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9" r:id="rId6"/>
    <p:sldId id="267" r:id="rId7"/>
    <p:sldId id="262" r:id="rId8"/>
    <p:sldId id="264" r:id="rId9"/>
    <p:sldId id="268" r:id="rId10"/>
    <p:sldId id="265" r:id="rId11"/>
  </p:sldIdLst>
  <p:sldSz cx="14630400" cy="8229600"/>
  <p:notesSz cx="6735763" cy="9866313"/>
  <p:embeddedFontLst>
    <p:embeddedFont>
      <p:font typeface="Verdana" pitchFamily="34" charset="0"/>
      <p:regular r:id="rId13"/>
      <p:bold r:id="rId14"/>
      <p:italic r:id="rId15"/>
      <p:boldItalic r:id="rId16"/>
    </p:embeddedFont>
    <p:embeddedFont>
      <p:font typeface="Roboto Slab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Roboto" charset="0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D2"/>
    <a:srgbClr val="FF7C80"/>
    <a:srgbClr val="CC0000"/>
    <a:srgbClr val="FF505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-624" y="-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Group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5"/>
          </p:nvPr>
        </p:nvSpPr>
        <p:spPr>
          <a:xfrm>
            <a:off x="-1854" y="0"/>
            <a:ext cx="14634160" cy="8235797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prstDash val="solid"/>
          </a:ln>
        </p:spPr>
        <p:txBody>
          <a:bodyPr lIns="130621" tIns="65310" rIns="130621" bIns="65310" anchor="ctr">
            <a:noAutofit/>
          </a:bodyPr>
          <a:lstStyle>
            <a:defPPr/>
            <a:lvl1pPr marL="0" lvl="0" indent="0" algn="ctr">
              <a:buNone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0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6.pn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image" Target="../media/image5.pn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98"/>
          <p:cNvPicPr>
            <a:picLocks/>
          </p:cNvPicPr>
          <p:nvPr/>
        </p:nvPicPr>
        <p:blipFill>
          <a:blip r:embed="rId3" cstate="print"/>
          <a:srcRect l="12519" r="12519"/>
          <a:stretch/>
        </p:blipFill>
        <p:spPr>
          <a:xfrm>
            <a:off x="-3760" y="-6197"/>
            <a:ext cx="14634160" cy="8235797"/>
          </a:xfrm>
          <a:prstGeom prst="rect">
            <a:avLst/>
          </a:prstGeom>
        </p:spPr>
      </p:pic>
      <p:sp>
        <p:nvSpPr>
          <p:cNvPr id="7" name="Shape 1299"/>
          <p:cNvSpPr/>
          <p:nvPr/>
        </p:nvSpPr>
        <p:spPr>
          <a:xfrm>
            <a:off x="2" y="1062633"/>
            <a:ext cx="14632256" cy="6172200"/>
          </a:xfrm>
          <a:prstGeom prst="rect">
            <a:avLst/>
          </a:prstGeom>
          <a:solidFill>
            <a:srgbClr val="0187E8">
              <a:alpha val="80000"/>
            </a:srgbClr>
          </a:solidFill>
          <a:ln>
            <a:noFill/>
          </a:ln>
        </p:spPr>
        <p:txBody>
          <a:bodyPr lIns="130622" tIns="65311" rIns="130622" bIns="65311" anchor="ctr"/>
          <a:lstStyle/>
          <a:p>
            <a:pPr algn="ctr"/>
            <a:endParaRPr sz="1900" dirty="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Text 0"/>
          <p:cNvSpPr/>
          <p:nvPr/>
        </p:nvSpPr>
        <p:spPr>
          <a:xfrm>
            <a:off x="2855799" y="4910710"/>
            <a:ext cx="93052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72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День открытых дверей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4604657" y="223701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Самарский университет государственного управления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4604657" y="284267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"Международный институт рынка"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1306"/>
          <p:cNvPicPr/>
          <p:nvPr/>
        </p:nvPicPr>
        <p:blipFill>
          <a:blip r:embed="rId4" cstate="print"/>
          <a:stretch/>
        </p:blipFill>
        <p:spPr>
          <a:xfrm>
            <a:off x="12886677" y="30115"/>
            <a:ext cx="1743723" cy="4413797"/>
          </a:xfrm>
          <a:prstGeom prst="rect">
            <a:avLst/>
          </a:prstGeom>
        </p:spPr>
      </p:pic>
      <p:pic>
        <p:nvPicPr>
          <p:cNvPr id="11" name="Picture 1308"/>
          <p:cNvPicPr/>
          <p:nvPr/>
        </p:nvPicPr>
        <p:blipFill>
          <a:blip r:embed="rId5" cstate="print"/>
          <a:stretch/>
        </p:blipFill>
        <p:spPr>
          <a:xfrm>
            <a:off x="424543" y="1121549"/>
            <a:ext cx="4180114" cy="2956736"/>
          </a:xfrm>
          <a:prstGeom prst="rect">
            <a:avLst/>
          </a:prstGeom>
        </p:spPr>
      </p:pic>
      <p:pic>
        <p:nvPicPr>
          <p:cNvPr id="8" name="Picture 1310"/>
          <p:cNvPicPr/>
          <p:nvPr/>
        </p:nvPicPr>
        <p:blipFill>
          <a:blip r:embed="rId6" cstate="print"/>
          <a:stretch/>
        </p:blipFill>
        <p:spPr>
          <a:xfrm>
            <a:off x="11429999" y="0"/>
            <a:ext cx="3200401" cy="2842670"/>
          </a:xfrm>
          <a:prstGeom prst="rect">
            <a:avLst/>
          </a:prstGeom>
        </p:spPr>
      </p:pic>
      <p:pic>
        <p:nvPicPr>
          <p:cNvPr id="12" name="Picture 1075"/>
          <p:cNvPicPr/>
          <p:nvPr/>
        </p:nvPicPr>
        <p:blipFill>
          <a:blip r:embed="rId7" cstate="print"/>
          <a:stretch/>
        </p:blipFill>
        <p:spPr>
          <a:xfrm>
            <a:off x="2" y="3611082"/>
            <a:ext cx="1368450" cy="4618518"/>
          </a:xfrm>
          <a:prstGeom prst="rect">
            <a:avLst/>
          </a:prstGeom>
        </p:spPr>
      </p:pic>
      <p:pic>
        <p:nvPicPr>
          <p:cNvPr id="10" name="Picture 1312"/>
          <p:cNvPicPr/>
          <p:nvPr/>
        </p:nvPicPr>
        <p:blipFill>
          <a:blip r:embed="rId8" cstate="print"/>
          <a:stretch/>
        </p:blipFill>
        <p:spPr>
          <a:xfrm rot="10800000">
            <a:off x="2" y="5619489"/>
            <a:ext cx="1747157" cy="16153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98"/>
          <p:cNvPicPr>
            <a:picLocks/>
          </p:cNvPicPr>
          <p:nvPr/>
        </p:nvPicPr>
        <p:blipFill>
          <a:blip r:embed="rId3" cstate="print"/>
          <a:srcRect l="12519" r="12519"/>
          <a:stretch/>
        </p:blipFill>
        <p:spPr>
          <a:xfrm>
            <a:off x="-3760" y="-6197"/>
            <a:ext cx="14634160" cy="8235797"/>
          </a:xfrm>
          <a:prstGeom prst="rect">
            <a:avLst/>
          </a:prstGeom>
        </p:spPr>
      </p:pic>
      <p:pic>
        <p:nvPicPr>
          <p:cNvPr id="13" name="Picture 1283"/>
          <p:cNvPicPr>
            <a:picLocks/>
          </p:cNvPicPr>
          <p:nvPr/>
        </p:nvPicPr>
        <p:blipFill>
          <a:blip r:embed="rId4" cstate="print"/>
          <a:srcRect l="4647" r="4647"/>
          <a:stretch/>
        </p:blipFill>
        <p:spPr>
          <a:xfrm>
            <a:off x="-1159" y="-5160"/>
            <a:ext cx="5226302" cy="8234760"/>
          </a:xfrm>
          <a:prstGeom prst="rect">
            <a:avLst/>
          </a:prstGeom>
        </p:spPr>
      </p:pic>
      <p:sp>
        <p:nvSpPr>
          <p:cNvPr id="14" name="Shape 1268"/>
          <p:cNvSpPr/>
          <p:nvPr/>
        </p:nvSpPr>
        <p:spPr>
          <a:xfrm>
            <a:off x="5225143" y="326350"/>
            <a:ext cx="9405257" cy="5143500"/>
          </a:xfrm>
          <a:prstGeom prst="rect">
            <a:avLst/>
          </a:prstGeom>
          <a:solidFill>
            <a:srgbClr val="0187E8">
              <a:alpha val="80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Text 0"/>
          <p:cNvSpPr/>
          <p:nvPr/>
        </p:nvSpPr>
        <p:spPr>
          <a:xfrm>
            <a:off x="6111740" y="68580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МИР ждет вас!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876409" y="1722112"/>
            <a:ext cx="4738293" cy="1924645"/>
            <a:chOff x="6280190" y="3218855"/>
            <a:chExt cx="3664744" cy="1306949"/>
          </a:xfrm>
        </p:grpSpPr>
        <p:sp>
          <p:nvSpPr>
            <p:cNvPr id="4" name="Shape 1"/>
            <p:cNvSpPr/>
            <p:nvPr/>
          </p:nvSpPr>
          <p:spPr>
            <a:xfrm>
              <a:off x="6280190" y="3218855"/>
              <a:ext cx="3664744" cy="1306949"/>
            </a:xfrm>
            <a:prstGeom prst="roundRect">
              <a:avLst>
                <a:gd name="adj" fmla="val 2603"/>
              </a:avLst>
            </a:prstGeom>
            <a:solidFill>
              <a:srgbClr val="E9ECF2"/>
            </a:solidFill>
            <a:ln/>
          </p:spPr>
        </p:sp>
        <p:sp>
          <p:nvSpPr>
            <p:cNvPr id="5" name="Text 2"/>
            <p:cNvSpPr/>
            <p:nvPr/>
          </p:nvSpPr>
          <p:spPr>
            <a:xfrm>
              <a:off x="6507004" y="3445669"/>
              <a:ext cx="3000732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800" b="1" dirty="0">
                  <a:solidFill>
                    <a:srgbClr val="15213F"/>
                  </a:solidFill>
                  <a:latin typeface="Calibri" pitchFamily="34" charset="0"/>
                  <a:ea typeface="Roboto Slab" pitchFamily="34" charset="-122"/>
                  <a:cs typeface="Calibri" pitchFamily="34" charset="0"/>
                </a:rPr>
                <a:t>Приемная комиссия</a:t>
              </a:r>
              <a:endParaRPr lang="en-US" sz="2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 3"/>
            <p:cNvSpPr/>
            <p:nvPr/>
          </p:nvSpPr>
          <p:spPr>
            <a:xfrm>
              <a:off x="6507004" y="3936087"/>
              <a:ext cx="3211116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240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Телефон: </a:t>
              </a:r>
              <a:r>
                <a:rPr lang="ru-RU" sz="2400" dirty="0" smtClean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8(846)</a:t>
              </a:r>
              <a:r>
                <a:rPr lang="en-US" sz="2400" dirty="0" smtClean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266-40-00</a:t>
              </a:r>
              <a:endParaRPr lang="en-US" sz="2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111740" y="3887425"/>
            <a:ext cx="7556421" cy="1306949"/>
            <a:chOff x="6280190" y="4752618"/>
            <a:chExt cx="7556421" cy="1306949"/>
          </a:xfrm>
        </p:grpSpPr>
        <p:sp>
          <p:nvSpPr>
            <p:cNvPr id="10" name="Shape 7"/>
            <p:cNvSpPr/>
            <p:nvPr/>
          </p:nvSpPr>
          <p:spPr>
            <a:xfrm>
              <a:off x="6280190" y="4752618"/>
              <a:ext cx="7556421" cy="1306949"/>
            </a:xfrm>
            <a:prstGeom prst="roundRect">
              <a:avLst>
                <a:gd name="adj" fmla="val 2603"/>
              </a:avLst>
            </a:prstGeom>
            <a:solidFill>
              <a:srgbClr val="E9ECF2"/>
            </a:solidFill>
            <a:ln/>
          </p:spPr>
        </p:sp>
        <p:sp>
          <p:nvSpPr>
            <p:cNvPr id="11" name="Text 8"/>
            <p:cNvSpPr/>
            <p:nvPr/>
          </p:nvSpPr>
          <p:spPr>
            <a:xfrm>
              <a:off x="6507004" y="4979432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3200" b="1" dirty="0">
                  <a:solidFill>
                    <a:srgbClr val="15213F"/>
                  </a:solidFill>
                  <a:latin typeface="Calibri" pitchFamily="34" charset="0"/>
                  <a:ea typeface="Roboto Slab" pitchFamily="34" charset="-122"/>
                  <a:cs typeface="Calibri" pitchFamily="34" charset="0"/>
                </a:rPr>
                <a:t>Адрес</a:t>
              </a:r>
              <a:endParaRPr lang="en-US" sz="3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 9"/>
            <p:cNvSpPr/>
            <p:nvPr/>
          </p:nvSpPr>
          <p:spPr>
            <a:xfrm>
              <a:off x="6523333" y="5464394"/>
              <a:ext cx="7102793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200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г. Самара, ул. Г. Аксакова, 21</a:t>
              </a:r>
              <a:endParaRPr lang="en-US" sz="20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-3760" y="5469850"/>
            <a:ext cx="14628444" cy="776187"/>
            <a:chOff x="-1616" y="5346140"/>
            <a:chExt cx="9142044" cy="776187"/>
          </a:xfrm>
        </p:grpSpPr>
        <p:sp>
          <p:nvSpPr>
            <p:cNvPr id="19" name="Shape 1284"/>
            <p:cNvSpPr/>
            <p:nvPr/>
          </p:nvSpPr>
          <p:spPr>
            <a:xfrm>
              <a:off x="-1616" y="5346140"/>
              <a:ext cx="9142044" cy="755770"/>
            </a:xfrm>
            <a:prstGeom prst="rect">
              <a:avLst/>
            </a:prstGeom>
            <a:solidFill>
              <a:srgbClr val="FF534F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350" dirty="0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21" name="Shape 1292"/>
            <p:cNvSpPr txBox="1"/>
            <p:nvPr/>
          </p:nvSpPr>
          <p:spPr>
            <a:xfrm>
              <a:off x="3870169" y="5537552"/>
              <a:ext cx="230028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200" dirty="0">
                  <a:solidFill>
                    <a:schemeClr val="bg1"/>
                  </a:solidFill>
                  <a:latin typeface="Ubuntu"/>
                  <a:ea typeface="Ubuntu"/>
                  <a:cs typeface="Ubuntu"/>
                </a:rPr>
                <a:t>vk.com/</a:t>
              </a:r>
              <a:r>
                <a:rPr sz="3200" dirty="0" err="1">
                  <a:solidFill>
                    <a:schemeClr val="bg1"/>
                  </a:solidFill>
                  <a:latin typeface="Ubuntu"/>
                  <a:ea typeface="Ubuntu"/>
                  <a:cs typeface="Ubuntu"/>
                </a:rPr>
                <a:t>imisamara</a:t>
              </a:r>
              <a:endParaRPr sz="3200" dirty="0">
                <a:solidFill>
                  <a:schemeClr val="bg1"/>
                </a:solidFill>
                <a:latin typeface="Ubuntu"/>
                <a:ea typeface="Ubuntu"/>
                <a:cs typeface="Ubuntu"/>
              </a:endParaRPr>
            </a:p>
          </p:txBody>
        </p:sp>
        <p:sp>
          <p:nvSpPr>
            <p:cNvPr id="22" name="Shape 1293"/>
            <p:cNvSpPr txBox="1"/>
            <p:nvPr/>
          </p:nvSpPr>
          <p:spPr>
            <a:xfrm>
              <a:off x="6507681" y="5537552"/>
              <a:ext cx="230028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3200" dirty="0">
                  <a:solidFill>
                    <a:schemeClr val="bg1"/>
                  </a:solidFill>
                  <a:latin typeface="Ubuntu"/>
                  <a:ea typeface="Ubuntu"/>
                  <a:cs typeface="Ubuntu"/>
                </a:rPr>
                <a:t>www.imi-samara.ru</a:t>
              </a:r>
            </a:p>
          </p:txBody>
        </p:sp>
      </p:grpSp>
      <p:pic>
        <p:nvPicPr>
          <p:cNvPr id="24" name="Picture 1295"/>
          <p:cNvPicPr/>
          <p:nvPr/>
        </p:nvPicPr>
        <p:blipFill>
          <a:blip r:embed="rId5" cstate="print"/>
          <a:stretch/>
        </p:blipFill>
        <p:spPr>
          <a:xfrm>
            <a:off x="5663146" y="1498775"/>
            <a:ext cx="3213263" cy="2388650"/>
          </a:xfrm>
          <a:prstGeom prst="rect">
            <a:avLst/>
          </a:prstGeom>
        </p:spPr>
      </p:pic>
      <p:pic>
        <p:nvPicPr>
          <p:cNvPr id="25" name="Рисунок 24" descr="qr-code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1910" y="6289030"/>
            <a:ext cx="1891583" cy="1891583"/>
          </a:xfrm>
          <a:prstGeom prst="rect">
            <a:avLst/>
          </a:prstGeom>
        </p:spPr>
      </p:pic>
      <p:pic>
        <p:nvPicPr>
          <p:cNvPr id="26" name="Рисунок 25" descr="qr-code (2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7994" y="6289030"/>
            <a:ext cx="1775385" cy="1775385"/>
          </a:xfrm>
          <a:prstGeom prst="rect">
            <a:avLst/>
          </a:prstGeom>
        </p:spPr>
      </p:pic>
      <p:sp>
        <p:nvSpPr>
          <p:cNvPr id="29" name="Text 2"/>
          <p:cNvSpPr/>
          <p:nvPr/>
        </p:nvSpPr>
        <p:spPr>
          <a:xfrm>
            <a:off x="1414278" y="56408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олодежь. </a:t>
            </a:r>
            <a:r>
              <a:rPr lang="ru-RU" sz="2400" b="1" dirty="0" smtClean="0">
                <a:solidFill>
                  <a:schemeClr val="accent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нтеллект. </a:t>
            </a:r>
            <a:r>
              <a:rPr lang="ru-RU" sz="2400" b="1" dirty="0" smtClean="0">
                <a:solidFill>
                  <a:schemeClr val="accent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азвитие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98"/>
          <p:cNvPicPr>
            <a:picLocks/>
          </p:cNvPicPr>
          <p:nvPr/>
        </p:nvPicPr>
        <p:blipFill>
          <a:blip r:embed="rId3" cstate="print"/>
          <a:srcRect l="12519" r="12519"/>
          <a:stretch/>
        </p:blipFill>
        <p:spPr>
          <a:xfrm>
            <a:off x="0" y="1"/>
            <a:ext cx="14632306" cy="82295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6163" y="3553148"/>
            <a:ext cx="72812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 b="1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Университет "МИР" — это</a:t>
            </a:r>
            <a:endParaRPr lang="en-US" sz="5400" b="1" dirty="0"/>
          </a:p>
        </p:txBody>
      </p:sp>
      <p:sp>
        <p:nvSpPr>
          <p:cNvPr id="13" name="Shape 539"/>
          <p:cNvSpPr/>
          <p:nvPr/>
        </p:nvSpPr>
        <p:spPr>
          <a:xfrm>
            <a:off x="736163" y="4784441"/>
            <a:ext cx="4196358" cy="2988503"/>
          </a:xfrm>
          <a:prstGeom prst="rect">
            <a:avLst/>
          </a:prstGeom>
          <a:solidFill>
            <a:srgbClr val="0187E8">
              <a:alpha val="80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6" name="Text 3"/>
          <p:cNvSpPr/>
          <p:nvPr/>
        </p:nvSpPr>
        <p:spPr>
          <a:xfrm>
            <a:off x="954051" y="6098197"/>
            <a:ext cx="3742730" cy="14516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ru-RU" sz="24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СПО</a:t>
            </a:r>
          </a:p>
          <a:p>
            <a:pPr marL="0" indent="0" algn="ctr">
              <a:lnSpc>
                <a:spcPts val="2850"/>
              </a:lnSpc>
              <a:buNone/>
            </a:pPr>
            <a:r>
              <a:rPr lang="ru-RU" sz="240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</a:rPr>
              <a:t>Бакалавриат</a:t>
            </a:r>
            <a:r>
              <a:rPr lang="ru-RU" sz="24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</a:rPr>
              <a:t/>
            </a:r>
            <a:br>
              <a:rPr lang="ru-RU" sz="24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</a:rPr>
            </a:br>
            <a:r>
              <a:rPr lang="ru-RU" sz="24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</a:rPr>
              <a:t>Магистратура</a:t>
            </a:r>
            <a:br>
              <a:rPr lang="ru-RU" sz="24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</a:rPr>
            </a:br>
            <a:r>
              <a:rPr lang="ru-RU" sz="24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</a:rPr>
              <a:t>Аспирантура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793790" y="5090160"/>
            <a:ext cx="36851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 4 уровня</a:t>
            </a:r>
          </a:p>
          <a:p>
            <a:pPr marL="0" indent="0" algn="ctr">
              <a:lnSpc>
                <a:spcPts val="275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</a:rPr>
              <a:t>образования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Shape 604"/>
          <p:cNvSpPr/>
          <p:nvPr/>
        </p:nvSpPr>
        <p:spPr>
          <a:xfrm>
            <a:off x="5323141" y="4784441"/>
            <a:ext cx="4196357" cy="2988503"/>
          </a:xfrm>
          <a:prstGeom prst="rect">
            <a:avLst/>
          </a:prstGeom>
          <a:solidFill>
            <a:srgbClr val="FF534F">
              <a:alpha val="80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8" name="Text 5"/>
          <p:cNvSpPr/>
          <p:nvPr/>
        </p:nvSpPr>
        <p:spPr>
          <a:xfrm>
            <a:off x="5461890" y="5090160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Дополнительное образование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5461890" y="6297810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Профессиональная переподготовка и второе образование</a:t>
            </a:r>
            <a:endParaRPr lang="en-US" sz="2400" dirty="0"/>
          </a:p>
        </p:txBody>
      </p:sp>
      <p:sp>
        <p:nvSpPr>
          <p:cNvPr id="18" name="Shape 539"/>
          <p:cNvSpPr/>
          <p:nvPr/>
        </p:nvSpPr>
        <p:spPr>
          <a:xfrm>
            <a:off x="9918263" y="4784441"/>
            <a:ext cx="4196358" cy="2988503"/>
          </a:xfrm>
          <a:prstGeom prst="rect">
            <a:avLst/>
          </a:prstGeom>
          <a:solidFill>
            <a:srgbClr val="0187E8">
              <a:alpha val="80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159535" y="5090160"/>
            <a:ext cx="36398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b="1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Карьерные</a:t>
            </a:r>
            <a:r>
              <a:rPr lang="en-US" sz="2800" b="1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ctr">
              <a:lnSpc>
                <a:spcPts val="2750"/>
              </a:lnSpc>
              <a:buNone/>
            </a:pPr>
            <a:r>
              <a:rPr lang="en-US" sz="2800" b="1" dirty="0" err="1" smtClean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возможности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10159535" y="6297810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Трудоустройство и профессиональный рост</a:t>
            </a:r>
            <a:endParaRPr lang="en-US" sz="2400" dirty="0"/>
          </a:p>
        </p:txBody>
      </p:sp>
      <p:pic>
        <p:nvPicPr>
          <p:cNvPr id="19" name="Picture 324"/>
          <p:cNvPicPr>
            <a:picLocks/>
          </p:cNvPicPr>
          <p:nvPr/>
        </p:nvPicPr>
        <p:blipFill>
          <a:blip r:embed="rId4" cstate="print"/>
          <a:srcRect l="20233" r="20233"/>
          <a:stretch/>
        </p:blipFill>
        <p:spPr>
          <a:xfrm>
            <a:off x="10420571" y="304557"/>
            <a:ext cx="3378824" cy="3957370"/>
          </a:xfrm>
          <a:prstGeom prst="rect">
            <a:avLst/>
          </a:prstGeom>
        </p:spPr>
      </p:pic>
      <p:sp>
        <p:nvSpPr>
          <p:cNvPr id="20" name="Shape 325"/>
          <p:cNvSpPr/>
          <p:nvPr/>
        </p:nvSpPr>
        <p:spPr>
          <a:xfrm>
            <a:off x="10420571" y="1250424"/>
            <a:ext cx="3378824" cy="301150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1" name="Picture 343"/>
          <p:cNvPicPr/>
          <p:nvPr/>
        </p:nvPicPr>
        <p:blipFill>
          <a:blip r:embed="rId5" cstate="print"/>
          <a:stretch/>
        </p:blipFill>
        <p:spPr>
          <a:xfrm rot="16200000">
            <a:off x="12706350" y="2852380"/>
            <a:ext cx="1924050" cy="1924050"/>
          </a:xfrm>
          <a:prstGeom prst="rect">
            <a:avLst/>
          </a:prstGeom>
        </p:spPr>
      </p:pic>
      <p:pic>
        <p:nvPicPr>
          <p:cNvPr id="22" name="Picture 347"/>
          <p:cNvPicPr/>
          <p:nvPr/>
        </p:nvPicPr>
        <p:blipFill>
          <a:blip r:embed="rId6" cstate="print"/>
          <a:stretch/>
        </p:blipFill>
        <p:spPr>
          <a:xfrm>
            <a:off x="9196573" y="0"/>
            <a:ext cx="962961" cy="2057549"/>
          </a:xfrm>
          <a:prstGeom prst="rect">
            <a:avLst/>
          </a:prstGeom>
        </p:spPr>
      </p:pic>
      <p:pic>
        <p:nvPicPr>
          <p:cNvPr id="23" name="Picture 341"/>
          <p:cNvPicPr/>
          <p:nvPr/>
        </p:nvPicPr>
        <p:blipFill>
          <a:blip r:embed="rId7" cstate="print"/>
          <a:stretch/>
        </p:blipFill>
        <p:spPr>
          <a:xfrm rot="16200000">
            <a:off x="10159535" y="1"/>
            <a:ext cx="1254333" cy="1254334"/>
          </a:xfrm>
          <a:prstGeom prst="rect">
            <a:avLst/>
          </a:prstGeom>
        </p:spPr>
      </p:pic>
      <p:sp>
        <p:nvSpPr>
          <p:cNvPr id="25" name="Shape 265"/>
          <p:cNvSpPr/>
          <p:nvPr/>
        </p:nvSpPr>
        <p:spPr>
          <a:xfrm>
            <a:off x="736163" y="304557"/>
            <a:ext cx="7820374" cy="1302764"/>
          </a:xfrm>
          <a:prstGeom prst="rect">
            <a:avLst/>
          </a:prstGeom>
          <a:solidFill>
            <a:srgbClr val="0187E8">
              <a:alpha val="89804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6" name="Picture 276"/>
          <p:cNvPicPr/>
          <p:nvPr/>
        </p:nvPicPr>
        <p:blipFill>
          <a:blip r:embed="rId8" cstate="print"/>
          <a:stretch/>
        </p:blipFill>
        <p:spPr>
          <a:xfrm>
            <a:off x="6711631" y="304557"/>
            <a:ext cx="1844906" cy="13836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6163" y="596944"/>
            <a:ext cx="6282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Молодежь. Интеллект. Развитие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3" name="Google Shape;1777;p30"/>
          <p:cNvSpPr/>
          <p:nvPr/>
        </p:nvSpPr>
        <p:spPr>
          <a:xfrm>
            <a:off x="736163" y="1771635"/>
            <a:ext cx="1745780" cy="61525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algn="ctr"/>
            <a:r>
              <a:rPr lang="ru-RU" sz="4400" dirty="0"/>
              <a:t>1994</a:t>
            </a:r>
            <a:endParaRPr sz="4400" dirty="0"/>
          </a:p>
        </p:txBody>
      </p:sp>
      <p:sp>
        <p:nvSpPr>
          <p:cNvPr id="34" name="Google Shape;1777;p30"/>
          <p:cNvSpPr/>
          <p:nvPr/>
        </p:nvSpPr>
        <p:spPr>
          <a:xfrm>
            <a:off x="5821111" y="1771635"/>
            <a:ext cx="2735426" cy="552403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5400000" algn="bl" rotWithShape="0">
              <a:srgbClr val="FFFFFF"/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</a:rPr>
              <a:t>2026</a:t>
            </a:r>
            <a:endParaRPr sz="5400" b="1" dirty="0">
              <a:solidFill>
                <a:schemeClr val="accent1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2713516" y="1815233"/>
            <a:ext cx="2990690" cy="484632"/>
            <a:chOff x="3720941" y="2454665"/>
            <a:chExt cx="2990690" cy="484632"/>
          </a:xfrm>
        </p:grpSpPr>
        <p:sp>
          <p:nvSpPr>
            <p:cNvPr id="39" name="Нашивка 38"/>
            <p:cNvSpPr/>
            <p:nvPr/>
          </p:nvSpPr>
          <p:spPr>
            <a:xfrm>
              <a:off x="4205573" y="2454665"/>
              <a:ext cx="484632" cy="4846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/>
            <p:cNvSpPr/>
            <p:nvPr/>
          </p:nvSpPr>
          <p:spPr>
            <a:xfrm>
              <a:off x="3720941" y="2454665"/>
              <a:ext cx="484632" cy="4846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Нашивка 40"/>
            <p:cNvSpPr/>
            <p:nvPr/>
          </p:nvSpPr>
          <p:spPr>
            <a:xfrm>
              <a:off x="4690205" y="2454665"/>
              <a:ext cx="484632" cy="4846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Нашивка 41"/>
            <p:cNvSpPr/>
            <p:nvPr/>
          </p:nvSpPr>
          <p:spPr>
            <a:xfrm>
              <a:off x="5216962" y="2454665"/>
              <a:ext cx="484632" cy="4846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Нашивка 42"/>
            <p:cNvSpPr/>
            <p:nvPr/>
          </p:nvSpPr>
          <p:spPr>
            <a:xfrm>
              <a:off x="5704206" y="2454665"/>
              <a:ext cx="484632" cy="4846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Нашивка 43"/>
            <p:cNvSpPr/>
            <p:nvPr/>
          </p:nvSpPr>
          <p:spPr>
            <a:xfrm>
              <a:off x="6226999" y="2454665"/>
              <a:ext cx="484632" cy="4846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98"/>
          <p:cNvPicPr>
            <a:picLocks/>
          </p:cNvPicPr>
          <p:nvPr/>
        </p:nvPicPr>
        <p:blipFill>
          <a:blip r:embed="rId3" cstate="print"/>
          <a:srcRect l="12519" r="12519"/>
          <a:stretch/>
        </p:blipFill>
        <p:spPr>
          <a:xfrm>
            <a:off x="1" y="0"/>
            <a:ext cx="14632306" cy="822403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2323" y="440871"/>
            <a:ext cx="10585996" cy="1094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Институт экономики и права</a:t>
            </a:r>
            <a:endParaRPr lang="en-US" sz="5000" dirty="0"/>
          </a:p>
        </p:txBody>
      </p:sp>
      <p:sp>
        <p:nvSpPr>
          <p:cNvPr id="5" name="Shape 2"/>
          <p:cNvSpPr/>
          <p:nvPr/>
        </p:nvSpPr>
        <p:spPr>
          <a:xfrm>
            <a:off x="5678771" y="1534887"/>
            <a:ext cx="3664744" cy="2155492"/>
          </a:xfrm>
          <a:prstGeom prst="roundRect">
            <a:avLst>
              <a:gd name="adj" fmla="val 1395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grpSp>
        <p:nvGrpSpPr>
          <p:cNvPr id="15" name="Группа 14"/>
          <p:cNvGrpSpPr/>
          <p:nvPr/>
        </p:nvGrpSpPr>
        <p:grpSpPr>
          <a:xfrm>
            <a:off x="5936065" y="1626755"/>
            <a:ext cx="3150156" cy="1737172"/>
            <a:chOff x="7566561" y="3103785"/>
            <a:chExt cx="3150156" cy="1737172"/>
          </a:xfrm>
        </p:grpSpPr>
        <p:sp>
          <p:nvSpPr>
            <p:cNvPr id="6" name="Text 3"/>
            <p:cNvSpPr/>
            <p:nvPr/>
          </p:nvSpPr>
          <p:spPr>
            <a:xfrm>
              <a:off x="7566561" y="3103785"/>
              <a:ext cx="3150156" cy="106299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500" b="1" dirty="0">
                  <a:solidFill>
                    <a:schemeClr val="accent1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Государственное и </a:t>
              </a:r>
              <a:r>
                <a:rPr lang="en-US" sz="2500" b="1" dirty="0" err="1">
                  <a:solidFill>
                    <a:schemeClr val="accent1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муниципальное</a:t>
              </a:r>
              <a:r>
                <a:rPr lang="en-US" sz="2500" b="1" dirty="0">
                  <a:solidFill>
                    <a:schemeClr val="accent1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ru-RU" sz="2500" b="1" dirty="0" smtClean="0">
                  <a:solidFill>
                    <a:schemeClr val="accent1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управление</a:t>
              </a:r>
              <a:endParaRPr lang="en-US" sz="2500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 4"/>
            <p:cNvSpPr/>
            <p:nvPr/>
          </p:nvSpPr>
          <p:spPr>
            <a:xfrm>
              <a:off x="8309043" y="4328484"/>
              <a:ext cx="1665191" cy="51247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2850"/>
                </a:lnSpc>
              </a:pPr>
              <a:r>
                <a:rPr lang="en-US" sz="1750" dirty="0" err="1" smtClean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очно-заочн</a:t>
              </a:r>
              <a:r>
                <a:rPr lang="ru-RU" sz="1750" dirty="0" err="1" smtClean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ая</a:t>
              </a:r>
              <a:endParaRPr lang="ru-RU" sz="175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endParaRPr>
            </a:p>
          </p:txBody>
        </p:sp>
      </p:grpSp>
      <p:sp>
        <p:nvSpPr>
          <p:cNvPr id="8" name="Shape 5"/>
          <p:cNvSpPr/>
          <p:nvPr/>
        </p:nvSpPr>
        <p:spPr>
          <a:xfrm>
            <a:off x="9518603" y="1534887"/>
            <a:ext cx="3708933" cy="2155492"/>
          </a:xfrm>
          <a:prstGeom prst="roundRect">
            <a:avLst>
              <a:gd name="adj" fmla="val 1395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grpSp>
        <p:nvGrpSpPr>
          <p:cNvPr id="14" name="Группа 13"/>
          <p:cNvGrpSpPr/>
          <p:nvPr/>
        </p:nvGrpSpPr>
        <p:grpSpPr>
          <a:xfrm>
            <a:off x="9621498" y="1868193"/>
            <a:ext cx="3180562" cy="1495734"/>
            <a:chOff x="8884829" y="3684316"/>
            <a:chExt cx="3180562" cy="1097545"/>
          </a:xfrm>
        </p:grpSpPr>
        <p:sp>
          <p:nvSpPr>
            <p:cNvPr id="9" name="Text 6"/>
            <p:cNvSpPr/>
            <p:nvPr/>
          </p:nvSpPr>
          <p:spPr>
            <a:xfrm>
              <a:off x="9230156" y="3684316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800" b="1" dirty="0" smtClean="0">
                  <a:solidFill>
                    <a:schemeClr val="accent1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Юриспруденция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 7"/>
            <p:cNvSpPr/>
            <p:nvPr/>
          </p:nvSpPr>
          <p:spPr>
            <a:xfrm>
              <a:off x="8884829" y="4056056"/>
              <a:ext cx="3150275" cy="7258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 smtClean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о</a:t>
              </a:r>
              <a:r>
                <a:rPr lang="en-US" sz="1750" dirty="0" err="1" smtClean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чн</a:t>
              </a:r>
              <a:r>
                <a:rPr lang="ru-RU" sz="1750" dirty="0" err="1" smtClean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ая</a:t>
              </a:r>
              <a:r>
                <a:rPr lang="ru-RU" sz="1750" dirty="0" smtClean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/>
              </a:r>
              <a:br>
                <a:rPr lang="ru-RU" sz="1750" dirty="0" smtClean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</a:br>
              <a:r>
                <a:rPr lang="en-US" sz="1750" dirty="0" err="1" smtClean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очно-заочн</a:t>
              </a:r>
              <a:r>
                <a:rPr lang="ru-RU" sz="1750" dirty="0" err="1" smtClean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ая</a:t>
              </a:r>
              <a:endParaRPr lang="ru-RU" sz="175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endParaRPr>
            </a:p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 smtClean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</a:rPr>
                <a:t>заочная</a:t>
              </a:r>
              <a:endParaRPr lang="en-US" sz="1750" dirty="0"/>
            </a:p>
          </p:txBody>
        </p:sp>
      </p:grpSp>
      <p:sp>
        <p:nvSpPr>
          <p:cNvPr id="11" name="Shape 8"/>
          <p:cNvSpPr/>
          <p:nvPr/>
        </p:nvSpPr>
        <p:spPr>
          <a:xfrm>
            <a:off x="5678772" y="3863080"/>
            <a:ext cx="7548764" cy="1359637"/>
          </a:xfrm>
          <a:prstGeom prst="roundRect">
            <a:avLst>
              <a:gd name="adj" fmla="val 2487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143895" y="4043866"/>
            <a:ext cx="38846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accent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Прикладная информатика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8170684" y="4414571"/>
            <a:ext cx="2490615" cy="6309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ru-RU" sz="175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</a:t>
            </a:r>
            <a:r>
              <a:rPr lang="en-US" sz="175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чн</a:t>
            </a:r>
            <a:r>
              <a:rPr lang="ru-RU" sz="175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ая</a:t>
            </a:r>
            <a:r>
              <a:rPr lang="ru-RU" sz="175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/>
            </a:r>
            <a:br>
              <a:rPr lang="ru-RU" sz="175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175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очно-заочн</a:t>
            </a:r>
            <a:r>
              <a:rPr lang="ru-RU" sz="175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ая</a:t>
            </a:r>
            <a:endParaRPr lang="en-US" sz="1750" dirty="0"/>
          </a:p>
        </p:txBody>
      </p:sp>
      <p:pic>
        <p:nvPicPr>
          <p:cNvPr id="19" name="Picture 299"/>
          <p:cNvPicPr>
            <a:picLocks/>
          </p:cNvPicPr>
          <p:nvPr/>
        </p:nvPicPr>
        <p:blipFill>
          <a:blip r:embed="rId4" cstate="print"/>
          <a:srcRect t="3337" b="3337"/>
          <a:stretch/>
        </p:blipFill>
        <p:spPr>
          <a:xfrm>
            <a:off x="244929" y="1826691"/>
            <a:ext cx="4392853" cy="6139176"/>
          </a:xfrm>
          <a:prstGeom prst="rect">
            <a:avLst/>
          </a:prstGeom>
        </p:spPr>
      </p:pic>
      <p:pic>
        <p:nvPicPr>
          <p:cNvPr id="18" name="Рисунок 17" descr="DUTziAnyD4DqgUxvwxMEEci_UoqUTbv0xmjfFO_sAaRbQ-faHLiGX_dMVcnLjU28nE3EPpYZjuAVxuezSvfUrWK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" y="87687"/>
            <a:ext cx="2766432" cy="2763767"/>
          </a:xfrm>
          <a:prstGeom prst="ellipse">
            <a:avLst/>
          </a:prstGeom>
        </p:spPr>
      </p:pic>
      <p:pic>
        <p:nvPicPr>
          <p:cNvPr id="20" name="Picture 296"/>
          <p:cNvPicPr/>
          <p:nvPr/>
        </p:nvPicPr>
        <p:blipFill>
          <a:blip r:embed="rId6" cstate="print"/>
          <a:stretch/>
        </p:blipFill>
        <p:spPr>
          <a:xfrm rot="16200000">
            <a:off x="1322277" y="5453403"/>
            <a:ext cx="1453921" cy="4098472"/>
          </a:xfrm>
          <a:prstGeom prst="rect">
            <a:avLst/>
          </a:prstGeom>
        </p:spPr>
      </p:pic>
      <p:sp>
        <p:nvSpPr>
          <p:cNvPr id="22" name="Shape 8"/>
          <p:cNvSpPr/>
          <p:nvPr/>
        </p:nvSpPr>
        <p:spPr>
          <a:xfrm>
            <a:off x="5678771" y="6716853"/>
            <a:ext cx="3664744" cy="1351005"/>
          </a:xfrm>
          <a:prstGeom prst="roundRect">
            <a:avLst>
              <a:gd name="adj" fmla="val 2487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23" name="Text 9"/>
          <p:cNvSpPr/>
          <p:nvPr/>
        </p:nvSpPr>
        <p:spPr>
          <a:xfrm>
            <a:off x="6045998" y="6886014"/>
            <a:ext cx="2580728" cy="494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Менеджмент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4" name="Text 10"/>
          <p:cNvSpPr/>
          <p:nvPr/>
        </p:nvSpPr>
        <p:spPr>
          <a:xfrm>
            <a:off x="6678547" y="7269907"/>
            <a:ext cx="1411839" cy="7979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ru-RU" sz="175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</a:t>
            </a:r>
            <a:r>
              <a:rPr lang="en-US" sz="175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чн</a:t>
            </a:r>
            <a:r>
              <a:rPr lang="ru-RU" sz="175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ая</a:t>
            </a:r>
            <a:endParaRPr lang="ru-RU" sz="1750" dirty="0" smtClean="0">
              <a:solidFill>
                <a:srgbClr val="15213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очно-заочн</a:t>
            </a:r>
            <a:r>
              <a:rPr lang="ru-RU" sz="175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ая</a:t>
            </a:r>
            <a:endParaRPr lang="en-US" sz="1750" dirty="0"/>
          </a:p>
        </p:txBody>
      </p:sp>
      <p:sp>
        <p:nvSpPr>
          <p:cNvPr id="25" name="Shape 5"/>
          <p:cNvSpPr/>
          <p:nvPr/>
        </p:nvSpPr>
        <p:spPr>
          <a:xfrm>
            <a:off x="5678771" y="5353350"/>
            <a:ext cx="7548765" cy="1207274"/>
          </a:xfrm>
          <a:prstGeom prst="roundRect">
            <a:avLst>
              <a:gd name="adj" fmla="val 1395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26" name="Text 3"/>
          <p:cNvSpPr/>
          <p:nvPr/>
        </p:nvSpPr>
        <p:spPr>
          <a:xfrm>
            <a:off x="6977047" y="5460540"/>
            <a:ext cx="3856315" cy="321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Землеустройство и кадастры</a:t>
            </a:r>
            <a:endParaRPr lang="en-US" sz="2800" b="1" dirty="0"/>
          </a:p>
        </p:txBody>
      </p:sp>
      <p:sp>
        <p:nvSpPr>
          <p:cNvPr id="28" name="Text 4"/>
          <p:cNvSpPr/>
          <p:nvPr/>
        </p:nvSpPr>
        <p:spPr>
          <a:xfrm>
            <a:off x="8626726" y="5798100"/>
            <a:ext cx="1604298" cy="8278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ru-RU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очно-заочная</a:t>
            </a:r>
            <a:r>
              <a:rPr lang="ru-RU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/>
            </a:r>
            <a:br>
              <a:rPr lang="ru-RU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ru-RU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</a:t>
            </a:r>
            <a:r>
              <a:rPr lang="en-US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аочн</a:t>
            </a:r>
            <a:r>
              <a:rPr lang="ru-RU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ая</a:t>
            </a:r>
            <a:endParaRPr lang="en-US" dirty="0"/>
          </a:p>
        </p:txBody>
      </p:sp>
      <p:sp>
        <p:nvSpPr>
          <p:cNvPr id="29" name="Shape 5"/>
          <p:cNvSpPr/>
          <p:nvPr/>
        </p:nvSpPr>
        <p:spPr>
          <a:xfrm>
            <a:off x="9621498" y="6716853"/>
            <a:ext cx="3606038" cy="1351005"/>
          </a:xfrm>
          <a:prstGeom prst="roundRect">
            <a:avLst>
              <a:gd name="adj" fmla="val 1395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30" name="Text 4"/>
          <p:cNvSpPr/>
          <p:nvPr/>
        </p:nvSpPr>
        <p:spPr>
          <a:xfrm>
            <a:off x="10661299" y="7399662"/>
            <a:ext cx="1626087" cy="40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ru-RU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очно-заочная</a:t>
            </a:r>
            <a:r>
              <a:rPr lang="ru-RU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/>
            </a:r>
            <a:br>
              <a:rPr lang="ru-RU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endParaRPr lang="en-US" dirty="0"/>
          </a:p>
        </p:txBody>
      </p:sp>
      <p:sp>
        <p:nvSpPr>
          <p:cNvPr id="31" name="Text 1"/>
          <p:cNvSpPr/>
          <p:nvPr/>
        </p:nvSpPr>
        <p:spPr>
          <a:xfrm>
            <a:off x="10231024" y="6844556"/>
            <a:ext cx="2571036" cy="321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800" b="1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Экономика</a:t>
            </a:r>
            <a:endParaRPr lang="en-US" sz="2800" b="1" dirty="0"/>
          </a:p>
        </p:txBody>
      </p:sp>
      <p:sp>
        <p:nvSpPr>
          <p:cNvPr id="34" name="Shape 668"/>
          <p:cNvSpPr/>
          <p:nvPr/>
        </p:nvSpPr>
        <p:spPr>
          <a:xfrm>
            <a:off x="3570881" y="7036407"/>
            <a:ext cx="1040989" cy="929460"/>
          </a:xfrm>
          <a:prstGeom prst="rect">
            <a:avLst/>
          </a:prstGeom>
          <a:solidFill>
            <a:srgbClr val="0187E8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33" name="Picture 673"/>
          <p:cNvPicPr/>
          <p:nvPr/>
        </p:nvPicPr>
        <p:blipFill>
          <a:blip r:embed="rId7" cstate="print"/>
          <a:stretch/>
        </p:blipFill>
        <p:spPr>
          <a:xfrm>
            <a:off x="3630327" y="7034278"/>
            <a:ext cx="949081" cy="931589"/>
          </a:xfrm>
          <a:prstGeom prst="rect">
            <a:avLst/>
          </a:prstGeom>
        </p:spPr>
      </p:pic>
      <p:sp>
        <p:nvSpPr>
          <p:cNvPr id="32" name="Text 2"/>
          <p:cNvSpPr/>
          <p:nvPr/>
        </p:nvSpPr>
        <p:spPr>
          <a:xfrm>
            <a:off x="2880729" y="13577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Бакалавриат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298"/>
          <p:cNvPicPr>
            <a:picLocks/>
          </p:cNvPicPr>
          <p:nvPr/>
        </p:nvPicPr>
        <p:blipFill>
          <a:blip r:embed="rId3" cstate="print"/>
          <a:srcRect l="12519" r="12519"/>
          <a:stretch/>
        </p:blipFill>
        <p:spPr>
          <a:xfrm>
            <a:off x="-1906" y="0"/>
            <a:ext cx="14632306" cy="82295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705156" y="687341"/>
            <a:ext cx="10337416" cy="1072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Факультет</a:t>
            </a:r>
            <a:r>
              <a:rPr lang="en-US" sz="6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ru-RU" sz="600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л</a:t>
            </a:r>
            <a:r>
              <a:rPr lang="en-US" sz="6000" dirty="0" err="1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ингвистики</a:t>
            </a:r>
            <a:endParaRPr lang="en-US" sz="6000" dirty="0"/>
          </a:p>
        </p:txBody>
      </p:sp>
      <p:pic>
        <p:nvPicPr>
          <p:cNvPr id="11" name="Picture 797"/>
          <p:cNvPicPr>
            <a:picLocks/>
          </p:cNvPicPr>
          <p:nvPr/>
        </p:nvPicPr>
        <p:blipFill>
          <a:blip r:embed="rId4" cstate="print"/>
          <a:srcRect l="23733" r="23733"/>
          <a:stretch/>
        </p:blipFill>
        <p:spPr>
          <a:xfrm>
            <a:off x="473529" y="1841061"/>
            <a:ext cx="4572000" cy="5811684"/>
          </a:xfrm>
          <a:prstGeom prst="rect">
            <a:avLst/>
          </a:prstGeom>
        </p:spPr>
      </p:pic>
      <p:pic>
        <p:nvPicPr>
          <p:cNvPr id="12" name="Рисунок 11" descr="LJC9i3KhPLXeIejcelauOPcpXwem8p5yMrzTqF8nT-ooRHny8OrYUVmLI1_pdzBhne69lghQGKGPtbTEytfCd1j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2658"/>
            <a:ext cx="2807494" cy="2807494"/>
          </a:xfrm>
          <a:prstGeom prst="ellipse">
            <a:avLst/>
          </a:prstGeom>
        </p:spPr>
      </p:pic>
      <p:sp>
        <p:nvSpPr>
          <p:cNvPr id="13" name="Shape 300"/>
          <p:cNvSpPr/>
          <p:nvPr/>
        </p:nvSpPr>
        <p:spPr>
          <a:xfrm>
            <a:off x="798187" y="3159204"/>
            <a:ext cx="3888580" cy="408265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4" name="Picture 296"/>
          <p:cNvPicPr/>
          <p:nvPr/>
        </p:nvPicPr>
        <p:blipFill>
          <a:blip r:embed="rId6" cstate="print"/>
          <a:stretch/>
        </p:blipFill>
        <p:spPr>
          <a:xfrm rot="16200000">
            <a:off x="12095178" y="5199252"/>
            <a:ext cx="1453921" cy="4906986"/>
          </a:xfrm>
          <a:prstGeom prst="rect">
            <a:avLst/>
          </a:prstGeom>
        </p:spPr>
      </p:pic>
      <p:sp>
        <p:nvSpPr>
          <p:cNvPr id="15" name="Shape 564"/>
          <p:cNvSpPr/>
          <p:nvPr/>
        </p:nvSpPr>
        <p:spPr>
          <a:xfrm>
            <a:off x="6231550" y="1632858"/>
            <a:ext cx="7556421" cy="2367642"/>
          </a:xfrm>
          <a:prstGeom prst="rect">
            <a:avLst/>
          </a:prstGeom>
          <a:solidFill>
            <a:srgbClr val="0187E8">
              <a:alpha val="80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86578" y="18287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Бакалавриат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7347983" y="3502921"/>
            <a:ext cx="47984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ctr">
              <a:lnSpc>
                <a:spcPts val="2850"/>
              </a:lnSpc>
              <a:buSzPct val="100000"/>
            </a:pPr>
            <a:r>
              <a:rPr lang="ru-RU" sz="2000" dirty="0" smtClean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</a:t>
            </a:r>
            <a:r>
              <a:rPr lang="en-US" sz="2000" dirty="0" err="1" smtClean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нглийский</a:t>
            </a:r>
            <a:r>
              <a:rPr lang="en-US" sz="2000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</a:t>
            </a:r>
            <a:r>
              <a:rPr lang="en-US" sz="2000" dirty="0" err="1" smtClean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итайский</a:t>
            </a:r>
            <a:r>
              <a:rPr lang="en-US" sz="2000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</a:t>
            </a:r>
            <a:r>
              <a:rPr lang="en-US" sz="2000" dirty="0" err="1" smtClean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емецкий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6358320" y="2430094"/>
            <a:ext cx="7102793" cy="8768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ctr">
              <a:lnSpc>
                <a:spcPts val="2850"/>
              </a:lnSpc>
              <a:buSzPct val="100000"/>
            </a:pPr>
            <a:r>
              <a:rPr lang="ru-RU" sz="3200" b="1" u="sng" dirty="0" smtClean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ЛИНГВИСТИКА</a:t>
            </a:r>
            <a:r>
              <a:rPr lang="ru-RU" sz="2400" u="sng" dirty="0" smtClean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/>
            </a:r>
            <a:br>
              <a:rPr lang="ru-RU" sz="2400" u="sng" dirty="0" smtClean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Перевод</a:t>
            </a:r>
            <a:r>
              <a:rPr lang="en-US" sz="2400" dirty="0" smtClean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 межкультурная коммуникация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Shape 592"/>
          <p:cNvSpPr/>
          <p:nvPr/>
        </p:nvSpPr>
        <p:spPr>
          <a:xfrm>
            <a:off x="6276675" y="6021530"/>
            <a:ext cx="7556421" cy="1631215"/>
          </a:xfrm>
          <a:prstGeom prst="rect">
            <a:avLst/>
          </a:prstGeom>
          <a:solidFill>
            <a:srgbClr val="FF534F">
              <a:alpha val="80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 dirty="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47983" y="6217478"/>
            <a:ext cx="4880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Русский язык</a:t>
            </a:r>
            <a:b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</a:br>
            <a: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Иностранный язык</a:t>
            </a:r>
            <a:b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</a:br>
            <a: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Литература/История</a:t>
            </a:r>
            <a:endParaRPr lang="ru-RU" sz="24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24" name="Shape 668"/>
          <p:cNvSpPr/>
          <p:nvPr/>
        </p:nvSpPr>
        <p:spPr>
          <a:xfrm>
            <a:off x="2105598" y="6637141"/>
            <a:ext cx="1305819" cy="1015604"/>
          </a:xfrm>
          <a:prstGeom prst="rect">
            <a:avLst/>
          </a:prstGeom>
          <a:solidFill>
            <a:srgbClr val="0187E8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3" name="Picture 742"/>
          <p:cNvPicPr/>
          <p:nvPr/>
        </p:nvPicPr>
        <p:blipFill>
          <a:blip r:embed="rId7" cstate="print"/>
          <a:stretch/>
        </p:blipFill>
        <p:spPr>
          <a:xfrm>
            <a:off x="2203572" y="6701057"/>
            <a:ext cx="1097875" cy="95168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76675" y="4362418"/>
            <a:ext cx="7556421" cy="1398878"/>
          </a:xfrm>
          <a:prstGeom prst="roundRect">
            <a:avLst>
              <a:gd name="adj" fmla="val 1945"/>
            </a:avLst>
          </a:prstGeom>
          <a:solidFill>
            <a:srgbClr val="E9ECF2"/>
          </a:solidFill>
          <a:ln/>
        </p:spPr>
      </p:sp>
      <p:sp>
        <p:nvSpPr>
          <p:cNvPr id="19" name="Прямоугольник 18"/>
          <p:cNvSpPr/>
          <p:nvPr/>
        </p:nvSpPr>
        <p:spPr>
          <a:xfrm>
            <a:off x="6472771" y="4539337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ПОСТУПЛЕНИЕ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по ЕГЭ и после СПО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</a:b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298"/>
          <p:cNvPicPr>
            <a:picLocks/>
          </p:cNvPicPr>
          <p:nvPr/>
        </p:nvPicPr>
        <p:blipFill>
          <a:blip r:embed="rId3" cstate="print"/>
          <a:srcRect l="12519" r="12519"/>
          <a:stretch/>
        </p:blipFill>
        <p:spPr>
          <a:xfrm>
            <a:off x="-1906" y="0"/>
            <a:ext cx="14632306" cy="82295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705156" y="687341"/>
            <a:ext cx="10337416" cy="1072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Факультет</a:t>
            </a:r>
            <a:r>
              <a:rPr lang="en-US" sz="6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ru-RU" sz="600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л</a:t>
            </a:r>
            <a:r>
              <a:rPr lang="en-US" sz="6000" dirty="0" err="1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ингвистики</a:t>
            </a:r>
            <a:endParaRPr lang="en-US" sz="6000" dirty="0"/>
          </a:p>
        </p:txBody>
      </p:sp>
      <p:pic>
        <p:nvPicPr>
          <p:cNvPr id="11" name="Picture 797"/>
          <p:cNvPicPr>
            <a:picLocks/>
          </p:cNvPicPr>
          <p:nvPr/>
        </p:nvPicPr>
        <p:blipFill>
          <a:blip r:embed="rId4" cstate="print"/>
          <a:srcRect l="23733" r="23733"/>
          <a:stretch/>
        </p:blipFill>
        <p:spPr>
          <a:xfrm>
            <a:off x="473529" y="1841061"/>
            <a:ext cx="4572000" cy="5811684"/>
          </a:xfrm>
          <a:prstGeom prst="rect">
            <a:avLst/>
          </a:prstGeom>
        </p:spPr>
      </p:pic>
      <p:pic>
        <p:nvPicPr>
          <p:cNvPr id="12" name="Рисунок 11" descr="LJC9i3KhPLXeIejcelauOPcpXwem8p5yMrzTqF8nT-ooRHny8OrYUVmLI1_pdzBhne69lghQGKGPtbTEytfCd1j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2658"/>
            <a:ext cx="2807494" cy="2807494"/>
          </a:xfrm>
          <a:prstGeom prst="ellipse">
            <a:avLst/>
          </a:prstGeom>
        </p:spPr>
      </p:pic>
      <p:sp>
        <p:nvSpPr>
          <p:cNvPr id="13" name="Shape 300"/>
          <p:cNvSpPr/>
          <p:nvPr/>
        </p:nvSpPr>
        <p:spPr>
          <a:xfrm>
            <a:off x="798187" y="3159204"/>
            <a:ext cx="3888580" cy="408265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4" name="Picture 296"/>
          <p:cNvPicPr/>
          <p:nvPr/>
        </p:nvPicPr>
        <p:blipFill>
          <a:blip r:embed="rId6" cstate="print"/>
          <a:stretch/>
        </p:blipFill>
        <p:spPr>
          <a:xfrm rot="16200000">
            <a:off x="12095178" y="5199252"/>
            <a:ext cx="1453921" cy="4906986"/>
          </a:xfrm>
          <a:prstGeom prst="rect">
            <a:avLst/>
          </a:prstGeom>
        </p:spPr>
      </p:pic>
      <p:sp>
        <p:nvSpPr>
          <p:cNvPr id="15" name="Shape 564"/>
          <p:cNvSpPr/>
          <p:nvPr/>
        </p:nvSpPr>
        <p:spPr>
          <a:xfrm>
            <a:off x="6231550" y="1632858"/>
            <a:ext cx="7556421" cy="2367642"/>
          </a:xfrm>
          <a:prstGeom prst="rect">
            <a:avLst/>
          </a:prstGeom>
          <a:solidFill>
            <a:srgbClr val="0187E8">
              <a:alpha val="80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86578" y="18287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Бакалавриат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7347983" y="3502921"/>
            <a:ext cx="47984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ctr">
              <a:lnSpc>
                <a:spcPts val="2850"/>
              </a:lnSpc>
              <a:buSzPct val="100000"/>
            </a:pPr>
            <a:r>
              <a:rPr lang="ru-RU" sz="2000" dirty="0" smtClean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Программирование + А</a:t>
            </a:r>
            <a:r>
              <a:rPr lang="en-US" sz="2000" dirty="0" err="1" smtClean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нглийский</a:t>
            </a:r>
            <a:r>
              <a:rPr lang="en-US" sz="2000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</a:t>
            </a:r>
            <a:r>
              <a:rPr lang="en-US" sz="2000" dirty="0" err="1" smtClean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емецкий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6358320" y="2430094"/>
            <a:ext cx="7102793" cy="8768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ctr">
              <a:lnSpc>
                <a:spcPts val="2850"/>
              </a:lnSpc>
              <a:buSzPct val="100000"/>
            </a:pPr>
            <a:r>
              <a:rPr lang="ru-RU" sz="2400" dirty="0" smtClean="0">
                <a:solidFill>
                  <a:schemeClr val="bg1"/>
                </a:solidFill>
              </a:rPr>
              <a:t>Интеллектуальные системы </a:t>
            </a:r>
          </a:p>
          <a:p>
            <a:pPr marL="342900" indent="-342900" algn="ctr">
              <a:lnSpc>
                <a:spcPts val="2850"/>
              </a:lnSpc>
              <a:buSzPct val="100000"/>
            </a:pPr>
            <a:r>
              <a:rPr lang="ru-RU" sz="2400" dirty="0" smtClean="0">
                <a:solidFill>
                  <a:schemeClr val="bg1"/>
                </a:solidFill>
              </a:rPr>
              <a:t>в гуманитарной сфере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Shape 592"/>
          <p:cNvSpPr/>
          <p:nvPr/>
        </p:nvSpPr>
        <p:spPr>
          <a:xfrm>
            <a:off x="6276675" y="6021530"/>
            <a:ext cx="7556421" cy="1631215"/>
          </a:xfrm>
          <a:prstGeom prst="rect">
            <a:avLst/>
          </a:prstGeom>
          <a:solidFill>
            <a:srgbClr val="FF534F">
              <a:alpha val="80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 dirty="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72771" y="6054188"/>
            <a:ext cx="6988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Русский </a:t>
            </a:r>
            <a: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язык</a:t>
            </a:r>
            <a:b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</a:br>
            <a: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Математика</a:t>
            </a:r>
            <a: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</a:br>
            <a: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Иностранный </a:t>
            </a:r>
            <a: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язык/информатика</a:t>
            </a:r>
            <a: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</a:br>
            <a:r>
              <a:rPr lang="ru-RU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Литература/История</a:t>
            </a:r>
            <a:endParaRPr lang="ru-RU" sz="24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24" name="Shape 668"/>
          <p:cNvSpPr/>
          <p:nvPr/>
        </p:nvSpPr>
        <p:spPr>
          <a:xfrm>
            <a:off x="2105598" y="6637141"/>
            <a:ext cx="1305819" cy="1015604"/>
          </a:xfrm>
          <a:prstGeom prst="rect">
            <a:avLst/>
          </a:prstGeom>
          <a:solidFill>
            <a:srgbClr val="0187E8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3" name="Picture 742"/>
          <p:cNvPicPr/>
          <p:nvPr/>
        </p:nvPicPr>
        <p:blipFill>
          <a:blip r:embed="rId7" cstate="print"/>
          <a:stretch/>
        </p:blipFill>
        <p:spPr>
          <a:xfrm>
            <a:off x="2203572" y="6701057"/>
            <a:ext cx="1097875" cy="95168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76675" y="4362418"/>
            <a:ext cx="7556421" cy="1398878"/>
          </a:xfrm>
          <a:prstGeom prst="roundRect">
            <a:avLst>
              <a:gd name="adj" fmla="val 1945"/>
            </a:avLst>
          </a:prstGeom>
          <a:solidFill>
            <a:srgbClr val="E9ECF2"/>
          </a:solidFill>
          <a:ln/>
        </p:spPr>
      </p:sp>
      <p:sp>
        <p:nvSpPr>
          <p:cNvPr id="19" name="Прямоугольник 18"/>
          <p:cNvSpPr/>
          <p:nvPr/>
        </p:nvSpPr>
        <p:spPr>
          <a:xfrm>
            <a:off x="6472771" y="4751614"/>
            <a:ext cx="7315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ПОСТУПЛЕНИЕ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по ЕГЭ и после СПО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</a:rPr>
            </a:b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733"/>
          <p:cNvSpPr/>
          <p:nvPr/>
        </p:nvSpPr>
        <p:spPr>
          <a:xfrm>
            <a:off x="1009188" y="3771027"/>
            <a:ext cx="6239031" cy="16131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130622" tIns="65311" rIns="130622" bIns="65311" anchor="ctr"/>
          <a:lstStyle/>
          <a:p>
            <a:pPr algn="ctr"/>
            <a:endParaRPr sz="2600" dirty="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721" name="Picture 721"/>
          <p:cNvPicPr>
            <a:picLocks noGrp="1"/>
          </p:cNvPicPr>
          <p:nvPr>
            <p:ph type="body" idx="5"/>
          </p:nvPr>
        </p:nvPicPr>
        <p:blipFill>
          <a:blip r:embed="rId2" cstate="print"/>
          <a:srcRect t="15697" b="15697"/>
          <a:stretch/>
        </p:blipFill>
        <p:spPr>
          <a:xfrm>
            <a:off x="0" y="-6197"/>
            <a:ext cx="14634160" cy="8235797"/>
          </a:xfrm>
          <a:prstGeom prst="rect">
            <a:avLst/>
          </a:prstGeom>
        </p:spPr>
      </p:pic>
      <p:sp>
        <p:nvSpPr>
          <p:cNvPr id="736" name="Shape 736"/>
          <p:cNvSpPr txBox="1"/>
          <p:nvPr/>
        </p:nvSpPr>
        <p:spPr>
          <a:xfrm>
            <a:off x="1027453" y="1416467"/>
            <a:ext cx="5944855" cy="1335308"/>
          </a:xfrm>
          <a:prstGeom prst="rect">
            <a:avLst/>
          </a:prstGeom>
          <a:ln w="12700">
            <a:prstDash val="solid"/>
          </a:ln>
        </p:spPr>
        <p:txBody>
          <a:bodyPr wrap="square" lIns="27213" tIns="27213" rIns="27213" bIns="27213">
            <a:spAutoFit/>
          </a:bodyPr>
          <a:lstStyle>
            <a:defPPr/>
            <a:lvl1pPr marL="0" lvl="0" indent="0" algn="l">
              <a:lnSpc>
                <a:spcPct val="130000"/>
              </a:lnSpc>
              <a:defRPr sz="2100" b="0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После 11 класса и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НЕПРОФИЛЬНОГО СПО</a:t>
            </a:r>
            <a:endParaRPr sz="3200" b="1" dirty="0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749" name="Shape 749"/>
          <p:cNvSpPr/>
          <p:nvPr/>
        </p:nvSpPr>
        <p:spPr>
          <a:xfrm>
            <a:off x="7257964" y="1530590"/>
            <a:ext cx="19491" cy="4173355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50" name="Shape 750"/>
          <p:cNvSpPr/>
          <p:nvPr/>
        </p:nvSpPr>
        <p:spPr>
          <a:xfrm>
            <a:off x="992722" y="2794525"/>
            <a:ext cx="6284733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56" name="Shape 756"/>
          <p:cNvSpPr/>
          <p:nvPr/>
        </p:nvSpPr>
        <p:spPr>
          <a:xfrm>
            <a:off x="7248219" y="2794525"/>
            <a:ext cx="6572068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6" name="Text 0"/>
          <p:cNvSpPr/>
          <p:nvPr/>
        </p:nvSpPr>
        <p:spPr>
          <a:xfrm>
            <a:off x="2478467" y="429760"/>
            <a:ext cx="10339461" cy="841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5400" dirty="0" err="1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Требования</a:t>
            </a:r>
            <a:r>
              <a:rPr lang="en-US" sz="5400" dirty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</a:t>
            </a:r>
            <a:r>
              <a:rPr lang="ru-RU" sz="5400" dirty="0" smtClean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поступлению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948612" y="4060878"/>
            <a:ext cx="5974709" cy="1323275"/>
            <a:chOff x="948612" y="4636463"/>
            <a:chExt cx="5974709" cy="1323275"/>
          </a:xfrm>
        </p:grpSpPr>
        <p:sp>
          <p:nvSpPr>
            <p:cNvPr id="733" name="Shape 733"/>
            <p:cNvSpPr/>
            <p:nvPr/>
          </p:nvSpPr>
          <p:spPr>
            <a:xfrm>
              <a:off x="948612" y="4636463"/>
              <a:ext cx="5974709" cy="132327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130622" tIns="65311" rIns="130622" bIns="65311" anchor="ctr"/>
            <a:lstStyle/>
            <a:p>
              <a:pPr algn="ctr"/>
              <a:endParaRPr sz="2600" dirty="0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25" name="Shape 736"/>
            <p:cNvSpPr txBox="1"/>
            <p:nvPr/>
          </p:nvSpPr>
          <p:spPr>
            <a:xfrm>
              <a:off x="1272388" y="4832412"/>
              <a:ext cx="5650933" cy="832158"/>
            </a:xfrm>
            <a:prstGeom prst="rect">
              <a:avLst/>
            </a:prstGeom>
            <a:ln w="12700">
              <a:prstDash val="solid"/>
            </a:ln>
          </p:spPr>
          <p:txBody>
            <a:bodyPr wrap="square" lIns="27213" tIns="27213" rIns="27213" bIns="27213">
              <a:spAutoFit/>
            </a:bodyPr>
            <a:lstStyle>
              <a:defPPr/>
              <a:lvl1pPr marL="0" lvl="0" indent="0" algn="l">
                <a:lnSpc>
                  <a:spcPct val="130000"/>
                </a:lnSpc>
                <a:defRPr sz="2100" b="0">
                  <a:solidFill>
                    <a:schemeClr val="tx1"/>
                  </a:solidFill>
                  <a:latin typeface="Lato Regular"/>
                  <a:ea typeface="Lato Regular"/>
                  <a:cs typeface="Lato Regular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4400" b="1" dirty="0" smtClean="0">
                  <a:solidFill>
                    <a:srgbClr val="CC3300"/>
                  </a:solidFill>
                  <a:latin typeface="Verdana"/>
                  <a:ea typeface="Verdana"/>
                  <a:cs typeface="Verdana"/>
                </a:rPr>
                <a:t>ТОЛЬКО ПО ЕГЭ</a:t>
              </a:r>
              <a:endParaRPr sz="4400" b="1" dirty="0">
                <a:solidFill>
                  <a:srgbClr val="CC3300"/>
                </a:solidFill>
                <a:latin typeface="Verdana"/>
                <a:ea typeface="Verdana"/>
                <a:cs typeface="Verdana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81256" y="4060878"/>
            <a:ext cx="6239031" cy="1323276"/>
            <a:chOff x="7625667" y="4636463"/>
            <a:chExt cx="6239031" cy="1323276"/>
          </a:xfrm>
        </p:grpSpPr>
        <p:sp>
          <p:nvSpPr>
            <p:cNvPr id="27" name="Shape 733"/>
            <p:cNvSpPr/>
            <p:nvPr/>
          </p:nvSpPr>
          <p:spPr>
            <a:xfrm>
              <a:off x="7625667" y="4636463"/>
              <a:ext cx="6239031" cy="132327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130622" tIns="65311" rIns="130622" bIns="65311" anchor="ctr"/>
            <a:lstStyle/>
            <a:p>
              <a:pPr algn="ctr"/>
              <a:endParaRPr sz="2600" dirty="0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28" name="Shape 736"/>
            <p:cNvSpPr txBox="1"/>
            <p:nvPr/>
          </p:nvSpPr>
          <p:spPr>
            <a:xfrm>
              <a:off x="7841917" y="4871787"/>
              <a:ext cx="5650933" cy="832158"/>
            </a:xfrm>
            <a:prstGeom prst="rect">
              <a:avLst/>
            </a:prstGeom>
            <a:ln w="12700">
              <a:prstDash val="solid"/>
            </a:ln>
          </p:spPr>
          <p:txBody>
            <a:bodyPr wrap="square" lIns="27213" tIns="27213" rIns="27213" bIns="27213">
              <a:spAutoFit/>
            </a:bodyPr>
            <a:lstStyle>
              <a:defPPr/>
              <a:lvl1pPr marL="0" lvl="0" indent="0" algn="l">
                <a:lnSpc>
                  <a:spcPct val="130000"/>
                </a:lnSpc>
                <a:defRPr sz="2100" b="0">
                  <a:solidFill>
                    <a:schemeClr val="tx1"/>
                  </a:solidFill>
                  <a:latin typeface="Lato Regular"/>
                  <a:ea typeface="Lato Regular"/>
                  <a:cs typeface="Lato Regular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4400" b="1" dirty="0" smtClean="0">
                  <a:solidFill>
                    <a:srgbClr val="CC3300"/>
                  </a:solidFill>
                  <a:latin typeface="Verdana"/>
                  <a:ea typeface="Verdana"/>
                  <a:cs typeface="Verdana"/>
                </a:rPr>
                <a:t> ВИ ВУЗА</a:t>
              </a:r>
              <a:endParaRPr sz="4400" b="1" dirty="0">
                <a:solidFill>
                  <a:srgbClr val="CC3300"/>
                </a:solidFill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29" name="Shape 736"/>
          <p:cNvSpPr txBox="1"/>
          <p:nvPr/>
        </p:nvSpPr>
        <p:spPr>
          <a:xfrm>
            <a:off x="7841917" y="1436909"/>
            <a:ext cx="5141676" cy="1335308"/>
          </a:xfrm>
          <a:prstGeom prst="rect">
            <a:avLst/>
          </a:prstGeom>
          <a:ln w="12700">
            <a:prstDash val="solid"/>
          </a:ln>
        </p:spPr>
        <p:txBody>
          <a:bodyPr wrap="square" lIns="27213" tIns="27213" rIns="27213" bIns="27213">
            <a:spAutoFit/>
          </a:bodyPr>
          <a:lstStyle>
            <a:defPPr/>
            <a:lvl1pPr marL="0" lvl="0" indent="0" algn="l">
              <a:lnSpc>
                <a:spcPct val="130000"/>
              </a:lnSpc>
              <a:defRPr sz="2100" b="0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После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ПРОФИЛЬНОГО СПО</a:t>
            </a:r>
            <a:endParaRPr sz="3200" b="1" dirty="0" smtClean="0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543312" y="2876794"/>
            <a:ext cx="718450" cy="1143612"/>
            <a:chOff x="3118757" y="3345890"/>
            <a:chExt cx="1023483" cy="909769"/>
          </a:xfrm>
          <a:solidFill>
            <a:srgbClr val="FF7C80"/>
          </a:solidFill>
        </p:grpSpPr>
        <p:sp>
          <p:nvSpPr>
            <p:cNvPr id="31" name="Нашивка 30"/>
            <p:cNvSpPr/>
            <p:nvPr/>
          </p:nvSpPr>
          <p:spPr>
            <a:xfrm rot="5400000">
              <a:off x="3388183" y="3501601"/>
              <a:ext cx="484632" cy="1023483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3300"/>
                </a:solidFill>
              </a:endParaRPr>
            </a:p>
          </p:txBody>
        </p:sp>
        <p:sp>
          <p:nvSpPr>
            <p:cNvPr id="32" name="Нашивка 31"/>
            <p:cNvSpPr/>
            <p:nvPr/>
          </p:nvSpPr>
          <p:spPr>
            <a:xfrm rot="5400000">
              <a:off x="3388183" y="3076464"/>
              <a:ext cx="484632" cy="1023483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0129170" y="2865201"/>
            <a:ext cx="761992" cy="1143612"/>
            <a:chOff x="3118757" y="3345890"/>
            <a:chExt cx="1023483" cy="909769"/>
          </a:xfrm>
          <a:solidFill>
            <a:srgbClr val="FF7C80"/>
          </a:solidFill>
        </p:grpSpPr>
        <p:sp>
          <p:nvSpPr>
            <p:cNvPr id="35" name="Нашивка 34"/>
            <p:cNvSpPr/>
            <p:nvPr/>
          </p:nvSpPr>
          <p:spPr>
            <a:xfrm rot="5400000">
              <a:off x="3388183" y="3501601"/>
              <a:ext cx="484632" cy="1023483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C3300"/>
                </a:solidFill>
              </a:endParaRPr>
            </a:p>
          </p:txBody>
        </p:sp>
        <p:sp>
          <p:nvSpPr>
            <p:cNvPr id="37" name="Нашивка 36"/>
            <p:cNvSpPr/>
            <p:nvPr/>
          </p:nvSpPr>
          <p:spPr>
            <a:xfrm rot="5400000">
              <a:off x="3388183" y="3076464"/>
              <a:ext cx="484632" cy="1023483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Shape 736"/>
          <p:cNvSpPr txBox="1"/>
          <p:nvPr/>
        </p:nvSpPr>
        <p:spPr>
          <a:xfrm>
            <a:off x="635557" y="6319157"/>
            <a:ext cx="6851759" cy="1260352"/>
          </a:xfrm>
          <a:prstGeom prst="rect">
            <a:avLst/>
          </a:prstGeom>
          <a:ln w="12700">
            <a:prstDash val="solid"/>
          </a:ln>
        </p:spPr>
        <p:txBody>
          <a:bodyPr wrap="square" lIns="27213" tIns="27213" rIns="27213" bIns="27213">
            <a:spAutoFit/>
          </a:bodyPr>
          <a:lstStyle>
            <a:defPPr/>
            <a:lvl1pPr marL="0" lvl="0" indent="0" algn="l">
              <a:lnSpc>
                <a:spcPct val="130000"/>
              </a:lnSpc>
              <a:defRPr sz="2100" b="0">
                <a:solidFill>
                  <a:schemeClr val="tx1"/>
                </a:solidFill>
                <a:latin typeface="Lato Regular"/>
                <a:ea typeface="Lato Regular"/>
                <a:cs typeface="Lato Regular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2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Следи за всеми изменениями на сайте вуза</a:t>
            </a:r>
            <a:endParaRPr sz="3200" b="1" dirty="0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41" name="Рисунок 40" descr="qr-code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374" y="5851077"/>
            <a:ext cx="2296878" cy="2296878"/>
          </a:xfrm>
          <a:prstGeom prst="rect">
            <a:avLst/>
          </a:prstGeom>
        </p:spPr>
      </p:pic>
      <p:pic>
        <p:nvPicPr>
          <p:cNvPr id="49" name="Picture 276"/>
          <p:cNvPicPr/>
          <p:nvPr/>
        </p:nvPicPr>
        <p:blipFill>
          <a:blip r:embed="rId4" cstate="print"/>
          <a:stretch/>
        </p:blipFill>
        <p:spPr>
          <a:xfrm>
            <a:off x="10450277" y="5703945"/>
            <a:ext cx="3043430" cy="2444010"/>
          </a:xfrm>
          <a:prstGeom prst="rect">
            <a:avLst/>
          </a:prstGeom>
        </p:spPr>
      </p:pic>
      <p:pic>
        <p:nvPicPr>
          <p:cNvPr id="50" name="Picture 341"/>
          <p:cNvPicPr/>
          <p:nvPr/>
        </p:nvPicPr>
        <p:blipFill>
          <a:blip r:embed="rId5" cstate="print"/>
          <a:stretch/>
        </p:blipFill>
        <p:spPr>
          <a:xfrm>
            <a:off x="13376067" y="-6197"/>
            <a:ext cx="1254333" cy="12543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298"/>
          <p:cNvPicPr>
            <a:picLocks/>
          </p:cNvPicPr>
          <p:nvPr/>
        </p:nvPicPr>
        <p:blipFill>
          <a:blip r:embed="rId3" cstate="print"/>
          <a:srcRect l="12519" r="12519"/>
          <a:stretch/>
        </p:blipFill>
        <p:spPr>
          <a:xfrm>
            <a:off x="0" y="1"/>
            <a:ext cx="14632306" cy="822959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61744" y="1989773"/>
            <a:ext cx="7802642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Программы на базе 9 </a:t>
            </a:r>
            <a:r>
              <a:rPr lang="ru-RU" sz="20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и 11 </a:t>
            </a:r>
            <a:r>
              <a:rPr lang="en-US" sz="200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классов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670680" y="2534364"/>
            <a:ext cx="3933978" cy="1149906"/>
          </a:xfrm>
          <a:prstGeom prst="roundRect">
            <a:avLst>
              <a:gd name="adj" fmla="val 2500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85112" y="3163133"/>
            <a:ext cx="3148046" cy="256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ru-RU" sz="16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Специалист банковского дела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670679" y="3875842"/>
            <a:ext cx="3933979" cy="1149906"/>
          </a:xfrm>
          <a:prstGeom prst="roundRect">
            <a:avLst>
              <a:gd name="adj" fmla="val 2500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85111" y="4090273"/>
            <a:ext cx="2395418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Roboto Slab" pitchFamily="34" charset="-122"/>
                <a:cs typeface="Roboto Slab" pitchFamily="34" charset="-120"/>
              </a:rPr>
              <a:t>Торговое дело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885111" y="4504611"/>
            <a:ext cx="7373779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Специалист торгового дела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70679" y="5217319"/>
            <a:ext cx="3933979" cy="1149906"/>
          </a:xfrm>
          <a:prstGeom prst="roundRect">
            <a:avLst>
              <a:gd name="adj" fmla="val 2500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85111" y="5431750"/>
            <a:ext cx="2395418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Roboto Slab" pitchFamily="34" charset="-122"/>
                <a:cs typeface="Roboto Slab" pitchFamily="34" charset="-120"/>
              </a:rPr>
              <a:t>Юриспруденция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885111" y="5846089"/>
            <a:ext cx="1613161" cy="277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ru-RU" sz="16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Ю</a:t>
            </a:r>
            <a:r>
              <a:rPr lang="en-US" sz="160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рист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670679" y="6558796"/>
            <a:ext cx="3933979" cy="1149906"/>
          </a:xfrm>
          <a:prstGeom prst="roundRect">
            <a:avLst>
              <a:gd name="adj" fmla="val 2500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70808" y="6675253"/>
            <a:ext cx="4364355" cy="610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a typeface="Roboto Slab" pitchFamily="34" charset="-122"/>
                <a:cs typeface="Roboto Slab" pitchFamily="34" charset="-120"/>
              </a:rPr>
              <a:t>Правоохранительная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Roboto Slab" pitchFamily="34" charset="-122"/>
                <a:cs typeface="Roboto Slab" pitchFamily="34" charset="-12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Roboto Slab" pitchFamily="34" charset="-122"/>
                <a:cs typeface="Roboto Slab" pitchFamily="34" charset="-12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Roboto Slab" pitchFamily="34" charset="-122"/>
                <a:cs typeface="Roboto Slab" pitchFamily="34" charset="-120"/>
              </a:rPr>
            </a:b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a typeface="Roboto Slab" pitchFamily="34" charset="-122"/>
                <a:cs typeface="Roboto Slab" pitchFamily="34" charset="-120"/>
              </a:rPr>
              <a:t>деятельность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Roboto Slab" pitchFamily="34" charset="-122"/>
                <a:cs typeface="Roboto Slab" pitchFamily="34" charset="-120"/>
              </a:rPr>
              <a:t>*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885112" y="7285539"/>
            <a:ext cx="1613160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ru-RU" sz="16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Юрист</a:t>
            </a:r>
            <a:endParaRPr lang="en-US" sz="1600" dirty="0"/>
          </a:p>
        </p:txBody>
      </p:sp>
      <p:sp>
        <p:nvSpPr>
          <p:cNvPr id="17" name="Shape 2"/>
          <p:cNvSpPr/>
          <p:nvPr/>
        </p:nvSpPr>
        <p:spPr>
          <a:xfrm>
            <a:off x="4903237" y="2534364"/>
            <a:ext cx="4861249" cy="1149906"/>
          </a:xfrm>
          <a:prstGeom prst="roundRect">
            <a:avLst>
              <a:gd name="adj" fmla="val 2500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</p:sp>
      <p:sp>
        <p:nvSpPr>
          <p:cNvPr id="18" name="Shape 5"/>
          <p:cNvSpPr/>
          <p:nvPr/>
        </p:nvSpPr>
        <p:spPr>
          <a:xfrm>
            <a:off x="4903237" y="3875842"/>
            <a:ext cx="4821107" cy="1149906"/>
          </a:xfrm>
          <a:prstGeom prst="roundRect">
            <a:avLst>
              <a:gd name="adj" fmla="val 2500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</p:sp>
      <p:pic>
        <p:nvPicPr>
          <p:cNvPr id="26" name="Picture 805"/>
          <p:cNvPicPr>
            <a:picLocks/>
          </p:cNvPicPr>
          <p:nvPr/>
        </p:nvPicPr>
        <p:blipFill>
          <a:blip r:embed="rId4" cstate="print"/>
          <a:srcRect l="24197" r="24197"/>
          <a:stretch/>
        </p:blipFill>
        <p:spPr>
          <a:xfrm>
            <a:off x="9980653" y="1355899"/>
            <a:ext cx="4422355" cy="6099555"/>
          </a:xfrm>
          <a:prstGeom prst="rect">
            <a:avLst/>
          </a:prstGeom>
        </p:spPr>
      </p:pic>
      <p:sp>
        <p:nvSpPr>
          <p:cNvPr id="27" name="Shape 325"/>
          <p:cNvSpPr/>
          <p:nvPr/>
        </p:nvSpPr>
        <p:spPr>
          <a:xfrm>
            <a:off x="9980654" y="3420056"/>
            <a:ext cx="4422354" cy="417218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8" name="Picture 343"/>
          <p:cNvPicPr/>
          <p:nvPr/>
        </p:nvPicPr>
        <p:blipFill>
          <a:blip r:embed="rId5" cstate="print"/>
          <a:stretch/>
        </p:blipFill>
        <p:spPr>
          <a:xfrm rot="16200000">
            <a:off x="12706350" y="6305550"/>
            <a:ext cx="1924050" cy="1924050"/>
          </a:xfrm>
          <a:prstGeom prst="rect">
            <a:avLst/>
          </a:prstGeom>
        </p:spPr>
      </p:pic>
      <p:sp>
        <p:nvSpPr>
          <p:cNvPr id="29" name="TextBox 11">
            <a:extLst>
              <a:ext uri="{FF2B5EF4-FFF2-40B4-BE49-F238E27FC236}">
                <a16:creationId xmlns="" xmlns:a16="http://schemas.microsoft.com/office/drawing/2014/main" id="{8218047A-616A-C68B-B3B9-F9549829F376}"/>
              </a:ext>
            </a:extLst>
          </p:cNvPr>
          <p:cNvSpPr txBox="1"/>
          <p:nvPr/>
        </p:nvSpPr>
        <p:spPr>
          <a:xfrm>
            <a:off x="10142269" y="5431750"/>
            <a:ext cx="376304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ru-RU" sz="5400" dirty="0">
                <a:solidFill>
                  <a:srgbClr val="004AAD"/>
                </a:solidFill>
                <a:latin typeface="Anaphora Bold"/>
              </a:rPr>
              <a:t>Бюджетные</a:t>
            </a:r>
          </a:p>
          <a:p>
            <a:pPr algn="ctr">
              <a:lnSpc>
                <a:spcPts val="5399"/>
              </a:lnSpc>
            </a:pPr>
            <a:r>
              <a:rPr lang="ru-RU" sz="5400" dirty="0">
                <a:solidFill>
                  <a:srgbClr val="004AAD"/>
                </a:solidFill>
                <a:latin typeface="Anaphora Bold"/>
              </a:rPr>
              <a:t>места</a:t>
            </a:r>
            <a:endParaRPr lang="en-US" sz="5400" dirty="0">
              <a:solidFill>
                <a:srgbClr val="004AAD"/>
              </a:solidFill>
              <a:latin typeface="Anaphora Bold"/>
            </a:endParaRPr>
          </a:p>
        </p:txBody>
      </p:sp>
      <p:grpSp>
        <p:nvGrpSpPr>
          <p:cNvPr id="35" name="Группа 34"/>
          <p:cNvGrpSpPr/>
          <p:nvPr/>
        </p:nvGrpSpPr>
        <p:grpSpPr>
          <a:xfrm rot="5400000">
            <a:off x="13230085" y="460589"/>
            <a:ext cx="1334537" cy="2382007"/>
            <a:chOff x="2192007" y="4416681"/>
            <a:chExt cx="1334537" cy="2382007"/>
          </a:xfrm>
        </p:grpSpPr>
        <p:pic>
          <p:nvPicPr>
            <p:cNvPr id="36" name="Picture 401"/>
            <p:cNvPicPr/>
            <p:nvPr/>
          </p:nvPicPr>
          <p:blipFill>
            <a:blip r:embed="rId6" cstate="print"/>
            <a:stretch/>
          </p:blipFill>
          <p:spPr>
            <a:xfrm>
              <a:off x="2192007" y="4741140"/>
              <a:ext cx="962961" cy="2057548"/>
            </a:xfrm>
            <a:prstGeom prst="rect">
              <a:avLst/>
            </a:prstGeom>
          </p:spPr>
        </p:pic>
        <p:pic>
          <p:nvPicPr>
            <p:cNvPr id="37" name="Picture 403"/>
            <p:cNvPicPr/>
            <p:nvPr/>
          </p:nvPicPr>
          <p:blipFill>
            <a:blip r:embed="rId7" cstate="print"/>
            <a:stretch/>
          </p:blipFill>
          <p:spPr>
            <a:xfrm>
              <a:off x="2563583" y="4416681"/>
              <a:ext cx="962961" cy="2057550"/>
            </a:xfrm>
            <a:prstGeom prst="rect">
              <a:avLst/>
            </a:prstGeom>
          </p:spPr>
        </p:pic>
      </p:grpSp>
      <p:pic>
        <p:nvPicPr>
          <p:cNvPr id="38" name="Picture 399"/>
          <p:cNvPicPr/>
          <p:nvPr/>
        </p:nvPicPr>
        <p:blipFill>
          <a:blip r:embed="rId8" cstate="print"/>
          <a:stretch/>
        </p:blipFill>
        <p:spPr>
          <a:xfrm rot="16200000">
            <a:off x="0" y="1"/>
            <a:ext cx="2143125" cy="21431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61744" y="526971"/>
            <a:ext cx="13241264" cy="1252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ru-RU" sz="500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Факультет с</a:t>
            </a:r>
            <a:r>
              <a:rPr lang="en-US" sz="5000" dirty="0" err="1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редне</a:t>
            </a:r>
            <a:r>
              <a:rPr lang="ru-RU" sz="500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го</a:t>
            </a:r>
            <a:r>
              <a:rPr lang="en-US" sz="500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5000" dirty="0" err="1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профессионально</a:t>
            </a:r>
            <a:r>
              <a:rPr lang="ru-RU" sz="500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го</a:t>
            </a:r>
            <a:r>
              <a:rPr lang="en-US" sz="500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5000" dirty="0" err="1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образовани</a:t>
            </a:r>
            <a:r>
              <a:rPr lang="ru-RU" sz="5000" dirty="0" smtClean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я</a:t>
            </a:r>
            <a:endParaRPr lang="en-US" sz="5000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10142269" y="4067413"/>
            <a:ext cx="1150850" cy="1149906"/>
            <a:chOff x="7048379" y="2028875"/>
            <a:chExt cx="685800" cy="685800"/>
          </a:xfrm>
        </p:grpSpPr>
        <p:sp>
          <p:nvSpPr>
            <p:cNvPr id="40" name="Shape 669"/>
            <p:cNvSpPr/>
            <p:nvPr/>
          </p:nvSpPr>
          <p:spPr>
            <a:xfrm>
              <a:off x="7048379" y="2028875"/>
              <a:ext cx="685800" cy="685800"/>
            </a:xfrm>
            <a:prstGeom prst="rect">
              <a:avLst/>
            </a:prstGeom>
            <a:solidFill>
              <a:srgbClr val="FF534F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350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pic>
          <p:nvPicPr>
            <p:cNvPr id="41" name="Picture 675"/>
            <p:cNvPicPr/>
            <p:nvPr/>
          </p:nvPicPr>
          <p:blipFill>
            <a:blip r:embed="rId9" cstate="print"/>
            <a:stretch/>
          </p:blipFill>
          <p:spPr>
            <a:xfrm>
              <a:off x="7102543" y="2101156"/>
              <a:ext cx="577471" cy="577471"/>
            </a:xfrm>
            <a:prstGeom prst="rect">
              <a:avLst/>
            </a:prstGeom>
          </p:spPr>
        </p:pic>
      </p:grpSp>
      <p:sp>
        <p:nvSpPr>
          <p:cNvPr id="6" name="Text 3"/>
          <p:cNvSpPr/>
          <p:nvPr/>
        </p:nvSpPr>
        <p:spPr>
          <a:xfrm>
            <a:off x="885111" y="2748796"/>
            <a:ext cx="2395418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Roboto Slab" pitchFamily="34" charset="-122"/>
                <a:cs typeface="Roboto Slab" pitchFamily="34" charset="-120"/>
              </a:rPr>
              <a:t>Банковское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Roboto Slab" pitchFamily="34" charset="-122"/>
                <a:cs typeface="Roboto Slab" pitchFamily="34" charset="-120"/>
              </a:rPr>
              <a:t>дело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903237" y="5271135"/>
            <a:ext cx="4861249" cy="1149906"/>
            <a:chOff x="5281127" y="2534364"/>
            <a:chExt cx="4861249" cy="1149906"/>
          </a:xfrm>
        </p:grpSpPr>
        <p:sp>
          <p:nvSpPr>
            <p:cNvPr id="43" name="Shape 2"/>
            <p:cNvSpPr/>
            <p:nvPr/>
          </p:nvSpPr>
          <p:spPr>
            <a:xfrm>
              <a:off x="5281127" y="2534364"/>
              <a:ext cx="4861249" cy="1149906"/>
            </a:xfrm>
            <a:prstGeom prst="roundRect">
              <a:avLst>
                <a:gd name="adj" fmla="val 2500"/>
              </a:avLst>
            </a:prstGeom>
            <a:solidFill>
              <a:srgbClr val="FBFCFE"/>
            </a:solidFill>
            <a:ln w="22860">
              <a:solidFill>
                <a:srgbClr val="CFD2D8"/>
              </a:solidFill>
              <a:prstDash val="solid"/>
            </a:ln>
          </p:spPr>
        </p:sp>
        <p:grpSp>
          <p:nvGrpSpPr>
            <p:cNvPr id="44" name="Группа 44"/>
            <p:cNvGrpSpPr/>
            <p:nvPr/>
          </p:nvGrpSpPr>
          <p:grpSpPr>
            <a:xfrm>
              <a:off x="5469700" y="2831919"/>
              <a:ext cx="4270291" cy="554796"/>
              <a:chOff x="7494984" y="1214949"/>
              <a:chExt cx="2765536" cy="554796"/>
            </a:xfrm>
          </p:grpSpPr>
          <p:sp>
            <p:nvSpPr>
              <p:cNvPr id="45" name="Text 3"/>
              <p:cNvSpPr/>
              <p:nvPr/>
            </p:nvSpPr>
            <p:spPr>
              <a:xfrm>
                <a:off x="7494984" y="1214949"/>
                <a:ext cx="1764863" cy="220504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1700"/>
                  </a:lnSpc>
                  <a:buNone/>
                </a:pPr>
                <a:r>
                  <a:rPr lang="en-US" sz="2400" b="1" dirty="0">
                    <a:solidFill>
                      <a:srgbClr val="3257B8"/>
                    </a:solidFill>
                    <a:ea typeface="Roboto" charset="0"/>
                    <a:cs typeface="Roboto Slab" pitchFamily="34" charset="-120"/>
                  </a:rPr>
                  <a:t>Землеустройство</a:t>
                </a:r>
                <a:endParaRPr lang="en-US" sz="2400" b="1" dirty="0">
                  <a:ea typeface="Roboto" charset="0"/>
                </a:endParaRPr>
              </a:p>
            </p:txBody>
          </p:sp>
          <p:sp>
            <p:nvSpPr>
              <p:cNvPr id="46" name="Text 4"/>
              <p:cNvSpPr/>
              <p:nvPr/>
            </p:nvSpPr>
            <p:spPr>
              <a:xfrm>
                <a:off x="7494985" y="1543883"/>
                <a:ext cx="2765535" cy="22586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1750"/>
                  </a:lnSpc>
                  <a:buNone/>
                </a:pPr>
                <a:r>
                  <a:rPr lang="en-US" sz="1600" dirty="0">
                    <a:solidFill>
                      <a:srgbClr val="15213F"/>
                    </a:solidFill>
                    <a:latin typeface="Roboto" pitchFamily="34" charset="0"/>
                    <a:ea typeface="Roboto" pitchFamily="34" charset="-122"/>
                    <a:cs typeface="Roboto" pitchFamily="34" charset="-120"/>
                  </a:rPr>
                  <a:t>Специалист по землеустройству</a:t>
                </a:r>
                <a:endParaRPr lang="en-US" sz="1600" dirty="0"/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4950438" y="2597185"/>
            <a:ext cx="4773906" cy="902105"/>
            <a:chOff x="7486852" y="1202549"/>
            <a:chExt cx="2837066" cy="569077"/>
          </a:xfrm>
        </p:grpSpPr>
        <p:sp>
          <p:nvSpPr>
            <p:cNvPr id="48" name="Text 3"/>
            <p:cNvSpPr/>
            <p:nvPr/>
          </p:nvSpPr>
          <p:spPr>
            <a:xfrm>
              <a:off x="7486852" y="1202549"/>
              <a:ext cx="2098186" cy="34321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700"/>
                </a:lnSpc>
              </a:pPr>
              <a:r>
                <a:rPr lang="ru-RU" sz="2000" b="1" dirty="0">
                  <a:solidFill>
                    <a:srgbClr val="3257B8"/>
                  </a:solidFill>
                  <a:ea typeface="Roboto" charset="0"/>
                  <a:cs typeface="Roboto Slab" pitchFamily="34" charset="-120"/>
                </a:rPr>
                <a:t>Интеграция </a:t>
              </a:r>
              <a:r>
                <a:rPr lang="ru-RU" sz="2000" b="1" dirty="0" smtClean="0">
                  <a:solidFill>
                    <a:srgbClr val="3257B8"/>
                  </a:solidFill>
                  <a:ea typeface="Roboto" charset="0"/>
                  <a:cs typeface="Roboto Slab" pitchFamily="34" charset="-120"/>
                </a:rPr>
                <a:t>решений с применением </a:t>
              </a:r>
            </a:p>
            <a:p>
              <a:pPr marL="0" indent="0" algn="l">
                <a:lnSpc>
                  <a:spcPts val="1700"/>
                </a:lnSpc>
                <a:buNone/>
              </a:pPr>
              <a:r>
                <a:rPr lang="ru-RU" sz="2000" b="1" dirty="0">
                  <a:solidFill>
                    <a:srgbClr val="3257B8"/>
                  </a:solidFill>
                  <a:ea typeface="Roboto" charset="0"/>
                  <a:cs typeface="Roboto Slab" pitchFamily="34" charset="-120"/>
                </a:rPr>
                <a:t>т</a:t>
              </a:r>
              <a:r>
                <a:rPr lang="ru-RU" sz="2000" b="1" dirty="0" smtClean="0">
                  <a:solidFill>
                    <a:srgbClr val="3257B8"/>
                  </a:solidFill>
                  <a:ea typeface="Roboto" charset="0"/>
                  <a:cs typeface="Roboto Slab" pitchFamily="34" charset="-120"/>
                </a:rPr>
                <a:t>ехнологий искусственного интеллекта</a:t>
              </a:r>
              <a:endParaRPr lang="en-US" sz="2000" b="1" dirty="0">
                <a:ea typeface="Roboto" charset="0"/>
              </a:endParaRPr>
            </a:p>
          </p:txBody>
        </p:sp>
        <p:sp>
          <p:nvSpPr>
            <p:cNvPr id="49" name="Text 4"/>
            <p:cNvSpPr/>
            <p:nvPr/>
          </p:nvSpPr>
          <p:spPr>
            <a:xfrm>
              <a:off x="7508197" y="1545764"/>
              <a:ext cx="2815721" cy="22586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750"/>
                </a:lnSpc>
                <a:buNone/>
              </a:pPr>
              <a:r>
                <a:rPr lang="en-US" sz="160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Специалист </a:t>
              </a:r>
              <a:r>
                <a:rPr lang="en-US" sz="1600" dirty="0" err="1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по</a:t>
              </a:r>
              <a:r>
                <a:rPr lang="en-US" sz="160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ru-RU" sz="1600" dirty="0" smtClean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работе с искусственным </a:t>
              </a:r>
            </a:p>
            <a:p>
              <a:pPr marL="0" indent="0" algn="l">
                <a:lnSpc>
                  <a:spcPts val="1750"/>
                </a:lnSpc>
                <a:buNone/>
              </a:pPr>
              <a:r>
                <a:rPr lang="ru-RU" sz="1600" dirty="0" smtClean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интеллектом</a:t>
              </a:r>
              <a:endParaRPr lang="en-US" sz="1600" dirty="0"/>
            </a:p>
          </p:txBody>
        </p:sp>
      </p:grpSp>
      <p:sp>
        <p:nvSpPr>
          <p:cNvPr id="53" name="Shape 5"/>
          <p:cNvSpPr/>
          <p:nvPr/>
        </p:nvSpPr>
        <p:spPr>
          <a:xfrm>
            <a:off x="4903237" y="6558796"/>
            <a:ext cx="4861249" cy="1149906"/>
          </a:xfrm>
          <a:prstGeom prst="roundRect">
            <a:avLst>
              <a:gd name="adj" fmla="val 2500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</p:sp>
      <p:grpSp>
        <p:nvGrpSpPr>
          <p:cNvPr id="50" name="Группа 49"/>
          <p:cNvGrpSpPr/>
          <p:nvPr/>
        </p:nvGrpSpPr>
        <p:grpSpPr>
          <a:xfrm>
            <a:off x="4986355" y="6672094"/>
            <a:ext cx="4630709" cy="783360"/>
            <a:chOff x="7494985" y="1214949"/>
            <a:chExt cx="2765535" cy="554796"/>
          </a:xfrm>
        </p:grpSpPr>
        <p:sp>
          <p:nvSpPr>
            <p:cNvPr id="51" name="Text 3"/>
            <p:cNvSpPr/>
            <p:nvPr/>
          </p:nvSpPr>
          <p:spPr>
            <a:xfrm>
              <a:off x="7538599" y="1214949"/>
              <a:ext cx="1721248" cy="22050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700"/>
                </a:lnSpc>
                <a:buNone/>
              </a:pPr>
              <a:r>
                <a:rPr lang="ru-RU" sz="2000" b="1" dirty="0" smtClean="0">
                  <a:solidFill>
                    <a:srgbClr val="3257B8"/>
                  </a:solidFill>
                  <a:ea typeface="Roboto" charset="0"/>
                  <a:cs typeface="Roboto Slab" pitchFamily="34" charset="-120"/>
                </a:rPr>
                <a:t>Техническая эксплуатация и </a:t>
              </a:r>
              <a:r>
                <a:rPr lang="ru-RU" sz="2000" b="1" dirty="0" err="1" smtClean="0">
                  <a:solidFill>
                    <a:srgbClr val="3257B8"/>
                  </a:solidFill>
                  <a:ea typeface="Roboto" charset="0"/>
                  <a:cs typeface="Roboto Slab" pitchFamily="34" charset="-120"/>
                </a:rPr>
                <a:t>сопро</a:t>
              </a:r>
              <a:r>
                <a:rPr lang="ru-RU" sz="2000" b="1" dirty="0" smtClean="0">
                  <a:solidFill>
                    <a:srgbClr val="3257B8"/>
                  </a:solidFill>
                  <a:ea typeface="Roboto" charset="0"/>
                  <a:cs typeface="Roboto Slab" pitchFamily="34" charset="-120"/>
                </a:rPr>
                <a:t>-</a:t>
              </a:r>
            </a:p>
            <a:p>
              <a:pPr marL="0" indent="0" algn="l">
                <a:lnSpc>
                  <a:spcPts val="1700"/>
                </a:lnSpc>
                <a:buNone/>
              </a:pPr>
              <a:r>
                <a:rPr lang="ru-RU" sz="2000" b="1" dirty="0" smtClean="0">
                  <a:solidFill>
                    <a:srgbClr val="3257B8"/>
                  </a:solidFill>
                  <a:ea typeface="Roboto" charset="0"/>
                  <a:cs typeface="Roboto Slab" pitchFamily="34" charset="-120"/>
                </a:rPr>
                <a:t>вождение информационных систем</a:t>
              </a:r>
              <a:endParaRPr lang="en-US" sz="2000" b="1" dirty="0">
                <a:ea typeface="Roboto" charset="0"/>
              </a:endParaRPr>
            </a:p>
          </p:txBody>
        </p:sp>
        <p:sp>
          <p:nvSpPr>
            <p:cNvPr id="52" name="Text 4"/>
            <p:cNvSpPr/>
            <p:nvPr/>
          </p:nvSpPr>
          <p:spPr>
            <a:xfrm>
              <a:off x="7494985" y="1543883"/>
              <a:ext cx="2765535" cy="22586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750"/>
                </a:lnSpc>
                <a:buNone/>
              </a:pPr>
              <a:r>
                <a:rPr lang="en-US" sz="160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Специалист </a:t>
              </a:r>
              <a:r>
                <a:rPr lang="en-US" sz="1600" dirty="0" err="1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по</a:t>
              </a:r>
              <a:r>
                <a:rPr lang="en-US" sz="160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ru-RU" sz="1600" dirty="0" smtClean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технической эксплуатации и </a:t>
              </a:r>
            </a:p>
            <a:p>
              <a:pPr marL="0" indent="0" algn="l">
                <a:lnSpc>
                  <a:spcPts val="1750"/>
                </a:lnSpc>
                <a:buNone/>
              </a:pPr>
              <a:r>
                <a:rPr lang="ru-RU" sz="160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</a:rPr>
                <a:t>с</a:t>
              </a:r>
              <a:r>
                <a:rPr lang="ru-RU" sz="1600" dirty="0" smtClean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</a:rPr>
                <a:t>опровождению ИС</a:t>
              </a:r>
              <a:endParaRPr lang="en-US" sz="1600" dirty="0"/>
            </a:p>
          </p:txBody>
        </p:sp>
      </p:grpSp>
      <p:sp>
        <p:nvSpPr>
          <p:cNvPr id="54" name="Text 3"/>
          <p:cNvSpPr/>
          <p:nvPr/>
        </p:nvSpPr>
        <p:spPr>
          <a:xfrm>
            <a:off x="5060774" y="4067413"/>
            <a:ext cx="4290091" cy="427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ru-RU" sz="2000" b="1" dirty="0" smtClean="0">
                <a:solidFill>
                  <a:srgbClr val="3257B8"/>
                </a:solidFill>
                <a:ea typeface="Roboto" charset="0"/>
                <a:cs typeface="Roboto Slab" pitchFamily="34" charset="-120"/>
              </a:rPr>
              <a:t>Разработка и управление </a:t>
            </a:r>
          </a:p>
          <a:p>
            <a:pPr marL="0" indent="0" algn="l">
              <a:lnSpc>
                <a:spcPts val="1700"/>
              </a:lnSpc>
              <a:buNone/>
            </a:pPr>
            <a:r>
              <a:rPr lang="ru-RU" sz="2000" b="1" dirty="0" smtClean="0">
                <a:solidFill>
                  <a:srgbClr val="3257B8"/>
                </a:solidFill>
                <a:ea typeface="Roboto" charset="0"/>
                <a:cs typeface="Roboto Slab" pitchFamily="34" charset="-120"/>
              </a:rPr>
              <a:t>программным обеспечением</a:t>
            </a:r>
            <a:endParaRPr lang="en-US" sz="2000" b="1" dirty="0">
              <a:ea typeface="Roboto" charset="0"/>
            </a:endParaRPr>
          </a:p>
        </p:txBody>
      </p:sp>
      <p:sp>
        <p:nvSpPr>
          <p:cNvPr id="55" name="Text 4"/>
          <p:cNvSpPr/>
          <p:nvPr/>
        </p:nvSpPr>
        <p:spPr>
          <a:xfrm>
            <a:off x="5059384" y="4664545"/>
            <a:ext cx="4315891" cy="29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ru-RU" sz="16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Программист</a:t>
            </a:r>
            <a:endParaRPr lang="en-US" sz="1600" dirty="0"/>
          </a:p>
        </p:txBody>
      </p:sp>
      <p:sp>
        <p:nvSpPr>
          <p:cNvPr id="56" name="Text 13"/>
          <p:cNvSpPr/>
          <p:nvPr/>
        </p:nvSpPr>
        <p:spPr>
          <a:xfrm>
            <a:off x="542202" y="7777302"/>
            <a:ext cx="1613160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*</a:t>
            </a:r>
            <a:r>
              <a:rPr lang="ru-RU" sz="160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Средний балл аттестата + ВИ по физкультуре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98"/>
          <p:cNvPicPr>
            <a:picLocks/>
          </p:cNvPicPr>
          <p:nvPr/>
        </p:nvPicPr>
        <p:blipFill>
          <a:blip r:embed="rId3" cstate="print"/>
          <a:srcRect l="12519" r="12519"/>
          <a:stretch/>
        </p:blipFill>
        <p:spPr>
          <a:xfrm>
            <a:off x="-3760" y="-6197"/>
            <a:ext cx="14634160" cy="823579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08215" y="747713"/>
            <a:ext cx="8672547" cy="1308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800" b="1" dirty="0" err="1">
                <a:solidFill>
                  <a:srgbClr val="00B0F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Преимущества</a:t>
            </a:r>
            <a:r>
              <a:rPr lang="en-US" sz="4800" b="1" dirty="0">
                <a:solidFill>
                  <a:srgbClr val="00B0F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ru-RU" sz="4800" b="1" dirty="0" smtClean="0">
                <a:solidFill>
                  <a:srgbClr val="00B0F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/>
            </a:r>
            <a:br>
              <a:rPr lang="ru-RU" sz="4800" b="1" dirty="0" smtClean="0">
                <a:solidFill>
                  <a:srgbClr val="00B0F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en-US" sz="4800" b="1" dirty="0" err="1" smtClean="0">
                <a:solidFill>
                  <a:srgbClr val="00B0F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обучения</a:t>
            </a:r>
            <a:r>
              <a:rPr lang="en-US" sz="4800" b="1" dirty="0" smtClean="0">
                <a:solidFill>
                  <a:srgbClr val="00B0F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4800" b="1" dirty="0">
                <a:solidFill>
                  <a:srgbClr val="00B0F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 МИР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6219111" y="2199323"/>
            <a:ext cx="7678579" cy="1206341"/>
          </a:xfrm>
          <a:prstGeom prst="roundRect">
            <a:avLst>
              <a:gd name="adj" fmla="val 41656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8234660" y="2408634"/>
            <a:ext cx="3612475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Качественное образование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8234660" y="2861310"/>
            <a:ext cx="4348434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ru-RU" sz="2000" dirty="0" smtClean="0">
                <a:solidFill>
                  <a:srgbClr val="15213F"/>
                </a:solidFill>
                <a:ea typeface="Roboto" pitchFamily="34" charset="-122"/>
                <a:cs typeface="Roboto" pitchFamily="34" charset="-120"/>
              </a:rPr>
              <a:t>Практико-ориентированные преподаватели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6219111" y="3614976"/>
            <a:ext cx="7678579" cy="1206341"/>
          </a:xfrm>
          <a:prstGeom prst="roundRect">
            <a:avLst>
              <a:gd name="adj" fmla="val 41656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8259176" y="3883399"/>
            <a:ext cx="4689277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Гарантированное трудоустройство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8259176" y="4276963"/>
            <a:ext cx="4789306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ru-RU" sz="2000" dirty="0" smtClean="0">
                <a:solidFill>
                  <a:srgbClr val="15213F"/>
                </a:solidFill>
                <a:ea typeface="Roboto" pitchFamily="34" charset="-122"/>
              </a:rPr>
              <a:t>Центр планирования карьеры и трудоустройства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6219111" y="5030629"/>
            <a:ext cx="7678579" cy="1206341"/>
          </a:xfrm>
          <a:prstGeom prst="roundRect">
            <a:avLst>
              <a:gd name="adj" fmla="val 41656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8259176" y="5239941"/>
            <a:ext cx="2927509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Поддержка студентов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8217157" y="5751433"/>
            <a:ext cx="3629978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ru-RU" sz="2000" dirty="0" smtClean="0">
                <a:solidFill>
                  <a:srgbClr val="15213F"/>
                </a:solidFill>
                <a:latin typeface="Calibri" pitchFamily="34" charset="0"/>
                <a:ea typeface="Roboto" pitchFamily="34" charset="-122"/>
                <a:cs typeface="Calibri" pitchFamily="34" charset="0"/>
              </a:rPr>
              <a:t>Совет кураторов - наставничество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5944591" y="6379488"/>
            <a:ext cx="7678579" cy="1206341"/>
          </a:xfrm>
          <a:prstGeom prst="roundRect">
            <a:avLst>
              <a:gd name="adj" fmla="val 41656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14" name="Text 11"/>
          <p:cNvSpPr/>
          <p:nvPr/>
        </p:nvSpPr>
        <p:spPr>
          <a:xfrm>
            <a:off x="8259176" y="6655594"/>
            <a:ext cx="3157180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Гибкая система оплаты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8190191" y="7108269"/>
            <a:ext cx="4758262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ru-RU" sz="1600" dirty="0" err="1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шшшшшшшшшшшшшшшшшшшшшшшшшшшшшшшшшшшшшшшшшшшшшшш</a:t>
            </a:r>
            <a:endParaRPr lang="en-US" sz="1600" dirty="0"/>
          </a:p>
        </p:txBody>
      </p:sp>
      <p:sp>
        <p:nvSpPr>
          <p:cNvPr id="16" name="Shape 1"/>
          <p:cNvSpPr/>
          <p:nvPr/>
        </p:nvSpPr>
        <p:spPr>
          <a:xfrm>
            <a:off x="6201608" y="747713"/>
            <a:ext cx="7678579" cy="1206341"/>
          </a:xfrm>
          <a:prstGeom prst="roundRect">
            <a:avLst>
              <a:gd name="adj" fmla="val 41656"/>
            </a:avLst>
          </a:prstGeom>
          <a:solidFill>
            <a:srgbClr val="E9ECF2"/>
          </a:solidFill>
          <a:ln/>
        </p:spPr>
      </p:sp>
      <p:sp>
        <p:nvSpPr>
          <p:cNvPr id="17" name="Text 2"/>
          <p:cNvSpPr/>
          <p:nvPr/>
        </p:nvSpPr>
        <p:spPr>
          <a:xfrm>
            <a:off x="8830691" y="1175662"/>
            <a:ext cx="3612475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БЮДЖЕТНЫЕ МЕСТА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" name="Picture 262"/>
          <p:cNvPicPr/>
          <p:nvPr/>
        </p:nvPicPr>
        <p:blipFill>
          <a:blip r:embed="rId4" cstate="print"/>
          <a:stretch/>
        </p:blipFill>
        <p:spPr>
          <a:xfrm>
            <a:off x="0" y="6086475"/>
            <a:ext cx="2143125" cy="2143125"/>
          </a:xfrm>
          <a:prstGeom prst="rect">
            <a:avLst/>
          </a:prstGeom>
        </p:spPr>
      </p:pic>
      <p:pic>
        <p:nvPicPr>
          <p:cNvPr id="32" name="Picture 294"/>
          <p:cNvPicPr/>
          <p:nvPr/>
        </p:nvPicPr>
        <p:blipFill>
          <a:blip r:embed="rId5" cstate="print"/>
          <a:stretch/>
        </p:blipFill>
        <p:spPr>
          <a:xfrm>
            <a:off x="12948453" y="-11616"/>
            <a:ext cx="1681947" cy="1681947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6627910" y="6627592"/>
            <a:ext cx="868072" cy="815719"/>
            <a:chOff x="4618768" y="1975381"/>
            <a:chExt cx="815718" cy="815719"/>
          </a:xfrm>
        </p:grpSpPr>
        <p:sp>
          <p:nvSpPr>
            <p:cNvPr id="34" name="Shape 301"/>
            <p:cNvSpPr/>
            <p:nvPr/>
          </p:nvSpPr>
          <p:spPr>
            <a:xfrm>
              <a:off x="4618768" y="1975381"/>
              <a:ext cx="815718" cy="815719"/>
            </a:xfrm>
            <a:prstGeom prst="ellipse">
              <a:avLst/>
            </a:prstGeom>
            <a:solidFill>
              <a:srgbClr val="0087E8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350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pic>
          <p:nvPicPr>
            <p:cNvPr id="35" name="Picture 314"/>
            <p:cNvPicPr/>
            <p:nvPr/>
          </p:nvPicPr>
          <p:blipFill>
            <a:blip r:embed="rId6" cstate="print"/>
            <a:stretch/>
          </p:blipFill>
          <p:spPr>
            <a:xfrm>
              <a:off x="4768283" y="2116326"/>
              <a:ext cx="521446" cy="521447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6627910" y="5239941"/>
            <a:ext cx="868072" cy="815719"/>
            <a:chOff x="4618768" y="4066899"/>
            <a:chExt cx="815718" cy="815719"/>
          </a:xfrm>
        </p:grpSpPr>
        <p:sp>
          <p:nvSpPr>
            <p:cNvPr id="37" name="Shape 309"/>
            <p:cNvSpPr/>
            <p:nvPr/>
          </p:nvSpPr>
          <p:spPr>
            <a:xfrm>
              <a:off x="4618768" y="4066899"/>
              <a:ext cx="815718" cy="815719"/>
            </a:xfrm>
            <a:prstGeom prst="ellipse">
              <a:avLst/>
            </a:prstGeom>
            <a:solidFill>
              <a:srgbClr val="0087E8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350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pic>
          <p:nvPicPr>
            <p:cNvPr id="38" name="Picture 316"/>
            <p:cNvPicPr/>
            <p:nvPr/>
          </p:nvPicPr>
          <p:blipFill>
            <a:blip r:embed="rId7" cstate="print"/>
            <a:stretch/>
          </p:blipFill>
          <p:spPr>
            <a:xfrm>
              <a:off x="4718813" y="4166945"/>
              <a:ext cx="615627" cy="615627"/>
            </a:xfrm>
            <a:prstGeom prst="rect">
              <a:avLst/>
            </a:prstGeom>
          </p:spPr>
        </p:pic>
      </p:grpSp>
      <p:sp>
        <p:nvSpPr>
          <p:cNvPr id="40" name="Shape 309"/>
          <p:cNvSpPr/>
          <p:nvPr/>
        </p:nvSpPr>
        <p:spPr>
          <a:xfrm>
            <a:off x="6680264" y="3796286"/>
            <a:ext cx="815718" cy="815719"/>
          </a:xfrm>
          <a:prstGeom prst="ellipse">
            <a:avLst/>
          </a:prstGeom>
          <a:solidFill>
            <a:srgbClr val="0087E8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42" name="Picture 395"/>
          <p:cNvPicPr/>
          <p:nvPr/>
        </p:nvPicPr>
        <p:blipFill>
          <a:blip r:embed="rId8" cstate="print"/>
          <a:stretch/>
        </p:blipFill>
        <p:spPr>
          <a:xfrm>
            <a:off x="6824272" y="3730098"/>
            <a:ext cx="550320" cy="815719"/>
          </a:xfrm>
          <a:prstGeom prst="rect">
            <a:avLst/>
          </a:prstGeom>
        </p:spPr>
      </p:pic>
      <p:sp>
        <p:nvSpPr>
          <p:cNvPr id="45" name="Shape 309"/>
          <p:cNvSpPr/>
          <p:nvPr/>
        </p:nvSpPr>
        <p:spPr>
          <a:xfrm>
            <a:off x="6627910" y="2408634"/>
            <a:ext cx="868072" cy="815719"/>
          </a:xfrm>
          <a:prstGeom prst="ellipse">
            <a:avLst/>
          </a:prstGeom>
          <a:solidFill>
            <a:srgbClr val="0087E8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35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43" name="Picture 547"/>
          <p:cNvPicPr/>
          <p:nvPr/>
        </p:nvPicPr>
        <p:blipFill>
          <a:blip r:embed="rId9" cstate="print"/>
          <a:stretch/>
        </p:blipFill>
        <p:spPr>
          <a:xfrm>
            <a:off x="6712922" y="2408634"/>
            <a:ext cx="694328" cy="728606"/>
          </a:xfrm>
          <a:prstGeom prst="rect">
            <a:avLst/>
          </a:prstGeom>
        </p:spPr>
      </p:pic>
      <p:pic>
        <p:nvPicPr>
          <p:cNvPr id="47" name="Picture 624"/>
          <p:cNvPicPr/>
          <p:nvPr/>
        </p:nvPicPr>
        <p:blipFill>
          <a:blip r:embed="rId10" cstate="print"/>
          <a:stretch/>
        </p:blipFill>
        <p:spPr>
          <a:xfrm>
            <a:off x="4074946" y="2292039"/>
            <a:ext cx="1411454" cy="5895804"/>
          </a:xfrm>
          <a:prstGeom prst="rect">
            <a:avLst/>
          </a:prstGeom>
        </p:spPr>
      </p:pic>
      <p:pic>
        <p:nvPicPr>
          <p:cNvPr id="21" name="Picture 826"/>
          <p:cNvPicPr>
            <a:picLocks/>
          </p:cNvPicPr>
          <p:nvPr/>
        </p:nvPicPr>
        <p:blipFill>
          <a:blip r:embed="rId11" cstate="print"/>
          <a:srcRect l="18629" r="18629"/>
          <a:stretch/>
        </p:blipFill>
        <p:spPr>
          <a:xfrm>
            <a:off x="636814" y="2587800"/>
            <a:ext cx="3706586" cy="5064823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6693226" y="984531"/>
            <a:ext cx="685800" cy="685800"/>
            <a:chOff x="7048379" y="2028875"/>
            <a:chExt cx="685800" cy="685800"/>
          </a:xfrm>
        </p:grpSpPr>
        <p:sp>
          <p:nvSpPr>
            <p:cNvPr id="49" name="Shape 669"/>
            <p:cNvSpPr/>
            <p:nvPr/>
          </p:nvSpPr>
          <p:spPr>
            <a:xfrm>
              <a:off x="7048379" y="2028875"/>
              <a:ext cx="685800" cy="685800"/>
            </a:xfrm>
            <a:prstGeom prst="rect">
              <a:avLst/>
            </a:prstGeom>
            <a:solidFill>
              <a:srgbClr val="FF534F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350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pic>
          <p:nvPicPr>
            <p:cNvPr id="50" name="Picture 675"/>
            <p:cNvPicPr/>
            <p:nvPr/>
          </p:nvPicPr>
          <p:blipFill>
            <a:blip r:embed="rId12" cstate="print"/>
            <a:stretch/>
          </p:blipFill>
          <p:spPr>
            <a:xfrm>
              <a:off x="7102543" y="2101156"/>
              <a:ext cx="577471" cy="577471"/>
            </a:xfrm>
            <a:prstGeom prst="rect">
              <a:avLst/>
            </a:prstGeom>
          </p:spPr>
        </p:pic>
      </p:grpSp>
      <p:sp>
        <p:nvSpPr>
          <p:cNvPr id="39" name="Text 3"/>
          <p:cNvSpPr/>
          <p:nvPr/>
        </p:nvSpPr>
        <p:spPr>
          <a:xfrm>
            <a:off x="8190191" y="7122463"/>
            <a:ext cx="4348434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ru-RU" sz="2000" dirty="0" smtClean="0">
                <a:latin typeface="Calibri" pitchFamily="34" charset="0"/>
                <a:ea typeface="Roboto" charset="0"/>
                <a:cs typeface="Calibri" pitchFamily="34" charset="0"/>
              </a:rPr>
              <a:t>Лучше учишься, меньше платишь</a:t>
            </a:r>
            <a:endParaRPr lang="en-US" sz="2000" dirty="0">
              <a:latin typeface="Calibri" pitchFamily="34" charset="0"/>
              <a:ea typeface="Roboto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98"/>
          <p:cNvPicPr>
            <a:picLocks/>
          </p:cNvPicPr>
          <p:nvPr/>
        </p:nvPicPr>
        <p:blipFill>
          <a:blip r:embed="rId3" cstate="print"/>
          <a:srcRect l="12519" r="12519"/>
          <a:stretch/>
        </p:blipFill>
        <p:spPr>
          <a:xfrm>
            <a:off x="-3760" y="0"/>
            <a:ext cx="14634160" cy="823579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08215" y="747714"/>
            <a:ext cx="12540238" cy="9226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ru-RU" sz="5400" b="1" dirty="0" smtClean="0">
                <a:solidFill>
                  <a:srgbClr val="00B0F0"/>
                </a:solidFill>
                <a:latin typeface="Calibri" pitchFamily="34" charset="0"/>
                <a:ea typeface="Roboto Slab" pitchFamily="34" charset="-122"/>
                <a:cs typeface="Calibri" pitchFamily="34" charset="0"/>
              </a:rPr>
              <a:t>Присоединяйся к </a:t>
            </a:r>
            <a:r>
              <a:rPr lang="ru-RU" sz="5400" b="1" dirty="0" err="1" smtClean="0">
                <a:solidFill>
                  <a:srgbClr val="00B0F0"/>
                </a:solidFill>
                <a:latin typeface="Calibri" pitchFamily="34" charset="0"/>
                <a:ea typeface="Roboto Slab" pitchFamily="34" charset="-122"/>
                <a:cs typeface="Calibri" pitchFamily="34" charset="0"/>
              </a:rPr>
              <a:t>МИРу</a:t>
            </a:r>
            <a:r>
              <a:rPr lang="ru-RU" sz="5400" b="1" dirty="0" smtClean="0">
                <a:solidFill>
                  <a:srgbClr val="00B0F0"/>
                </a:solidFill>
                <a:latin typeface="Calibri" pitchFamily="34" charset="0"/>
                <a:ea typeface="Roboto Slab" pitchFamily="34" charset="-122"/>
                <a:cs typeface="Calibri" pitchFamily="34" charset="0"/>
              </a:rPr>
              <a:t>!</a:t>
            </a:r>
            <a:endParaRPr lang="en-US" sz="5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486400" y="3630875"/>
            <a:ext cx="4049486" cy="1414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VK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Институт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Экономики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 Права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" name="Picture 294"/>
          <p:cNvPicPr/>
          <p:nvPr/>
        </p:nvPicPr>
        <p:blipFill>
          <a:blip r:embed="rId4" cstate="print"/>
          <a:stretch/>
        </p:blipFill>
        <p:spPr>
          <a:xfrm>
            <a:off x="12948453" y="-11616"/>
            <a:ext cx="1681947" cy="1681947"/>
          </a:xfrm>
          <a:prstGeom prst="rect">
            <a:avLst/>
          </a:prstGeom>
        </p:spPr>
      </p:pic>
      <p:pic>
        <p:nvPicPr>
          <p:cNvPr id="47" name="Picture 624"/>
          <p:cNvPicPr/>
          <p:nvPr/>
        </p:nvPicPr>
        <p:blipFill>
          <a:blip r:embed="rId5" cstate="print"/>
          <a:stretch/>
        </p:blipFill>
        <p:spPr>
          <a:xfrm>
            <a:off x="4074946" y="2292039"/>
            <a:ext cx="1411454" cy="5895804"/>
          </a:xfrm>
          <a:prstGeom prst="rect">
            <a:avLst/>
          </a:prstGeom>
        </p:spPr>
      </p:pic>
      <p:pic>
        <p:nvPicPr>
          <p:cNvPr id="21" name="Picture 826"/>
          <p:cNvPicPr>
            <a:picLocks/>
          </p:cNvPicPr>
          <p:nvPr/>
        </p:nvPicPr>
        <p:blipFill>
          <a:blip r:embed="rId6" cstate="print"/>
          <a:srcRect l="18629" r="18629"/>
          <a:stretch/>
        </p:blipFill>
        <p:spPr>
          <a:xfrm>
            <a:off x="408215" y="1910444"/>
            <a:ext cx="4343399" cy="5742180"/>
          </a:xfrm>
          <a:prstGeom prst="rect">
            <a:avLst/>
          </a:prstGeom>
        </p:spPr>
      </p:pic>
      <p:sp>
        <p:nvSpPr>
          <p:cNvPr id="53" name="Text 2"/>
          <p:cNvSpPr/>
          <p:nvPr/>
        </p:nvSpPr>
        <p:spPr>
          <a:xfrm>
            <a:off x="5653120" y="7285353"/>
            <a:ext cx="3394168" cy="538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50"/>
              </a:lnSpc>
            </a:pPr>
            <a:r>
              <a:rPr lang="en-US" sz="2800" b="1" dirty="0" smtClean="0">
                <a:solidFill>
                  <a:srgbClr val="00B0F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VK </a:t>
            </a:r>
            <a:br>
              <a:rPr lang="en-US" sz="2800" b="1" dirty="0" smtClean="0">
                <a:solidFill>
                  <a:srgbClr val="00B0F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</a:rPr>
              <a:t>Земля Экономистов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 2"/>
          <p:cNvSpPr/>
          <p:nvPr/>
        </p:nvSpPr>
        <p:spPr>
          <a:xfrm>
            <a:off x="10353826" y="3712521"/>
            <a:ext cx="3001437" cy="1071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50"/>
              </a:lnSpc>
            </a:pPr>
            <a:r>
              <a:rPr lang="en-US" sz="2800" b="1" dirty="0" smtClean="0">
                <a:solidFill>
                  <a:srgbClr val="00B0F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VK </a:t>
            </a:r>
            <a:br>
              <a:rPr lang="en-US" sz="2800" b="1" dirty="0" smtClean="0">
                <a:solidFill>
                  <a:srgbClr val="00B0F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Факультет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лингвистики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xt 2"/>
          <p:cNvSpPr/>
          <p:nvPr/>
        </p:nvSpPr>
        <p:spPr>
          <a:xfrm>
            <a:off x="10486816" y="7285353"/>
            <a:ext cx="3001437" cy="734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50"/>
              </a:lnSpc>
            </a:pPr>
            <a:r>
              <a:rPr lang="en-US" sz="2800" b="1" dirty="0" smtClean="0">
                <a:solidFill>
                  <a:srgbClr val="00B0F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VK </a:t>
            </a:r>
          </a:p>
          <a:p>
            <a:pPr algn="ctr">
              <a:lnSpc>
                <a:spcPts val="255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Колледж МИР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" name="Picture 262"/>
          <p:cNvPicPr/>
          <p:nvPr/>
        </p:nvPicPr>
        <p:blipFill>
          <a:blip r:embed="rId7" cstate="print"/>
          <a:stretch/>
        </p:blipFill>
        <p:spPr>
          <a:xfrm>
            <a:off x="0" y="6086475"/>
            <a:ext cx="2143125" cy="2143125"/>
          </a:xfrm>
          <a:prstGeom prst="rect">
            <a:avLst/>
          </a:prstGeom>
        </p:spPr>
      </p:pic>
      <p:pic>
        <p:nvPicPr>
          <p:cNvPr id="61" name="Рисунок 60" descr="photo_5217509486908607763_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4005" y="1670332"/>
            <a:ext cx="1693335" cy="1693335"/>
          </a:xfrm>
          <a:prstGeom prst="ellipse">
            <a:avLst/>
          </a:prstGeom>
        </p:spPr>
      </p:pic>
      <p:pic>
        <p:nvPicPr>
          <p:cNvPr id="62" name="Рисунок 61" descr="photo_5217509486908607766_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9803" y="1670332"/>
            <a:ext cx="1693336" cy="1693336"/>
          </a:xfrm>
          <a:prstGeom prst="ellipse">
            <a:avLst/>
          </a:prstGeom>
        </p:spPr>
      </p:pic>
      <p:pic>
        <p:nvPicPr>
          <p:cNvPr id="63" name="Рисунок 62" descr="photo_5217509486908607765_y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1347" y="5484390"/>
            <a:ext cx="1670331" cy="1670331"/>
          </a:xfrm>
          <a:prstGeom prst="ellipse">
            <a:avLst/>
          </a:prstGeom>
        </p:spPr>
      </p:pic>
      <p:pic>
        <p:nvPicPr>
          <p:cNvPr id="64" name="Рисунок 63" descr="photo_5217509486908607764_x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2808" y="5468061"/>
            <a:ext cx="1670331" cy="1665704"/>
          </a:xfrm>
          <a:prstGeom prst="ellipse">
            <a:avLst/>
          </a:prstGeom>
        </p:spPr>
      </p:pic>
      <p:pic>
        <p:nvPicPr>
          <p:cNvPr id="65" name="Рисунок 64" descr="Колледж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14230" y="5468061"/>
            <a:ext cx="1670332" cy="1670332"/>
          </a:xfrm>
          <a:prstGeom prst="rect">
            <a:avLst/>
          </a:prstGeom>
        </p:spPr>
      </p:pic>
      <p:pic>
        <p:nvPicPr>
          <p:cNvPr id="66" name="Рисунок 65" descr="Лингвистика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07523" y="1681808"/>
            <a:ext cx="1681860" cy="1681860"/>
          </a:xfrm>
          <a:prstGeom prst="rect">
            <a:avLst/>
          </a:prstGeom>
        </p:spPr>
      </p:pic>
      <p:pic>
        <p:nvPicPr>
          <p:cNvPr id="67" name="Рисунок 66" descr="Зме Экономистов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28852" y="5484390"/>
            <a:ext cx="1670332" cy="1670332"/>
          </a:xfrm>
          <a:prstGeom prst="rect">
            <a:avLst/>
          </a:prstGeom>
        </p:spPr>
      </p:pic>
      <p:pic>
        <p:nvPicPr>
          <p:cNvPr id="68" name="Рисунок 67" descr="ИЭиП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98220" y="1670331"/>
            <a:ext cx="1670331" cy="16703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290</Words>
  <Application>Microsoft Office PowerPoint</Application>
  <PresentationFormat>Произвольный</PresentationFormat>
  <Paragraphs>113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Verdana</vt:lpstr>
      <vt:lpstr>Roboto Slab</vt:lpstr>
      <vt:lpstr>Calibri</vt:lpstr>
      <vt:lpstr>Roboto</vt:lpstr>
      <vt:lpstr>Anaphora Bold</vt:lpstr>
      <vt:lpstr>Ubuntu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Начальник Прием.Комм</dc:creator>
  <cp:lastModifiedBy>okstud</cp:lastModifiedBy>
  <cp:revision>69</cp:revision>
  <dcterms:created xsi:type="dcterms:W3CDTF">2025-10-27T09:19:24Z</dcterms:created>
  <dcterms:modified xsi:type="dcterms:W3CDTF">2026-02-02T12:01:55Z</dcterms:modified>
</cp:coreProperties>
</file>