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9" r:id="rId2"/>
    <p:sldMasterId id="2147483792" r:id="rId3"/>
  </p:sldMasterIdLst>
  <p:notesMasterIdLst>
    <p:notesMasterId r:id="rId25"/>
  </p:notesMasterIdLst>
  <p:sldIdLst>
    <p:sldId id="531" r:id="rId4"/>
    <p:sldId id="469" r:id="rId5"/>
    <p:sldId id="511" r:id="rId6"/>
    <p:sldId id="493" r:id="rId7"/>
    <p:sldId id="467" r:id="rId8"/>
    <p:sldId id="503" r:id="rId9"/>
    <p:sldId id="494" r:id="rId10"/>
    <p:sldId id="500" r:id="rId11"/>
    <p:sldId id="498" r:id="rId12"/>
    <p:sldId id="496" r:id="rId13"/>
    <p:sldId id="497" r:id="rId14"/>
    <p:sldId id="470" r:id="rId15"/>
    <p:sldId id="471" r:id="rId16"/>
    <p:sldId id="501" r:id="rId17"/>
    <p:sldId id="502" r:id="rId18"/>
    <p:sldId id="473" r:id="rId19"/>
    <p:sldId id="474" r:id="rId20"/>
    <p:sldId id="475" r:id="rId21"/>
    <p:sldId id="490" r:id="rId22"/>
    <p:sldId id="488" r:id="rId23"/>
    <p:sldId id="530" r:id="rId24"/>
  </p:sldIdLst>
  <p:sldSz cx="12192000" cy="6858000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C035"/>
    <a:srgbClr val="1BB51F"/>
    <a:srgbClr val="F6882E"/>
    <a:srgbClr val="ACD575"/>
    <a:srgbClr val="EDF19D"/>
    <a:srgbClr val="C8E3A5"/>
    <a:srgbClr val="E4EA70"/>
    <a:srgbClr val="DFE650"/>
    <a:srgbClr val="9FCF5F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5052" autoAdjust="0"/>
  </p:normalViewPr>
  <p:slideViewPr>
    <p:cSldViewPr snapToGrid="0">
      <p:cViewPr varScale="1">
        <p:scale>
          <a:sx n="70" d="100"/>
          <a:sy n="70" d="100"/>
        </p:scale>
        <p:origin x="7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5AAC9-D7C0-4D56-AA6A-A807A385052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8ABFE-0D1D-44C0-A7A0-74899AF54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23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17EEB-00E8-314E-95E8-680F81E9B05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47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DB4CC51-C812-4898-B980-72A1B5C805D4}" type="slidenum">
              <a:rPr lang="ru-RU" altLang="ru-RU" smtClean="0"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7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D2B17EEB-00E8-314E-95E8-680F81E9B05C}" type="slidenum">
              <a:rPr lang="ru-RU" smtClean="0">
                <a:solidFill>
                  <a:prstClr val="black"/>
                </a:solidFill>
              </a:rPr>
              <a:pPr defTabSz="914400">
                <a:defRPr/>
              </a:pPr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47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3"/>
          <a:stretch/>
        </p:blipFill>
        <p:spPr>
          <a:xfrm>
            <a:off x="0" y="374"/>
            <a:ext cx="12192000" cy="4576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83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08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325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E444F-9933-4181-BB2D-2D85CD3C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2A665B-9D01-4953-A500-2EFFF79F4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747542-6044-4347-8249-0E5E74E6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7794-8BA6-4EA9-BCB9-33B273E3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71B3E4-4A55-490A-BCA2-7D3BE4A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C54CE9-39EB-4F7E-9BFF-7D933A0E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794-D9F8-4B51-96E5-D7E3CF237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38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D5B2C6-D1FE-4E2E-9C96-56340082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7794-8BA6-4EA9-BCB9-33B273E3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38AA61-F3F3-4682-8143-1ED01FA5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4CA114-7405-4719-971A-3D956198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794-D9F8-4B51-96E5-D7E3CF237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345" y="6650145"/>
            <a:ext cx="11263875" cy="188419"/>
          </a:xfrm>
          <a:prstGeom prst="rect">
            <a:avLst/>
          </a:prstGeom>
        </p:spPr>
        <p:txBody>
          <a:bodyPr lIns="91422" tIns="91422" rIns="91422" bIns="91422" anchor="b"/>
          <a:lstStyle>
            <a:lvl1pPr marL="233234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32939" indent="-330416">
              <a:spcBef>
                <a:spcPts val="0"/>
              </a:spcBef>
              <a:buSzPts val="1200"/>
              <a:buFontTx/>
              <a:defRPr sz="1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9408" indent="-326527">
              <a:spcBef>
                <a:spcPts val="0"/>
              </a:spcBef>
              <a:buSzPts val="1200"/>
              <a:buFontTx/>
              <a:buChar char="–"/>
              <a:defRPr sz="1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65879" indent="-326527">
              <a:spcBef>
                <a:spcPts val="0"/>
              </a:spcBef>
              <a:buSzPts val="1200"/>
              <a:buFontTx/>
              <a:buChar char="◦"/>
              <a:defRPr sz="1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32348" indent="-302427">
              <a:spcBef>
                <a:spcPts val="0"/>
              </a:spcBef>
              <a:buSzPts val="1200"/>
              <a:buFontTx/>
              <a:buChar char="-"/>
              <a:defRPr sz="1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2457966" y="121419"/>
            <a:ext cx="9039153" cy="477323"/>
          </a:xfrm>
          <a:prstGeom prst="rect">
            <a:avLst/>
          </a:prstGeom>
        </p:spPr>
        <p:txBody>
          <a:bodyPr lIns="91422" tIns="91422" rIns="91422" bIns="91422" anchor="t"/>
          <a:lstStyle>
            <a:lvl1pPr>
              <a:lnSpc>
                <a:spcPct val="95000"/>
              </a:lnSpc>
              <a:defRPr sz="3200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Shape 22"/>
          <p:cNvSpPr txBox="1">
            <a:spLocks noGrp="1"/>
          </p:cNvSpPr>
          <p:nvPr>
            <p:ph type="body" sz="quarter" idx="13"/>
          </p:nvPr>
        </p:nvSpPr>
        <p:spPr>
          <a:xfrm>
            <a:off x="241346" y="6456627"/>
            <a:ext cx="11261132" cy="188419"/>
          </a:xfrm>
          <a:prstGeom prst="rect">
            <a:avLst/>
          </a:prstGeom>
        </p:spPr>
        <p:txBody>
          <a:bodyPr lIns="91422" tIns="91422" rIns="91422" bIns="91422" anchor="b"/>
          <a:lstStyle>
            <a:lvl1pPr marL="248783" indent="-163783" defTabSz="487668">
              <a:spcBef>
                <a:spcPts val="0"/>
              </a:spcBef>
              <a:buClr>
                <a:srgbClr val="8594A7"/>
              </a:buClr>
              <a:buSzPts val="400"/>
              <a:buFontTx/>
              <a:buAutoNum type="arabicPeriod"/>
              <a:defRPr sz="480">
                <a:solidFill>
                  <a:srgbClr val="8594A7"/>
                </a:solidFill>
                <a:latin typeface="Trebuchet MS"/>
                <a:sym typeface="Trebuchet MS"/>
              </a:defRPr>
            </a:lvl1pPr>
          </a:lstStyle>
          <a:p>
            <a:pPr marL="186592" indent="-122840" defTabSz="365760">
              <a:spcBef>
                <a:spcPts val="0"/>
              </a:spcBef>
              <a:buClr>
                <a:srgbClr val="8594A7"/>
              </a:buClr>
              <a:buSzPts val="400"/>
              <a:buFontTx/>
              <a:buAutoNum type="arabicPeriod"/>
              <a:defRPr sz="48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49" name="Shape 23"/>
          <p:cNvSpPr txBox="1">
            <a:spLocks noGrp="1"/>
          </p:cNvSpPr>
          <p:nvPr>
            <p:ph type="body" sz="quarter" idx="14"/>
          </p:nvPr>
        </p:nvSpPr>
        <p:spPr>
          <a:xfrm>
            <a:off x="2457966" y="613993"/>
            <a:ext cx="9039153" cy="328161"/>
          </a:xfrm>
          <a:prstGeom prst="rect">
            <a:avLst/>
          </a:prstGeom>
        </p:spPr>
        <p:txBody>
          <a:bodyPr lIns="91422" tIns="91422" rIns="91422" bIns="91422"/>
          <a:lstStyle>
            <a:lvl1pPr marL="310979" indent="0">
              <a:lnSpc>
                <a:spcPct val="95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8594A7"/>
                </a:solidFill>
                <a:latin typeface="Trebuchet MS"/>
                <a:sym typeface="Trebuchet MS"/>
              </a:defRPr>
            </a:lvl1pPr>
          </a:lstStyle>
          <a:p>
            <a:pPr marL="233240" indent="0">
              <a:lnSpc>
                <a:spcPct val="95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50" name="Shape 24"/>
          <p:cNvSpPr txBox="1">
            <a:spLocks noGrp="1"/>
          </p:cNvSpPr>
          <p:nvPr>
            <p:ph type="body" sz="quarter" idx="15"/>
          </p:nvPr>
        </p:nvSpPr>
        <p:spPr>
          <a:xfrm>
            <a:off x="2963096" y="2258466"/>
            <a:ext cx="4906821" cy="1753324"/>
          </a:xfrm>
          <a:prstGeom prst="rect">
            <a:avLst/>
          </a:prstGeom>
        </p:spPr>
        <p:txBody>
          <a:bodyPr lIns="91422" tIns="91422" rIns="91422" bIns="91422"/>
          <a:lstStyle>
            <a:lvl1pPr marL="310979" indent="0">
              <a:spcBef>
                <a:spcPts val="267"/>
              </a:spcBef>
              <a:buSzTx/>
              <a:buFontTx/>
              <a:buNone/>
              <a:defRPr sz="2100">
                <a:solidFill>
                  <a:srgbClr val="3E4957"/>
                </a:solidFill>
                <a:latin typeface="Trebuchet MS"/>
                <a:sym typeface="Trebuchet MS"/>
              </a:defRPr>
            </a:lvl1pPr>
          </a:lstStyle>
          <a:p>
            <a:pPr marL="233240" indent="0">
              <a:spcBef>
                <a:spcPts val="200"/>
              </a:spcBef>
              <a:buSzTx/>
              <a:buFontTx/>
              <a:buNone/>
              <a:defRPr sz="2100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8152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42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42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82A6487C-F9B9-4A47-9978-D3C12F73CC8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2043162" y="1718550"/>
            <a:ext cx="8442609" cy="1880173"/>
          </a:xfrm>
        </p:spPr>
        <p:txBody>
          <a:bodyPr>
            <a:spAutoFit/>
          </a:bodyPr>
          <a:lstStyle>
            <a:lvl1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xmlns="" id="{A96858CA-0CA3-42DD-AA24-FFCB2769DF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292608" y="93271"/>
            <a:ext cx="11192189" cy="60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60433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text">
  <p:cSld name="2_Title and 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241347" y="6650148"/>
            <a:ext cx="11263872" cy="18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/>
          <a:lstStyle>
            <a:lvl1pPr marL="466470" marR="0" lvl="0" indent="-23323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32939" marR="0" lvl="1" indent="-330416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9408" marR="0" lvl="2" indent="-32652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440"/>
              <a:buFont typeface="Arial"/>
              <a:buChar char="–"/>
              <a:defRPr sz="12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65879" marR="0" lvl="3" indent="-32652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440"/>
              <a:buFont typeface="Arial"/>
              <a:buChar char="◦"/>
              <a:defRPr sz="12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32348" marR="0" lvl="4" indent="-302427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068"/>
              <a:buFont typeface="Arial"/>
              <a:buChar char="-"/>
              <a:defRPr sz="12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98817" marR="0" lvl="5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65286" marR="0" lvl="6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731756" marR="0" lvl="7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98226" marR="0" lvl="8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2457965" y="121419"/>
            <a:ext cx="9039152" cy="47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/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241345" y="6456629"/>
            <a:ext cx="11261131" cy="18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/>
          <a:lstStyle>
            <a:lvl1pPr marL="466470" marR="0" lvl="0" indent="-307092" algn="l" rtl="0">
              <a:spcBef>
                <a:spcPts val="0"/>
              </a:spcBef>
              <a:spcAft>
                <a:spcPts val="0"/>
              </a:spcAft>
              <a:buClr>
                <a:srgbClr val="8594A7"/>
              </a:buClr>
              <a:buSzPts val="1140"/>
              <a:buFont typeface="Trebuchet MS"/>
              <a:buAutoNum type="arabicPeriod"/>
              <a:defRPr sz="1200" b="0" i="0" u="none" strike="noStrike" cap="none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32939" marR="0" lvl="1" indent="-403301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625"/>
              <a:buFont typeface="Arial"/>
              <a:buChar char="•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9408" marR="0" lvl="2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–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65879" marR="0" lvl="3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◦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32348" marR="0" lvl="4" indent="-354322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98817" marR="0" lvl="5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65286" marR="0" lvl="6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731756" marR="0" lvl="7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98226" marR="0" lvl="8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3"/>
          </p:nvPr>
        </p:nvSpPr>
        <p:spPr>
          <a:xfrm>
            <a:off x="2457965" y="613991"/>
            <a:ext cx="9039152" cy="32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/>
          <a:lstStyle>
            <a:lvl1pPr marL="466470" marR="0" lvl="0" indent="-23323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32939" marR="0" lvl="1" indent="-403301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625"/>
              <a:buFont typeface="Arial"/>
              <a:buChar char="•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9408" marR="0" lvl="2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–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65879" marR="0" lvl="3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◦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32348" marR="0" lvl="4" indent="-354322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98817" marR="0" lvl="5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65286" marR="0" lvl="6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731756" marR="0" lvl="7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98226" marR="0" lvl="8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body" idx="4"/>
          </p:nvPr>
        </p:nvSpPr>
        <p:spPr>
          <a:xfrm>
            <a:off x="2963097" y="2258465"/>
            <a:ext cx="4906819" cy="1753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/>
          <a:lstStyle>
            <a:lvl1pPr marL="466470" marR="0" lvl="0" indent="-233236" algn="l" rtl="0">
              <a:spcBef>
                <a:spcPts val="204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32939" marR="0" lvl="1" indent="-403301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625"/>
              <a:buFont typeface="Arial"/>
              <a:buChar char="•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9408" marR="0" lvl="2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–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65879" marR="0" lvl="3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◦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32348" marR="0" lvl="4" indent="-354322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98817" marR="0" lvl="5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65286" marR="0" lvl="6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731756" marR="0" lvl="7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98226" marR="0" lvl="8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5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№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2CC20C-CF57-C947-95A7-B9B5F59A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84B0BA85-0E1F-46AB-85DB-7F26CA0CB723}"/>
              </a:ext>
            </a:extLst>
          </p:cNvPr>
          <p:cNvSpPr>
            <a:spLocks/>
          </p:cNvSpPr>
          <p:nvPr userDrawn="1"/>
        </p:nvSpPr>
        <p:spPr bwMode="auto">
          <a:xfrm>
            <a:off x="11683961" y="228517"/>
            <a:ext cx="352867" cy="338899"/>
          </a:xfrm>
          <a:custGeom>
            <a:avLst/>
            <a:gdLst/>
            <a:ahLst/>
            <a:cxnLst/>
            <a:rect l="l" t="t" r="r" b="b"/>
            <a:pathLst>
              <a:path w="1335988" h="1280868">
                <a:moveTo>
                  <a:pt x="1263370" y="305795"/>
                </a:moveTo>
                <a:cubicBezTo>
                  <a:pt x="1375128" y="511383"/>
                  <a:pt x="1367145" y="827775"/>
                  <a:pt x="1174230" y="1048047"/>
                </a:cubicBezTo>
                <a:cubicBezTo>
                  <a:pt x="983975" y="1265650"/>
                  <a:pt x="689945" y="1340409"/>
                  <a:pt x="418533" y="1230940"/>
                </a:cubicBezTo>
                <a:cubicBezTo>
                  <a:pt x="147121" y="1121472"/>
                  <a:pt x="-12533" y="862484"/>
                  <a:pt x="772" y="568787"/>
                </a:cubicBezTo>
                <a:cubicBezTo>
                  <a:pt x="26050" y="582137"/>
                  <a:pt x="49998" y="592817"/>
                  <a:pt x="72616" y="606167"/>
                </a:cubicBezTo>
                <a:cubicBezTo>
                  <a:pt x="175061" y="666241"/>
                  <a:pt x="278836" y="724981"/>
                  <a:pt x="381281" y="785055"/>
                </a:cubicBezTo>
                <a:cubicBezTo>
                  <a:pt x="399907" y="797070"/>
                  <a:pt x="413212" y="795735"/>
                  <a:pt x="431838" y="785055"/>
                </a:cubicBezTo>
                <a:cubicBezTo>
                  <a:pt x="624753" y="672916"/>
                  <a:pt x="818999" y="560777"/>
                  <a:pt x="1013245" y="448639"/>
                </a:cubicBezTo>
                <a:cubicBezTo>
                  <a:pt x="1095733" y="401914"/>
                  <a:pt x="1178221" y="353855"/>
                  <a:pt x="1263370" y="305795"/>
                </a:cubicBezTo>
                <a:close/>
                <a:moveTo>
                  <a:pt x="1183709" y="188682"/>
                </a:moveTo>
                <a:cubicBezTo>
                  <a:pt x="1191373" y="189512"/>
                  <a:pt x="1198038" y="194493"/>
                  <a:pt x="1204036" y="205783"/>
                </a:cubicBezTo>
                <a:cubicBezTo>
                  <a:pt x="1209367" y="216410"/>
                  <a:pt x="1217365" y="224379"/>
                  <a:pt x="1228028" y="237662"/>
                </a:cubicBezTo>
                <a:cubicBezTo>
                  <a:pt x="1168047" y="272197"/>
                  <a:pt x="1109399" y="306732"/>
                  <a:pt x="1050751" y="339939"/>
                </a:cubicBezTo>
                <a:cubicBezTo>
                  <a:pt x="844149" y="458155"/>
                  <a:pt x="637548" y="576371"/>
                  <a:pt x="430946" y="695915"/>
                </a:cubicBezTo>
                <a:cubicBezTo>
                  <a:pt x="409620" y="707869"/>
                  <a:pt x="394958" y="705213"/>
                  <a:pt x="376297" y="694586"/>
                </a:cubicBezTo>
                <a:cubicBezTo>
                  <a:pt x="261666" y="629501"/>
                  <a:pt x="148369" y="563088"/>
                  <a:pt x="33738" y="498003"/>
                </a:cubicBezTo>
                <a:cubicBezTo>
                  <a:pt x="15078" y="488705"/>
                  <a:pt x="7080" y="478079"/>
                  <a:pt x="15078" y="456826"/>
                </a:cubicBezTo>
                <a:cubicBezTo>
                  <a:pt x="20409" y="443544"/>
                  <a:pt x="23075" y="428933"/>
                  <a:pt x="27074" y="411665"/>
                </a:cubicBezTo>
                <a:cubicBezTo>
                  <a:pt x="145703" y="479407"/>
                  <a:pt x="260333" y="545820"/>
                  <a:pt x="373631" y="610906"/>
                </a:cubicBezTo>
                <a:cubicBezTo>
                  <a:pt x="394958" y="622860"/>
                  <a:pt x="410953" y="625516"/>
                  <a:pt x="434945" y="612234"/>
                </a:cubicBezTo>
                <a:cubicBezTo>
                  <a:pt x="674869" y="472766"/>
                  <a:pt x="916127" y="334626"/>
                  <a:pt x="1157384" y="196486"/>
                </a:cubicBezTo>
                <a:cubicBezTo>
                  <a:pt x="1167381" y="191172"/>
                  <a:pt x="1176045" y="187852"/>
                  <a:pt x="1183709" y="188682"/>
                </a:cubicBezTo>
                <a:close/>
                <a:moveTo>
                  <a:pt x="1081992" y="82295"/>
                </a:moveTo>
                <a:cubicBezTo>
                  <a:pt x="1095127" y="85806"/>
                  <a:pt x="1106433" y="99847"/>
                  <a:pt x="1125055" y="126593"/>
                </a:cubicBezTo>
                <a:cubicBezTo>
                  <a:pt x="1049237" y="170724"/>
                  <a:pt x="973418" y="214855"/>
                  <a:pt x="897600" y="258986"/>
                </a:cubicBezTo>
                <a:cubicBezTo>
                  <a:pt x="745963" y="347248"/>
                  <a:pt x="595657" y="432835"/>
                  <a:pt x="445350" y="521097"/>
                </a:cubicBezTo>
                <a:cubicBezTo>
                  <a:pt x="417417" y="537144"/>
                  <a:pt x="396135" y="541156"/>
                  <a:pt x="368202" y="523771"/>
                </a:cubicBezTo>
                <a:cubicBezTo>
                  <a:pt x="280412" y="470279"/>
                  <a:pt x="191292" y="420799"/>
                  <a:pt x="102172" y="368645"/>
                </a:cubicBezTo>
                <a:cubicBezTo>
                  <a:pt x="46306" y="336550"/>
                  <a:pt x="46306" y="336550"/>
                  <a:pt x="87541" y="279045"/>
                </a:cubicBezTo>
                <a:cubicBezTo>
                  <a:pt x="185971" y="335212"/>
                  <a:pt x="283072" y="391379"/>
                  <a:pt x="381503" y="446208"/>
                </a:cubicBezTo>
                <a:cubicBezTo>
                  <a:pt x="393474" y="452894"/>
                  <a:pt x="413427" y="454232"/>
                  <a:pt x="424068" y="448883"/>
                </a:cubicBezTo>
                <a:cubicBezTo>
                  <a:pt x="600977" y="348585"/>
                  <a:pt x="776557" y="246950"/>
                  <a:pt x="952136" y="145316"/>
                </a:cubicBezTo>
                <a:cubicBezTo>
                  <a:pt x="977409" y="130605"/>
                  <a:pt x="1002682" y="117232"/>
                  <a:pt x="1027954" y="101185"/>
                </a:cubicBezTo>
                <a:cubicBezTo>
                  <a:pt x="1053892" y="85806"/>
                  <a:pt x="1068856" y="78785"/>
                  <a:pt x="1081992" y="82295"/>
                </a:cubicBezTo>
                <a:close/>
                <a:moveTo>
                  <a:pt x="921494" y="324"/>
                </a:moveTo>
                <a:cubicBezTo>
                  <a:pt x="950356" y="-2859"/>
                  <a:pt x="971551" y="18107"/>
                  <a:pt x="1002470" y="30088"/>
                </a:cubicBezTo>
                <a:cubicBezTo>
                  <a:pt x="930658" y="71354"/>
                  <a:pt x="865495" y="108627"/>
                  <a:pt x="799002" y="147230"/>
                </a:cubicBezTo>
                <a:cubicBezTo>
                  <a:pt x="675325" y="217782"/>
                  <a:pt x="552978" y="289665"/>
                  <a:pt x="427972" y="360217"/>
                </a:cubicBezTo>
                <a:cubicBezTo>
                  <a:pt x="416003" y="366873"/>
                  <a:pt x="396055" y="369535"/>
                  <a:pt x="384086" y="364210"/>
                </a:cubicBezTo>
                <a:cubicBezTo>
                  <a:pt x="297646" y="316289"/>
                  <a:pt x="212535" y="265704"/>
                  <a:pt x="124764" y="213789"/>
                </a:cubicBezTo>
                <a:cubicBezTo>
                  <a:pt x="140722" y="195152"/>
                  <a:pt x="156681" y="177847"/>
                  <a:pt x="171309" y="160542"/>
                </a:cubicBezTo>
                <a:cubicBezTo>
                  <a:pt x="239132" y="199146"/>
                  <a:pt x="304295" y="235087"/>
                  <a:pt x="366798" y="273691"/>
                </a:cubicBezTo>
                <a:cubicBezTo>
                  <a:pt x="392065" y="289665"/>
                  <a:pt x="412013" y="289665"/>
                  <a:pt x="438610" y="275022"/>
                </a:cubicBezTo>
                <a:cubicBezTo>
                  <a:pt x="588884" y="187165"/>
                  <a:pt x="740488" y="103302"/>
                  <a:pt x="889432" y="12783"/>
                </a:cubicBezTo>
                <a:cubicBezTo>
                  <a:pt x="901401" y="5128"/>
                  <a:pt x="911873" y="1385"/>
                  <a:pt x="921494" y="324"/>
                </a:cubicBezTo>
                <a:close/>
              </a:path>
            </a:pathLst>
          </a:custGeom>
          <a:solidFill>
            <a:srgbClr val="D6D8D8"/>
          </a:solidFill>
          <a:ln w="9525" cap="flat" cmpd="sng" algn="ctr">
            <a:noFill/>
            <a:prstDash val="solid"/>
          </a:ln>
          <a:effectLst/>
          <a:extLst/>
        </p:spPr>
        <p:txBody>
          <a:bodyPr lIns="102612" tIns="102612" rIns="102612" bIns="102612"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kern="0">
              <a:solidFill>
                <a:srgbClr val="787E7F"/>
              </a:solidFill>
              <a:latin typeface="Arial Narrow"/>
              <a:sym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230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E444F-9933-4181-BB2D-2D85CD3C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2A665B-9D01-4953-A500-2EFFF79F4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747542-6044-4347-8249-0E5E74E6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7794-8BA6-4EA9-BCB9-33B273E3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71B3E4-4A55-490A-BCA2-7D3BE4A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C54CE9-39EB-4F7E-9BFF-7D933A0E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794-D9F8-4B51-96E5-D7E3CF237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04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D5B2C6-D1FE-4E2E-9C96-56340082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7794-8BA6-4EA9-BCB9-33B273E3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38AA61-F3F3-4682-8143-1ED01FA5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4CA114-7405-4719-971A-3D956198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2794-D9F8-4B51-96E5-D7E3CF237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0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90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345" y="6650145"/>
            <a:ext cx="11263875" cy="188419"/>
          </a:xfrm>
          <a:prstGeom prst="rect">
            <a:avLst/>
          </a:prstGeom>
        </p:spPr>
        <p:txBody>
          <a:bodyPr lIns="91422" tIns="91422" rIns="91422" bIns="91422" anchor="b"/>
          <a:lstStyle>
            <a:lvl1pPr marL="233234" indent="0">
              <a:spcBef>
                <a:spcPts val="0"/>
              </a:spcBef>
              <a:buSzTx/>
              <a:buFontTx/>
              <a:buNone/>
              <a:defRPr sz="1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32939" indent="-330416">
              <a:spcBef>
                <a:spcPts val="0"/>
              </a:spcBef>
              <a:buSzPts val="1200"/>
              <a:buFontTx/>
              <a:defRPr sz="1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9408" indent="-326527">
              <a:spcBef>
                <a:spcPts val="0"/>
              </a:spcBef>
              <a:buSzPts val="1200"/>
              <a:buFontTx/>
              <a:buChar char="–"/>
              <a:defRPr sz="1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65879" indent="-326527">
              <a:spcBef>
                <a:spcPts val="0"/>
              </a:spcBef>
              <a:buSzPts val="1200"/>
              <a:buFontTx/>
              <a:buChar char="◦"/>
              <a:defRPr sz="1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32348" indent="-302427">
              <a:spcBef>
                <a:spcPts val="0"/>
              </a:spcBef>
              <a:buSzPts val="1200"/>
              <a:buFontTx/>
              <a:buChar char="-"/>
              <a:defRPr sz="1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2457966" y="121419"/>
            <a:ext cx="9039153" cy="477323"/>
          </a:xfrm>
          <a:prstGeom prst="rect">
            <a:avLst/>
          </a:prstGeom>
        </p:spPr>
        <p:txBody>
          <a:bodyPr lIns="91422" tIns="91422" rIns="91422" bIns="91422" anchor="t"/>
          <a:lstStyle>
            <a:lvl1pPr>
              <a:lnSpc>
                <a:spcPct val="95000"/>
              </a:lnSpc>
              <a:defRPr sz="3200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Shape 22"/>
          <p:cNvSpPr txBox="1">
            <a:spLocks noGrp="1"/>
          </p:cNvSpPr>
          <p:nvPr>
            <p:ph type="body" sz="quarter" idx="13"/>
          </p:nvPr>
        </p:nvSpPr>
        <p:spPr>
          <a:xfrm>
            <a:off x="241346" y="6456627"/>
            <a:ext cx="11261132" cy="188419"/>
          </a:xfrm>
          <a:prstGeom prst="rect">
            <a:avLst/>
          </a:prstGeom>
        </p:spPr>
        <p:txBody>
          <a:bodyPr lIns="91422" tIns="91422" rIns="91422" bIns="91422" anchor="b"/>
          <a:lstStyle>
            <a:lvl1pPr marL="248783" indent="-163783" defTabSz="487668">
              <a:spcBef>
                <a:spcPts val="0"/>
              </a:spcBef>
              <a:buClr>
                <a:srgbClr val="8594A7"/>
              </a:buClr>
              <a:buSzPts val="400"/>
              <a:buFontTx/>
              <a:buAutoNum type="arabicPeriod"/>
              <a:defRPr sz="480">
                <a:solidFill>
                  <a:srgbClr val="8594A7"/>
                </a:solidFill>
                <a:latin typeface="Trebuchet MS"/>
                <a:sym typeface="Trebuchet MS"/>
              </a:defRPr>
            </a:lvl1pPr>
          </a:lstStyle>
          <a:p>
            <a:pPr marL="186592" indent="-122840" defTabSz="365760">
              <a:spcBef>
                <a:spcPts val="0"/>
              </a:spcBef>
              <a:buClr>
                <a:srgbClr val="8594A7"/>
              </a:buClr>
              <a:buSzPts val="400"/>
              <a:buFontTx/>
              <a:buAutoNum type="arabicPeriod"/>
              <a:defRPr sz="48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49" name="Shape 23"/>
          <p:cNvSpPr txBox="1">
            <a:spLocks noGrp="1"/>
          </p:cNvSpPr>
          <p:nvPr>
            <p:ph type="body" sz="quarter" idx="14"/>
          </p:nvPr>
        </p:nvSpPr>
        <p:spPr>
          <a:xfrm>
            <a:off x="2457966" y="613993"/>
            <a:ext cx="9039153" cy="328161"/>
          </a:xfrm>
          <a:prstGeom prst="rect">
            <a:avLst/>
          </a:prstGeom>
        </p:spPr>
        <p:txBody>
          <a:bodyPr lIns="91422" tIns="91422" rIns="91422" bIns="91422"/>
          <a:lstStyle>
            <a:lvl1pPr marL="310979" indent="0">
              <a:lnSpc>
                <a:spcPct val="95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8594A7"/>
                </a:solidFill>
                <a:latin typeface="Trebuchet MS"/>
                <a:sym typeface="Trebuchet MS"/>
              </a:defRPr>
            </a:lvl1pPr>
          </a:lstStyle>
          <a:p>
            <a:pPr marL="233240" indent="0">
              <a:lnSpc>
                <a:spcPct val="95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50" name="Shape 24"/>
          <p:cNvSpPr txBox="1">
            <a:spLocks noGrp="1"/>
          </p:cNvSpPr>
          <p:nvPr>
            <p:ph type="body" sz="quarter" idx="15"/>
          </p:nvPr>
        </p:nvSpPr>
        <p:spPr>
          <a:xfrm>
            <a:off x="2963096" y="2258466"/>
            <a:ext cx="4906821" cy="1753324"/>
          </a:xfrm>
          <a:prstGeom prst="rect">
            <a:avLst/>
          </a:prstGeom>
        </p:spPr>
        <p:txBody>
          <a:bodyPr lIns="91422" tIns="91422" rIns="91422" bIns="91422"/>
          <a:lstStyle>
            <a:lvl1pPr marL="310979" indent="0">
              <a:spcBef>
                <a:spcPts val="267"/>
              </a:spcBef>
              <a:buSzTx/>
              <a:buFontTx/>
              <a:buNone/>
              <a:defRPr sz="2100">
                <a:solidFill>
                  <a:srgbClr val="3E4957"/>
                </a:solidFill>
                <a:latin typeface="Trebuchet MS"/>
                <a:sym typeface="Trebuchet MS"/>
              </a:defRPr>
            </a:lvl1pPr>
          </a:lstStyle>
          <a:p>
            <a:pPr marL="233240" indent="0">
              <a:spcBef>
                <a:spcPts val="200"/>
              </a:spcBef>
              <a:buSzTx/>
              <a:buFontTx/>
              <a:buNone/>
              <a:defRPr sz="2100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4456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42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42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82A6487C-F9B9-4A47-9978-D3C12F73CC8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2043162" y="1718550"/>
            <a:ext cx="8442609" cy="1880173"/>
          </a:xfrm>
        </p:spPr>
        <p:txBody>
          <a:bodyPr>
            <a:spAutoFit/>
          </a:bodyPr>
          <a:lstStyle>
            <a:lvl1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xmlns="" id="{A96858CA-0CA3-42DD-AA24-FFCB2769DF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292608" y="93271"/>
            <a:ext cx="11192189" cy="60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9888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text">
  <p:cSld name="2_Title and 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241347" y="6650148"/>
            <a:ext cx="11263872" cy="18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/>
          <a:lstStyle>
            <a:lvl1pPr marL="466470" marR="0" lvl="0" indent="-23323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32939" marR="0" lvl="1" indent="-330416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9408" marR="0" lvl="2" indent="-32652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440"/>
              <a:buFont typeface="Arial"/>
              <a:buChar char="–"/>
              <a:defRPr sz="12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65879" marR="0" lvl="3" indent="-32652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440"/>
              <a:buFont typeface="Arial"/>
              <a:buChar char="◦"/>
              <a:defRPr sz="12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32348" marR="0" lvl="4" indent="-302427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068"/>
              <a:buFont typeface="Arial"/>
              <a:buChar char="-"/>
              <a:defRPr sz="12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98817" marR="0" lvl="5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65286" marR="0" lvl="6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731756" marR="0" lvl="7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98226" marR="0" lvl="8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2457965" y="121419"/>
            <a:ext cx="9039152" cy="47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/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241345" y="6456629"/>
            <a:ext cx="11261131" cy="18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/>
          <a:lstStyle>
            <a:lvl1pPr marL="466470" marR="0" lvl="0" indent="-307092" algn="l" rtl="0">
              <a:spcBef>
                <a:spcPts val="0"/>
              </a:spcBef>
              <a:spcAft>
                <a:spcPts val="0"/>
              </a:spcAft>
              <a:buClr>
                <a:srgbClr val="8594A7"/>
              </a:buClr>
              <a:buSzPts val="1140"/>
              <a:buFont typeface="Trebuchet MS"/>
              <a:buAutoNum type="arabicPeriod"/>
              <a:defRPr sz="1200" b="0" i="0" u="none" strike="noStrike" cap="none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32939" marR="0" lvl="1" indent="-403301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625"/>
              <a:buFont typeface="Arial"/>
              <a:buChar char="•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9408" marR="0" lvl="2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–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65879" marR="0" lvl="3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◦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32348" marR="0" lvl="4" indent="-354322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98817" marR="0" lvl="5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65286" marR="0" lvl="6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731756" marR="0" lvl="7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98226" marR="0" lvl="8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3"/>
          </p:nvPr>
        </p:nvSpPr>
        <p:spPr>
          <a:xfrm>
            <a:off x="2457965" y="613991"/>
            <a:ext cx="9039152" cy="32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/>
          <a:lstStyle>
            <a:lvl1pPr marL="466470" marR="0" lvl="0" indent="-23323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8594A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32939" marR="0" lvl="1" indent="-403301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625"/>
              <a:buFont typeface="Arial"/>
              <a:buChar char="•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9408" marR="0" lvl="2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–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65879" marR="0" lvl="3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◦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32348" marR="0" lvl="4" indent="-354322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98817" marR="0" lvl="5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65286" marR="0" lvl="6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731756" marR="0" lvl="7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98226" marR="0" lvl="8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body" idx="4"/>
          </p:nvPr>
        </p:nvSpPr>
        <p:spPr>
          <a:xfrm>
            <a:off x="2963097" y="2258465"/>
            <a:ext cx="4906819" cy="1753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/>
          <a:lstStyle>
            <a:lvl1pPr marL="466470" marR="0" lvl="0" indent="-233236" algn="l" rtl="0">
              <a:spcBef>
                <a:spcPts val="204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32939" marR="0" lvl="1" indent="-403301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625"/>
              <a:buFont typeface="Arial"/>
              <a:buChar char="•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99408" marR="0" lvl="2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–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65879" marR="0" lvl="3" indent="-396498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2520"/>
              <a:buFont typeface="Arial"/>
              <a:buChar char="◦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32348" marR="0" lvl="4" indent="-354322" algn="l" rtl="0">
              <a:spcBef>
                <a:spcPts val="204"/>
              </a:spcBef>
              <a:spcAft>
                <a:spcPts val="0"/>
              </a:spcAft>
              <a:buClr>
                <a:srgbClr val="3E4957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rgbClr val="3E495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98817" marR="0" lvl="5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65286" marR="0" lvl="6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731756" marR="0" lvl="7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98226" marR="0" lvl="8" indent="-35432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69"/>
              <a:buFont typeface="Arial"/>
              <a:buChar char="-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4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№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2CC20C-CF57-C947-95A7-B9B5F59A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84B0BA85-0E1F-46AB-85DB-7F26CA0CB723}"/>
              </a:ext>
            </a:extLst>
          </p:cNvPr>
          <p:cNvSpPr>
            <a:spLocks/>
          </p:cNvSpPr>
          <p:nvPr userDrawn="1"/>
        </p:nvSpPr>
        <p:spPr bwMode="auto">
          <a:xfrm>
            <a:off x="11683961" y="228517"/>
            <a:ext cx="352867" cy="338899"/>
          </a:xfrm>
          <a:custGeom>
            <a:avLst/>
            <a:gdLst/>
            <a:ahLst/>
            <a:cxnLst/>
            <a:rect l="l" t="t" r="r" b="b"/>
            <a:pathLst>
              <a:path w="1335988" h="1280868">
                <a:moveTo>
                  <a:pt x="1263370" y="305795"/>
                </a:moveTo>
                <a:cubicBezTo>
                  <a:pt x="1375128" y="511383"/>
                  <a:pt x="1367145" y="827775"/>
                  <a:pt x="1174230" y="1048047"/>
                </a:cubicBezTo>
                <a:cubicBezTo>
                  <a:pt x="983975" y="1265650"/>
                  <a:pt x="689945" y="1340409"/>
                  <a:pt x="418533" y="1230940"/>
                </a:cubicBezTo>
                <a:cubicBezTo>
                  <a:pt x="147121" y="1121472"/>
                  <a:pt x="-12533" y="862484"/>
                  <a:pt x="772" y="568787"/>
                </a:cubicBezTo>
                <a:cubicBezTo>
                  <a:pt x="26050" y="582137"/>
                  <a:pt x="49998" y="592817"/>
                  <a:pt x="72616" y="606167"/>
                </a:cubicBezTo>
                <a:cubicBezTo>
                  <a:pt x="175061" y="666241"/>
                  <a:pt x="278836" y="724981"/>
                  <a:pt x="381281" y="785055"/>
                </a:cubicBezTo>
                <a:cubicBezTo>
                  <a:pt x="399907" y="797070"/>
                  <a:pt x="413212" y="795735"/>
                  <a:pt x="431838" y="785055"/>
                </a:cubicBezTo>
                <a:cubicBezTo>
                  <a:pt x="624753" y="672916"/>
                  <a:pt x="818999" y="560777"/>
                  <a:pt x="1013245" y="448639"/>
                </a:cubicBezTo>
                <a:cubicBezTo>
                  <a:pt x="1095733" y="401914"/>
                  <a:pt x="1178221" y="353855"/>
                  <a:pt x="1263370" y="305795"/>
                </a:cubicBezTo>
                <a:close/>
                <a:moveTo>
                  <a:pt x="1183709" y="188682"/>
                </a:moveTo>
                <a:cubicBezTo>
                  <a:pt x="1191373" y="189512"/>
                  <a:pt x="1198038" y="194493"/>
                  <a:pt x="1204036" y="205783"/>
                </a:cubicBezTo>
                <a:cubicBezTo>
                  <a:pt x="1209367" y="216410"/>
                  <a:pt x="1217365" y="224379"/>
                  <a:pt x="1228028" y="237662"/>
                </a:cubicBezTo>
                <a:cubicBezTo>
                  <a:pt x="1168047" y="272197"/>
                  <a:pt x="1109399" y="306732"/>
                  <a:pt x="1050751" y="339939"/>
                </a:cubicBezTo>
                <a:cubicBezTo>
                  <a:pt x="844149" y="458155"/>
                  <a:pt x="637548" y="576371"/>
                  <a:pt x="430946" y="695915"/>
                </a:cubicBezTo>
                <a:cubicBezTo>
                  <a:pt x="409620" y="707869"/>
                  <a:pt x="394958" y="705213"/>
                  <a:pt x="376297" y="694586"/>
                </a:cubicBezTo>
                <a:cubicBezTo>
                  <a:pt x="261666" y="629501"/>
                  <a:pt x="148369" y="563088"/>
                  <a:pt x="33738" y="498003"/>
                </a:cubicBezTo>
                <a:cubicBezTo>
                  <a:pt x="15078" y="488705"/>
                  <a:pt x="7080" y="478079"/>
                  <a:pt x="15078" y="456826"/>
                </a:cubicBezTo>
                <a:cubicBezTo>
                  <a:pt x="20409" y="443544"/>
                  <a:pt x="23075" y="428933"/>
                  <a:pt x="27074" y="411665"/>
                </a:cubicBezTo>
                <a:cubicBezTo>
                  <a:pt x="145703" y="479407"/>
                  <a:pt x="260333" y="545820"/>
                  <a:pt x="373631" y="610906"/>
                </a:cubicBezTo>
                <a:cubicBezTo>
                  <a:pt x="394958" y="622860"/>
                  <a:pt x="410953" y="625516"/>
                  <a:pt x="434945" y="612234"/>
                </a:cubicBezTo>
                <a:cubicBezTo>
                  <a:pt x="674869" y="472766"/>
                  <a:pt x="916127" y="334626"/>
                  <a:pt x="1157384" y="196486"/>
                </a:cubicBezTo>
                <a:cubicBezTo>
                  <a:pt x="1167381" y="191172"/>
                  <a:pt x="1176045" y="187852"/>
                  <a:pt x="1183709" y="188682"/>
                </a:cubicBezTo>
                <a:close/>
                <a:moveTo>
                  <a:pt x="1081992" y="82295"/>
                </a:moveTo>
                <a:cubicBezTo>
                  <a:pt x="1095127" y="85806"/>
                  <a:pt x="1106433" y="99847"/>
                  <a:pt x="1125055" y="126593"/>
                </a:cubicBezTo>
                <a:cubicBezTo>
                  <a:pt x="1049237" y="170724"/>
                  <a:pt x="973418" y="214855"/>
                  <a:pt x="897600" y="258986"/>
                </a:cubicBezTo>
                <a:cubicBezTo>
                  <a:pt x="745963" y="347248"/>
                  <a:pt x="595657" y="432835"/>
                  <a:pt x="445350" y="521097"/>
                </a:cubicBezTo>
                <a:cubicBezTo>
                  <a:pt x="417417" y="537144"/>
                  <a:pt x="396135" y="541156"/>
                  <a:pt x="368202" y="523771"/>
                </a:cubicBezTo>
                <a:cubicBezTo>
                  <a:pt x="280412" y="470279"/>
                  <a:pt x="191292" y="420799"/>
                  <a:pt x="102172" y="368645"/>
                </a:cubicBezTo>
                <a:cubicBezTo>
                  <a:pt x="46306" y="336550"/>
                  <a:pt x="46306" y="336550"/>
                  <a:pt x="87541" y="279045"/>
                </a:cubicBezTo>
                <a:cubicBezTo>
                  <a:pt x="185971" y="335212"/>
                  <a:pt x="283072" y="391379"/>
                  <a:pt x="381503" y="446208"/>
                </a:cubicBezTo>
                <a:cubicBezTo>
                  <a:pt x="393474" y="452894"/>
                  <a:pt x="413427" y="454232"/>
                  <a:pt x="424068" y="448883"/>
                </a:cubicBezTo>
                <a:cubicBezTo>
                  <a:pt x="600977" y="348585"/>
                  <a:pt x="776557" y="246950"/>
                  <a:pt x="952136" y="145316"/>
                </a:cubicBezTo>
                <a:cubicBezTo>
                  <a:pt x="977409" y="130605"/>
                  <a:pt x="1002682" y="117232"/>
                  <a:pt x="1027954" y="101185"/>
                </a:cubicBezTo>
                <a:cubicBezTo>
                  <a:pt x="1053892" y="85806"/>
                  <a:pt x="1068856" y="78785"/>
                  <a:pt x="1081992" y="82295"/>
                </a:cubicBezTo>
                <a:close/>
                <a:moveTo>
                  <a:pt x="921494" y="324"/>
                </a:moveTo>
                <a:cubicBezTo>
                  <a:pt x="950356" y="-2859"/>
                  <a:pt x="971551" y="18107"/>
                  <a:pt x="1002470" y="30088"/>
                </a:cubicBezTo>
                <a:cubicBezTo>
                  <a:pt x="930658" y="71354"/>
                  <a:pt x="865495" y="108627"/>
                  <a:pt x="799002" y="147230"/>
                </a:cubicBezTo>
                <a:cubicBezTo>
                  <a:pt x="675325" y="217782"/>
                  <a:pt x="552978" y="289665"/>
                  <a:pt x="427972" y="360217"/>
                </a:cubicBezTo>
                <a:cubicBezTo>
                  <a:pt x="416003" y="366873"/>
                  <a:pt x="396055" y="369535"/>
                  <a:pt x="384086" y="364210"/>
                </a:cubicBezTo>
                <a:cubicBezTo>
                  <a:pt x="297646" y="316289"/>
                  <a:pt x="212535" y="265704"/>
                  <a:pt x="124764" y="213789"/>
                </a:cubicBezTo>
                <a:cubicBezTo>
                  <a:pt x="140722" y="195152"/>
                  <a:pt x="156681" y="177847"/>
                  <a:pt x="171309" y="160542"/>
                </a:cubicBezTo>
                <a:cubicBezTo>
                  <a:pt x="239132" y="199146"/>
                  <a:pt x="304295" y="235087"/>
                  <a:pt x="366798" y="273691"/>
                </a:cubicBezTo>
                <a:cubicBezTo>
                  <a:pt x="392065" y="289665"/>
                  <a:pt x="412013" y="289665"/>
                  <a:pt x="438610" y="275022"/>
                </a:cubicBezTo>
                <a:cubicBezTo>
                  <a:pt x="588884" y="187165"/>
                  <a:pt x="740488" y="103302"/>
                  <a:pt x="889432" y="12783"/>
                </a:cubicBezTo>
                <a:cubicBezTo>
                  <a:pt x="901401" y="5128"/>
                  <a:pt x="911873" y="1385"/>
                  <a:pt x="921494" y="324"/>
                </a:cubicBezTo>
                <a:close/>
              </a:path>
            </a:pathLst>
          </a:custGeom>
          <a:solidFill>
            <a:srgbClr val="D6D8D8"/>
          </a:solidFill>
          <a:ln w="9525" cap="flat" cmpd="sng" algn="ctr">
            <a:noFill/>
            <a:prstDash val="solid"/>
          </a:ln>
          <a:effectLst/>
          <a:extLst/>
        </p:spPr>
        <p:txBody>
          <a:bodyPr lIns="102612" tIns="102612" rIns="102612" bIns="102612"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kern="0">
              <a:solidFill>
                <a:srgbClr val="787E7F"/>
              </a:solidFill>
              <a:latin typeface="Arial Narrow"/>
              <a:sym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671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841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964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1" cap="none" baseline="0">
                <a:solidFill>
                  <a:schemeClr val="accent6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1" kern="1200" cap="none" baseline="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484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42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649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50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539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16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22.xml"/><Relationship Id="rId10" Type="http://schemas.openxmlformats.org/officeDocument/2006/relationships/tags" Target="../tags/tag7.xml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A72C978-EE9F-4E93-BD88-ABE80EDF573E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28EBB88-832B-4F71-B570-97578A7561C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47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6">
            <a:lumMod val="75000"/>
          </a:schemeClr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6">
            <a:lumMod val="75000"/>
          </a:schemeClr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6">
            <a:lumMod val="75000"/>
          </a:schemeClr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6">
            <a:lumMod val="75000"/>
          </a:schemeClr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>
            <a:extLst>
              <a:ext uri="{FF2B5EF4-FFF2-40B4-BE49-F238E27FC236}">
                <a16:creationId xmlns:a16="http://schemas.microsoft.com/office/drawing/2014/main" xmlns="" id="{400CC8D7-0BCF-47B1-B0D6-1DCE55B864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4" name="think-cell Slide" r:id="rId11" imgW="425" imgH="424" progId="TCLayout.ActiveDocument.1">
                  <p:embed/>
                </p:oleObj>
              </mc:Choice>
              <mc:Fallback>
                <p:oleObj name="think-cell Slide" r:id="rId11" imgW="425" imgH="42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>
            <a:extLst>
              <a:ext uri="{FF2B5EF4-FFF2-40B4-BE49-F238E27FC236}">
                <a16:creationId xmlns:a16="http://schemas.microsoft.com/office/drawing/2014/main" xmlns="" id="{B8A5215F-1F25-47F3-8F1A-506EF547E679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1AF312-B435-46FE-902C-AF5B6D81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E13971-3429-46D7-A3B7-0B2173FE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F1CC4F-5C9A-465D-AFBC-F0F876751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BD47794-8BA6-4EA9-BCB9-33B273E3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1879A-C2A9-4711-96C3-1427A8833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C842BA-A4C2-4202-8DBC-BC26C2AC6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9FD2794-D9F8-4B51-96E5-D7E3CF237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xmlns="" id="{D347D1C4-A6DE-4165-A87A-68EEC7A754D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39659" y="6552627"/>
            <a:ext cx="227627" cy="18466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algn="ctr" defTabSz="914377"/>
            <a:fld id="{42C328C1-A84F-4A39-A664-DBA00541A8C6}" type="slidenum">
              <a:rPr lang="en-US" sz="1200" smtClean="0">
                <a:solidFill>
                  <a:prstClr val="black">
                    <a:lumMod val="20000"/>
                    <a:lumOff val="80000"/>
                  </a:prstClr>
                </a:solidFill>
                <a:latin typeface="Georgia" panose="02040502050405020303" pitchFamily="18" charset="0"/>
                <a:cs typeface="Arial" panose="020B0604020202020204" pitchFamily="34" charset="0"/>
                <a:sym typeface="Arial Narrow" panose="020B0606020202030204" pitchFamily="34" charset="0"/>
              </a:rPr>
              <a:pPr algn="ctr" defTabSz="914377"/>
              <a:t>‹#›</a:t>
            </a:fld>
            <a:endParaRPr sz="1200" dirty="0">
              <a:solidFill>
                <a:prstClr val="black">
                  <a:lumMod val="20000"/>
                  <a:lumOff val="80000"/>
                </a:prstClr>
              </a:solidFill>
              <a:latin typeface="Georgia" panose="02040502050405020303" pitchFamily="18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48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>
            <a:extLst>
              <a:ext uri="{FF2B5EF4-FFF2-40B4-BE49-F238E27FC236}">
                <a16:creationId xmlns:a16="http://schemas.microsoft.com/office/drawing/2014/main" xmlns="" id="{400CC8D7-0BCF-47B1-B0D6-1DCE55B864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4" name="think-cell Slide" r:id="rId11" imgW="425" imgH="424" progId="TCLayout.ActiveDocument.1">
                  <p:embed/>
                </p:oleObj>
              </mc:Choice>
              <mc:Fallback>
                <p:oleObj name="think-cell Slide" r:id="rId11" imgW="425" imgH="42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>
            <a:extLst>
              <a:ext uri="{FF2B5EF4-FFF2-40B4-BE49-F238E27FC236}">
                <a16:creationId xmlns:a16="http://schemas.microsoft.com/office/drawing/2014/main" xmlns="" id="{B8A5215F-1F25-47F3-8F1A-506EF547E679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1AF312-B435-46FE-902C-AF5B6D81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E13971-3429-46D7-A3B7-0B2173FE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F1CC4F-5C9A-465D-AFBC-F0F876751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BD47794-8BA6-4EA9-BCB9-33B273E3F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1879A-C2A9-4711-96C3-1427A8833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C842BA-A4C2-4202-8DBC-BC26C2AC6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9FD2794-D9F8-4B51-96E5-D7E3CF237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xmlns="" id="{D347D1C4-A6DE-4165-A87A-68EEC7A754D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839659" y="6552627"/>
            <a:ext cx="227627" cy="18466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lang="ru-RU" sz="1000" baseline="0">
                <a:latin typeface="+mn-lt"/>
              </a:defRPr>
            </a:lvl1pPr>
          </a:lstStyle>
          <a:p>
            <a:pPr algn="ctr" defTabSz="914377"/>
            <a:fld id="{42C328C1-A84F-4A39-A664-DBA00541A8C6}" type="slidenum">
              <a:rPr lang="en-US" sz="1200" smtClean="0">
                <a:solidFill>
                  <a:prstClr val="black">
                    <a:lumMod val="20000"/>
                    <a:lumOff val="80000"/>
                  </a:prstClr>
                </a:solidFill>
                <a:latin typeface="Georgia" panose="02040502050405020303" pitchFamily="18" charset="0"/>
                <a:cs typeface="Arial" panose="020B0604020202020204" pitchFamily="34" charset="0"/>
                <a:sym typeface="Arial Narrow" panose="020B0606020202030204" pitchFamily="34" charset="0"/>
              </a:rPr>
              <a:pPr algn="ctr" defTabSz="914377"/>
              <a:t>‹#›</a:t>
            </a:fld>
            <a:endParaRPr sz="1200" dirty="0">
              <a:solidFill>
                <a:prstClr val="black">
                  <a:lumMod val="20000"/>
                  <a:lumOff val="80000"/>
                </a:prstClr>
              </a:solidFill>
              <a:latin typeface="Georgia" panose="02040502050405020303" pitchFamily="18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microsoft.com/office/2007/relationships/hdphoto" Target="../media/hdphoto2.wdp"/><Relationship Id="rId3" Type="http://schemas.openxmlformats.org/officeDocument/2006/relationships/tags" Target="../tags/tag11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8.pn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openxmlformats.org/officeDocument/2006/relationships/tags" Target="../tags/tag12.xml"/><Relationship Id="rId9" Type="http://schemas.openxmlformats.org/officeDocument/2006/relationships/image" Target="../media/image6.png"/><Relationship Id="rId1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microsoft.com/office/2007/relationships/hdphoto" Target="../media/hdphoto2.wdp"/><Relationship Id="rId3" Type="http://schemas.openxmlformats.org/officeDocument/2006/relationships/tags" Target="../tags/tag33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8.png"/><Relationship Id="rId2" Type="http://schemas.openxmlformats.org/officeDocument/2006/relationships/tags" Target="../tags/tag32.xml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7.png"/><Relationship Id="rId10" Type="http://schemas.microsoft.com/office/2007/relationships/hdphoto" Target="../media/hdphoto1.wdp"/><Relationship Id="rId4" Type="http://schemas.openxmlformats.org/officeDocument/2006/relationships/tags" Target="../tags/tag34.xml"/><Relationship Id="rId9" Type="http://schemas.openxmlformats.org/officeDocument/2006/relationships/image" Target="../media/image6.png"/><Relationship Id="rId1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ase.garant.ru/70473958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xmlns="" id="{7371160C-E0F5-4DBC-9881-0D3F3BDC6971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1206967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2" name="think-cell Slide" r:id="rId7" imgW="802" imgH="802" progId="TCLayout.ActiveDocument.1">
                  <p:embed/>
                </p:oleObj>
              </mc:Choice>
              <mc:Fallback>
                <p:oleObj name="think-cell Slide" r:id="rId7" imgW="802" imgH="802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xmlns="" id="{A48B509F-0327-41F6-88CA-490F77F7A1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pic>
        <p:nvPicPr>
          <p:cNvPr id="1345538" name="Picture 2" descr="https://ui-ex.com/images/vector-lines-texture-5.png">
            <a:extLst>
              <a:ext uri="{FF2B5EF4-FFF2-40B4-BE49-F238E27FC236}">
                <a16:creationId xmlns:a16="http://schemas.microsoft.com/office/drawing/2014/main" xmlns="" id="{946E064A-C716-4392-808A-588552328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56" b="30622"/>
          <a:stretch/>
        </p:blipFill>
        <p:spPr bwMode="auto">
          <a:xfrm>
            <a:off x="1" y="3045330"/>
            <a:ext cx="11739324" cy="2317831"/>
          </a:xfrm>
          <a:prstGeom prst="flowChartManualInpu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49"/>
            <a:ext cx="12192000" cy="5029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085B5C6-E6E5-40F5-8271-DCDA99F88C7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8493" r="9224" b="23139"/>
          <a:stretch/>
        </p:blipFill>
        <p:spPr>
          <a:xfrm>
            <a:off x="220521" y="227801"/>
            <a:ext cx="1497739" cy="336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31315"/>
            <a:ext cx="12192000" cy="4229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AEA70C8-2078-4925-8058-CE5DD9A9A177}"/>
              </a:ext>
            </a:extLst>
          </p:cNvPr>
          <p:cNvSpPr txBox="1"/>
          <p:nvPr/>
        </p:nvSpPr>
        <p:spPr>
          <a:xfrm>
            <a:off x="6031552" y="6217466"/>
            <a:ext cx="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828845">
              <a:defRPr/>
            </a:pPr>
            <a:endParaRPr lang="en-US" sz="1500" b="1" spc="600" dirty="0">
              <a:solidFill>
                <a:prstClr val="white"/>
              </a:solidFill>
              <a:latin typeface="Raleway" panose="020B0503030101060003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955461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19" y="765076"/>
            <a:ext cx="9720072" cy="105959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Проверка </a:t>
            </a:r>
            <a:r>
              <a:rPr lang="ru-RU" sz="3200" dirty="0">
                <a:solidFill>
                  <a:schemeClr val="tx1"/>
                </a:solidFill>
              </a:rPr>
              <a:t>контрагентов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7685046" y="1483324"/>
            <a:ext cx="4167286" cy="5634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r>
              <a:rPr lang="ru-RU" sz="1500" dirty="0">
                <a:latin typeface="Helvetica" pitchFamily="34" charset="0"/>
                <a:ea typeface="Gill Sans SemiBold"/>
                <a:cs typeface="Helvetica" pitchFamily="34" charset="0"/>
              </a:rPr>
              <a:t>Бесплатный сервис для заказчиков, который позволяет проверить контрагента</a:t>
            </a:r>
            <a:r>
              <a:rPr lang="ru-RU" sz="1500" dirty="0" smtClean="0">
                <a:latin typeface="Helvetica" pitchFamily="34" charset="0"/>
                <a:ea typeface="Gill Sans SemiBold"/>
                <a:cs typeface="Helvetica" pitchFamily="34" charset="0"/>
              </a:rPr>
              <a:t>.</a:t>
            </a:r>
            <a:endParaRPr lang="ru-RU" sz="1500" dirty="0">
              <a:latin typeface="Helvetica" pitchFamily="34" charset="0"/>
              <a:ea typeface="Gill Sans SemiBold"/>
              <a:cs typeface="Helvetic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59" y="1602567"/>
            <a:ext cx="5010150" cy="340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435" y="2341756"/>
            <a:ext cx="8072195" cy="408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49092" y="3471620"/>
            <a:ext cx="1735810" cy="263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25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378" y="689662"/>
            <a:ext cx="11064762" cy="105959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  <a:sym typeface="Gill Sans"/>
              </a:rPr>
              <a:t>отчеты </a:t>
            </a:r>
            <a:r>
              <a:rPr lang="ru-RU" sz="3200" dirty="0">
                <a:solidFill>
                  <a:schemeClr val="tx1"/>
                </a:solidFill>
                <a:sym typeface="Gill Sans"/>
              </a:rPr>
              <a:t>для заказчика и </a:t>
            </a:r>
            <a:r>
              <a:rPr lang="ru-RU" sz="3200" dirty="0" smtClean="0">
                <a:solidFill>
                  <a:schemeClr val="tx1"/>
                </a:solidFill>
                <a:sym typeface="Gill Sans"/>
              </a:rPr>
              <a:t>уполномоченного </a:t>
            </a:r>
            <a:r>
              <a:rPr lang="ru-RU" sz="3200" dirty="0">
                <a:solidFill>
                  <a:schemeClr val="tx1"/>
                </a:solidFill>
                <a:sym typeface="Gill Sans"/>
              </a:rPr>
              <a:t>органа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52" y="1824672"/>
            <a:ext cx="9558487" cy="4971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322590" y="1540574"/>
            <a:ext cx="3633391" cy="12559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r>
              <a:rPr lang="ru-RU" sz="1500" dirty="0" smtClean="0">
                <a:latin typeface="Helvetica" pitchFamily="34" charset="0"/>
                <a:ea typeface="Gill Sans SemiBold"/>
                <a:cs typeface="Helvetica" pitchFamily="34" charset="0"/>
              </a:rPr>
              <a:t>Заказчик </a:t>
            </a:r>
            <a:r>
              <a:rPr lang="ru-RU" sz="1500" dirty="0">
                <a:latin typeface="Helvetica" pitchFamily="34" charset="0"/>
                <a:ea typeface="Gill Sans SemiBold"/>
                <a:cs typeface="Helvetica" pitchFamily="34" charset="0"/>
              </a:rPr>
              <a:t>самостоятельно выгружает интересующие его сведения и статистику в отношении </a:t>
            </a:r>
            <a:r>
              <a:rPr lang="ru-RU" sz="1500" dirty="0" smtClean="0">
                <a:latin typeface="Helvetica" pitchFamily="34" charset="0"/>
                <a:ea typeface="Gill Sans SemiBold"/>
                <a:cs typeface="Helvetica" pitchFamily="34" charset="0"/>
              </a:rPr>
              <a:t>размещаемых им закупок.</a:t>
            </a:r>
            <a:endParaRPr lang="ru-RU" sz="1500" dirty="0">
              <a:latin typeface="Helvetica" pitchFamily="34" charset="0"/>
              <a:ea typeface="Gill Sans SemiBold"/>
              <a:cs typeface="Helvetica" pitchFamily="34" charset="0"/>
            </a:endParaRPr>
          </a:p>
          <a:p>
            <a:endParaRPr lang="ru-RU" sz="1500" dirty="0">
              <a:latin typeface="Helvetica" pitchFamily="34" charset="0"/>
              <a:ea typeface="Gill Sans SemiBold"/>
              <a:cs typeface="Helvetic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83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8" y="542971"/>
            <a:ext cx="9720072" cy="10595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Расчет </a:t>
            </a:r>
            <a:r>
              <a:rPr lang="ru-RU" sz="32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цены контракта для совместных торгов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ustomShape 3"/>
          <p:cNvSpPr/>
          <p:nvPr/>
        </p:nvSpPr>
        <p:spPr>
          <a:xfrm>
            <a:off x="3564722" y="92160"/>
            <a:ext cx="5121358" cy="678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3613672"/>
            <a:ext cx="9144000" cy="3225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2" y="1404253"/>
            <a:ext cx="6827520" cy="35356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76971" y="1557266"/>
            <a:ext cx="457200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 smtClean="0"/>
              <a:t>Добавлен расчет цены контракта по совместным торгам для каждого заказчика. Раздел «</a:t>
            </a:r>
            <a:r>
              <a:rPr lang="ru-RU" b="1" dirty="0" smtClean="0"/>
              <a:t>Сведения о контракте</a:t>
            </a:r>
            <a:r>
              <a:rPr lang="ru-RU" dirty="0" smtClean="0"/>
              <a:t>» дополнен информацией о размере обеспечения исполнения контракта для заказчика.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476971" y="4349492"/>
            <a:ext cx="457200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В разделе «</a:t>
            </a:r>
            <a:r>
              <a:rPr lang="ru-RU" b="1" dirty="0" smtClean="0"/>
              <a:t>Управление аукционом</a:t>
            </a:r>
            <a:r>
              <a:rPr lang="ru-RU" dirty="0" smtClean="0"/>
              <a:t>» добавлена прямая ссылка на формирование электронного протокола (ранее формирование протокола осуществлялось через страницу просмотра заявок).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300163" y="3703161"/>
            <a:ext cx="4748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b="1" spc="-1" dirty="0">
                <a:solidFill>
                  <a:srgbClr val="006B3F"/>
                </a:solidFill>
                <a:uFill>
                  <a:solidFill>
                    <a:srgbClr val="FFFFFF"/>
                  </a:solidFill>
                </a:uFill>
                <a:latin typeface="Segoe UI Semibold"/>
                <a:ea typeface="Gill Sans Light"/>
              </a:rPr>
              <a:t>Формирование протокола по прямой ссылке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900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419" y="808130"/>
            <a:ext cx="9720072" cy="1059596"/>
          </a:xfrm>
        </p:spPr>
        <p:txBody>
          <a:bodyPr>
            <a:noAutofit/>
          </a:bodyPr>
          <a:lstStyle/>
          <a:p>
            <a:r>
              <a:rPr lang="ru-RU" sz="32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 Light"/>
              </a:rPr>
              <a:t>Реестр «Мои извещения» с хронологией событий и переходом к рабочим действиям 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/>
          <p:cNvSpPr/>
          <p:nvPr/>
        </p:nvSpPr>
        <p:spPr>
          <a:xfrm>
            <a:off x="6885059" y="2235692"/>
            <a:ext cx="476754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ea typeface="Segoe UI" panose="020B0502040204020203" pitchFamily="34" charset="0"/>
                <a:cs typeface="Segoe UI" panose="020B0502040204020203" pitchFamily="34" charset="0"/>
              </a:rPr>
              <a:t>В Личном Кабинете заказчика в разделе «Мои извещения» указаны активные ссылки на события в хронологическом порядке, первые и вторые части заявок, протоколы</a:t>
            </a:r>
            <a:endParaRPr lang="ru-RU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63" y="3803988"/>
            <a:ext cx="11001436" cy="2386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74936" y="5643503"/>
            <a:ext cx="4107051" cy="4726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655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4" y="2777009"/>
            <a:ext cx="11058525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419" y="808130"/>
            <a:ext cx="9720072" cy="1059596"/>
          </a:xfrm>
        </p:spPr>
        <p:txBody>
          <a:bodyPr>
            <a:noAutofit/>
          </a:bodyPr>
          <a:lstStyle/>
          <a:p>
            <a:r>
              <a:rPr lang="ru-RU" sz="3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 Light"/>
              </a:rPr>
              <a:t>Количество просмотров извещения</a:t>
            </a:r>
            <a:endParaRPr lang="ru-RU" sz="32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ea typeface="Gill Sans Light"/>
            </a:endParaRP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/>
          <p:cNvSpPr/>
          <p:nvPr/>
        </p:nvSpPr>
        <p:spPr>
          <a:xfrm>
            <a:off x="7075688" y="5282481"/>
            <a:ext cx="4802368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ea typeface="Segoe UI" panose="020B0502040204020203" pitchFamily="34" charset="0"/>
                <a:cs typeface="Segoe UI" panose="020B0502040204020203" pitchFamily="34" charset="0"/>
              </a:rPr>
              <a:t>В Личном кабинете заказчика в разделе «Мои извещения» указано количество просмотров извещения.</a:t>
            </a:r>
            <a:endParaRPr lang="ru-RU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14461" y="4713521"/>
            <a:ext cx="3851329" cy="244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2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09" y="1847135"/>
            <a:ext cx="11372850" cy="4743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698" y="2132885"/>
            <a:ext cx="6572250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419" y="808130"/>
            <a:ext cx="9720072" cy="1059596"/>
          </a:xfrm>
        </p:spPr>
        <p:txBody>
          <a:bodyPr>
            <a:noAutofit/>
          </a:bodyPr>
          <a:lstStyle/>
          <a:p>
            <a:r>
              <a:rPr lang="ru-RU" sz="3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 Light"/>
              </a:rPr>
              <a:t>ПЕЧАТНАЯ Форма ПРОТОКОЛОВ ПО ВСЕМ СПОСОБАМ</a:t>
            </a:r>
            <a:endParaRPr lang="ru-RU" sz="32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ea typeface="Gill Sans Light"/>
            </a:endParaRP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/>
          <p:cNvSpPr/>
          <p:nvPr/>
        </p:nvSpPr>
        <p:spPr>
          <a:xfrm>
            <a:off x="7315200" y="1544560"/>
            <a:ext cx="473377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ea typeface="Segoe UI" panose="020B0502040204020203" pitchFamily="34" charset="0"/>
                <a:cs typeface="Segoe UI" panose="020B0502040204020203" pitchFamily="34" charset="0"/>
              </a:rPr>
              <a:t>При </a:t>
            </a:r>
            <a:r>
              <a:rPr lang="ru-RU" dirty="0" smtClean="0">
                <a:ea typeface="Segoe UI" panose="020B0502040204020203" pitchFamily="34" charset="0"/>
                <a:cs typeface="Segoe UI" panose="020B0502040204020203" pitchFamily="34" charset="0"/>
              </a:rPr>
              <a:t>формировании протоколов можно воспользоваться печатной формой протокола.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4206" y="3393649"/>
            <a:ext cx="1960775" cy="5561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4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237" y="477173"/>
            <a:ext cx="11080261" cy="10595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Выбор </a:t>
            </a:r>
            <a:r>
              <a:rPr lang="ru-RU" sz="32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комиссии при создании протоколов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1605207"/>
            <a:ext cx="7011378" cy="38486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76200">
              <a:srgbClr val="3BBE1C"/>
            </a:glo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710407" y="1703445"/>
            <a:ext cx="4338564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Личном кабинете заказчика при формировании протоколов реализован функционал, позволяющий в электронной форме такого протокола выбирать аукционную </a:t>
            </a:r>
            <a:r>
              <a:rPr lang="ru-RU" sz="1600" dirty="0" smtClean="0">
                <a:ea typeface="Segoe UI" panose="020B0502040204020203" pitchFamily="34" charset="0"/>
                <a:cs typeface="Segoe UI" panose="020B0502040204020203" pitchFamily="34" charset="0"/>
              </a:rPr>
              <a:t>комиссию</a:t>
            </a:r>
            <a:r>
              <a:rPr lang="ru-RU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(из перечня) и выбирать ее членов путем проставления «галочек». В электронном конкурсе это обязательное действие.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74" y="4049688"/>
            <a:ext cx="6477355" cy="2808312"/>
          </a:xfrm>
          <a:prstGeom prst="rect">
            <a:avLst/>
          </a:prstGeom>
          <a:effectLst>
            <a:glow rad="76200">
              <a:srgbClr val="3BBE1C"/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94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22" y="799976"/>
            <a:ext cx="11080261" cy="1059596"/>
          </a:xfrm>
        </p:spPr>
        <p:txBody>
          <a:bodyPr>
            <a:noAutofit/>
          </a:bodyPr>
          <a:lstStyle/>
          <a:p>
            <a:r>
              <a:rPr lang="ru-RU" sz="32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Выгрузка всех файлов заявок 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3" y="3638098"/>
            <a:ext cx="7358723" cy="3091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886" y="1658094"/>
            <a:ext cx="3843660" cy="254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657241" y="3638098"/>
            <a:ext cx="1046135" cy="3372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764731" y="1774905"/>
            <a:ext cx="4154736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ea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lang="ru-RU" dirty="0" smtClean="0">
                <a:ea typeface="Segoe UI" panose="020B0502040204020203" pitchFamily="34" charset="0"/>
                <a:cs typeface="Segoe UI" panose="020B0502040204020203" pitchFamily="34" charset="0"/>
              </a:rPr>
              <a:t> личном кабинете заказчика при просмотре вторых частей заявок на участие в </a:t>
            </a:r>
            <a:r>
              <a:rPr lang="ru-RU" u="sng" dirty="0" smtClean="0">
                <a:ea typeface="Segoe UI" panose="020B0502040204020203" pitchFamily="34" charset="0"/>
                <a:cs typeface="Segoe UI" panose="020B0502040204020203" pitchFamily="34" charset="0"/>
              </a:rPr>
              <a:t>закупке</a:t>
            </a:r>
            <a:r>
              <a:rPr lang="ru-RU" dirty="0" smtClean="0">
                <a:ea typeface="Segoe UI" panose="020B0502040204020203" pitchFamily="34" charset="0"/>
                <a:cs typeface="Segoe UI" panose="020B0502040204020203" pitchFamily="34" charset="0"/>
              </a:rPr>
              <a:t> реализован функционал по выгрузке документов одним архивом (вторые части заявок и аккредитационные сведения, актуальные на дату и время окончания срока подачи заявок на участие в закупке). </a:t>
            </a:r>
            <a:endParaRPr lang="ru-RU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73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968" y="647152"/>
            <a:ext cx="11080261" cy="10595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Переход </a:t>
            </a:r>
            <a:r>
              <a:rPr lang="ru-RU" sz="32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в заявку из протокола 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1" y="1810929"/>
            <a:ext cx="889484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130847" y="2332123"/>
            <a:ext cx="3918124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формировании протокола рассмотрения заявок добавлены дополнительные ссылки на просмотр первых частей заявок каждого </a:t>
            </a:r>
            <a:r>
              <a:rPr lang="ru-RU" dirty="0">
                <a:ea typeface="Segoe UI" panose="020B0502040204020203" pitchFamily="34" charset="0"/>
                <a:cs typeface="Segoe UI" panose="020B0502040204020203" pitchFamily="34" charset="0"/>
              </a:rPr>
              <a:t>участника</a:t>
            </a:r>
            <a:r>
              <a:rPr lang="ru-RU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2" name="CustomShape 1"/>
          <p:cNvSpPr/>
          <p:nvPr/>
        </p:nvSpPr>
        <p:spPr>
          <a:xfrm>
            <a:off x="442661" y="4259921"/>
            <a:ext cx="761112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8160" tIns="38160" rIns="38160" bIns="38160" anchor="ctr"/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uFill>
                  <a:solidFill>
                    <a:srgbClr val="FFFFFF"/>
                  </a:solidFill>
                </a:uFill>
                <a:ea typeface="Gill Sans Light"/>
              </a:rPr>
              <a:t>Учет версий, вносимых в закупку изменений  </a:t>
            </a:r>
            <a:endParaRPr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1" y="4805549"/>
            <a:ext cx="8808720" cy="1927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89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03" y="516079"/>
            <a:ext cx="9720072" cy="149961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Заключение контракта в ЕИС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1000" dirty="0">
              <a:solidFill>
                <a:srgbClr val="FF0000"/>
              </a:solidFill>
            </a:endParaRPr>
          </a:p>
        </p:txBody>
      </p:sp>
      <p:pic>
        <p:nvPicPr>
          <p:cNvPr id="1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1" y="1931802"/>
            <a:ext cx="7403935" cy="473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8241238" y="2228533"/>
            <a:ext cx="3623244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1600" dirty="0" smtClean="0">
                <a:latin typeface="+mn-lt"/>
                <a:cs typeface="Times New Roman" pitchFamily="18" charset="0"/>
              </a:rPr>
              <a:t>После публикации итогового протокола «с победителем»  в автоматическом режиме формируется карточка контракта в ЕИС.</a:t>
            </a:r>
            <a:endParaRPr lang="ru-RU" altLang="ru-RU" sz="1600" dirty="0">
              <a:latin typeface="+mn-lt"/>
              <a:cs typeface="Times New Roman" pitchFamily="18" charset="0"/>
            </a:endParaRPr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8241238" y="3691245"/>
            <a:ext cx="3623244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1600" dirty="0" smtClean="0">
                <a:latin typeface="+mn-lt"/>
                <a:cs typeface="Times New Roman" pitchFamily="18" charset="0"/>
              </a:rPr>
              <a:t>Заказчик формирует проект контракта и направляет его участнику посредством функционала ЕИС.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ru-RU" altLang="ru-RU" sz="1600" dirty="0"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1600" dirty="0" smtClean="0">
                <a:latin typeface="+mn-lt"/>
                <a:cs typeface="Times New Roman" pitchFamily="18" charset="0"/>
              </a:rPr>
              <a:t>Участник со своей стороны подписывает контракт на площадке. 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ru-RU" altLang="ru-RU" sz="1600" dirty="0"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ru-RU" altLang="ru-RU" sz="1600" dirty="0" smtClean="0">
                <a:latin typeface="+mn-lt"/>
                <a:cs typeface="Times New Roman" pitchFamily="18" charset="0"/>
              </a:rPr>
              <a:t>Заказчик подписывает контракт в ЕИС после  направления</a:t>
            </a:r>
            <a:r>
              <a:rPr lang="en-US" altLang="ru-RU" sz="1600" dirty="0" smtClean="0">
                <a:latin typeface="+mn-lt"/>
                <a:cs typeface="Times New Roman" pitchFamily="18" charset="0"/>
              </a:rPr>
              <a:t> </a:t>
            </a:r>
            <a:r>
              <a:rPr lang="ru-RU" altLang="ru-RU" sz="1600" dirty="0" smtClean="0">
                <a:latin typeface="+mn-lt"/>
                <a:cs typeface="Times New Roman" pitchFamily="18" charset="0"/>
              </a:rPr>
              <a:t>сведений Оператором. </a:t>
            </a:r>
            <a:endParaRPr lang="ru-RU" altLang="ru-RU" sz="1600" dirty="0">
              <a:latin typeface="+mn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7303" y="1456051"/>
            <a:ext cx="10329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в соответствии со статьей 83.2 Закона о контрактной </a:t>
            </a:r>
            <a:r>
              <a:rPr lang="ru-RU" sz="1600" dirty="0" smtClean="0">
                <a:solidFill>
                  <a:srgbClr val="FF0000"/>
                </a:solidFill>
              </a:rPr>
              <a:t>системе подписание контракта осуществляется </a:t>
            </a:r>
            <a:r>
              <a:rPr lang="ru-RU" sz="1600" dirty="0">
                <a:solidFill>
                  <a:srgbClr val="FF0000"/>
                </a:solidFill>
              </a:rPr>
              <a:t>в ЕИС</a:t>
            </a:r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0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4368801" y="2349500"/>
            <a:ext cx="45106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Arial" charset="0"/>
            </a:endParaRP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92617" y="5500248"/>
            <a:ext cx="83523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None/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ru-RU" sz="2000" b="1" cap="all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Gill Sans SemiBold"/>
                <a:cs typeface="Courier New" panose="02070309020205020404" pitchFamily="49" charset="0"/>
              </a:rPr>
              <a:t>ГОСУДАРСТВЕННЫЕ </a:t>
            </a:r>
            <a:r>
              <a:rPr lang="ru-RU" sz="2000" b="1" cap="all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Gill Sans SemiBold"/>
                <a:cs typeface="Courier New" panose="02070309020205020404" pitchFamily="49" charset="0"/>
              </a:rPr>
              <a:t>И МУНИЦИПАЛЬНЫЕ </a:t>
            </a:r>
            <a:r>
              <a:rPr lang="ru-RU" sz="2000" b="1" cap="all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Gill Sans SemiBold"/>
                <a:cs typeface="Courier New" panose="02070309020205020404" pitchFamily="49" charset="0"/>
              </a:rPr>
              <a:t>ЗАКУПКИ: </a:t>
            </a:r>
            <a:endParaRPr lang="ru-RU" sz="2000" b="1" cap="all" spc="1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Gill Sans SemiBold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None/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ru-RU" sz="2000" b="1" cap="all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Gill Sans SemiBold"/>
                <a:cs typeface="Courier New" panose="02070309020205020404" pitchFamily="49" charset="0"/>
              </a:rPr>
              <a:t>обзор </a:t>
            </a:r>
            <a:r>
              <a:rPr lang="ru-RU" sz="2000" b="1" cap="all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Gill Sans SemiBold"/>
                <a:cs typeface="Courier New" panose="02070309020205020404" pitchFamily="49" charset="0"/>
              </a:rPr>
              <a:t>сервисов для заказчиков на электронной площадке Сбербанк-АСТ</a:t>
            </a:r>
            <a:endParaRPr lang="ru-RU" altLang="ru-RU" sz="2000" b="1" cap="all" spc="1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Gill Sans SemiBold"/>
              <a:cs typeface="Courier New" panose="02070309020205020404" pitchFamily="49" charset="0"/>
            </a:endParaRPr>
          </a:p>
        </p:txBody>
      </p:sp>
      <p:pic>
        <p:nvPicPr>
          <p:cNvPr id="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49875" y="5500248"/>
            <a:ext cx="2280282" cy="422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89" y="710153"/>
            <a:ext cx="106299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8050491" y="5500248"/>
            <a:ext cx="0" cy="532907"/>
          </a:xfrm>
          <a:prstGeom prst="line">
            <a:avLst/>
          </a:prstGeom>
          <a:ln w="19050">
            <a:solidFill>
              <a:srgbClr val="ACD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13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693" y="812563"/>
            <a:ext cx="11858490" cy="10595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Просмотр заказчиком в ЕИС </a:t>
            </a:r>
            <a:r>
              <a:rPr lang="ru-RU" sz="28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документов</a:t>
            </a:r>
            <a:r>
              <a:rPr lang="ru-RU" sz="28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, </a:t>
            </a:r>
            <a:r>
              <a:rPr lang="ru-RU" sz="28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/>
            </a:r>
            <a:br>
              <a:rPr lang="ru-RU" sz="28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</a:br>
            <a:r>
              <a:rPr lang="ru-RU" sz="28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представленных победителем </a:t>
            </a:r>
            <a:r>
              <a:rPr lang="ru-RU" sz="28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при подписании контракта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AutoShape 2" descr="https://mail.sberbank-ast.ru/owa/service.svc/s/GetFileAttachment?id=AAMkADZjMjcwNjY5LTY1ZDktNGQ0Mi1hNGJlLWNhNmQzZTRlODRhZABGAAAAAADbPVcfSqDIRJ%2BJrNWH2sGGBwCEhKAo%2BqsYSLOtglN7m7bEAAAAAAEPAACEhKAo%2BqsYSLOtglN7m7bEAANS2tpLAAABEgAQAN7RfjOm0%2B9Nr9jYx8Pt4Iw%3D&amp;X-OWA-CANARY=OtvYeFvXhUKAE2xdV26_7kidR5nIldYIyqQuXYxIbbaR8NGUWKflmxQKmLfhtl4uLv6ZvRexiQo."/>
          <p:cNvSpPr>
            <a:spLocks noChangeAspect="1" noChangeArrowheads="1"/>
          </p:cNvSpPr>
          <p:nvPr/>
        </p:nvSpPr>
        <p:spPr bwMode="auto">
          <a:xfrm>
            <a:off x="155575" y="-2667000"/>
            <a:ext cx="869632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9746" y="5561752"/>
            <a:ext cx="11579225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При заключении контракта заказчиком в ЕИС для просмотра прикрепленных участником документов (банковская гарантия, добросовестность поставщика) заказчику необходимо войти в карточку контракта, далее раздел «Документы</a:t>
            </a:r>
            <a:r>
              <a:rPr lang="ru-RU" dirty="0" smtClean="0"/>
              <a:t>».</a:t>
            </a:r>
            <a:r>
              <a:rPr lang="en-US" dirty="0" smtClean="0"/>
              <a:t> </a:t>
            </a:r>
            <a:r>
              <a:rPr lang="ru-RU" dirty="0" smtClean="0"/>
              <a:t>Прикрепленные </a:t>
            </a:r>
            <a:r>
              <a:rPr lang="ru-RU" dirty="0"/>
              <a:t>участником документы отображаются в блоке «Подписанный победителем проект контракта»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39" y="1847002"/>
            <a:ext cx="6113868" cy="36006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" name="Рисунок 1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49" b="15696"/>
          <a:stretch/>
        </p:blipFill>
        <p:spPr bwMode="auto">
          <a:xfrm>
            <a:off x="7843101" y="2061066"/>
            <a:ext cx="2854727" cy="329065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1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xmlns="" id="{7371160C-E0F5-4DBC-9881-0D3F3BDC6971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89470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6" name="think-cell Slide" r:id="rId7" imgW="802" imgH="802" progId="TCLayout.ActiveDocument.1">
                  <p:embed/>
                </p:oleObj>
              </mc:Choice>
              <mc:Fallback>
                <p:oleObj name="think-cell Slide" r:id="rId7" imgW="802" imgH="802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xmlns="" id="{A48B509F-0327-41F6-88CA-490F77F7A1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pic>
        <p:nvPicPr>
          <p:cNvPr id="1345538" name="Picture 2" descr="https://ui-ex.com/images/vector-lines-texture-5.png">
            <a:extLst>
              <a:ext uri="{FF2B5EF4-FFF2-40B4-BE49-F238E27FC236}">
                <a16:creationId xmlns:a16="http://schemas.microsoft.com/office/drawing/2014/main" xmlns="" id="{946E064A-C716-4392-808A-588552328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56" b="30622"/>
          <a:stretch/>
        </p:blipFill>
        <p:spPr bwMode="auto">
          <a:xfrm>
            <a:off x="0" y="3045328"/>
            <a:ext cx="11739324" cy="2317831"/>
          </a:xfrm>
          <a:prstGeom prst="flowChartManualInpu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29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085B5C6-E6E5-40F5-8271-DCDA99F88C7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8493" r="9224" b="23139"/>
          <a:stretch/>
        </p:blipFill>
        <p:spPr>
          <a:xfrm>
            <a:off x="220521" y="227800"/>
            <a:ext cx="1497739" cy="336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900"/>
            <a:ext cx="12192000" cy="4229100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9F239CB3-F69D-4B96-AE7A-D9203EC2356E}"/>
              </a:ext>
            </a:extLst>
          </p:cNvPr>
          <p:cNvSpPr txBox="1"/>
          <p:nvPr/>
        </p:nvSpPr>
        <p:spPr>
          <a:xfrm>
            <a:off x="220521" y="6037579"/>
            <a:ext cx="3605755" cy="577159"/>
          </a:xfrm>
          <a:prstGeom prst="rect">
            <a:avLst/>
          </a:prstGeom>
        </p:spPr>
        <p:txBody>
          <a:bodyPr vert="horz" wrap="square" lIns="0" tIns="7697" rIns="0" bIns="0" rtlCol="0">
            <a:spAutoFit/>
          </a:bodyPr>
          <a:lstStyle/>
          <a:p>
            <a:pPr marL="7697" defTabSz="554218">
              <a:spcBef>
                <a:spcPts val="61"/>
              </a:spcBef>
              <a:defRPr/>
            </a:pPr>
            <a:r>
              <a:rPr sz="1200" spc="-18" dirty="0">
                <a:solidFill>
                  <a:srgbClr val="FFFFFF"/>
                </a:solidFill>
                <a:latin typeface="Raleway" panose="020B0503030101060003"/>
                <a:cs typeface="Calibri"/>
              </a:rPr>
              <a:t>Закрытое </a:t>
            </a:r>
            <a:r>
              <a:rPr sz="1200" spc="-30" dirty="0">
                <a:solidFill>
                  <a:srgbClr val="FFFFFF"/>
                </a:solidFill>
                <a:latin typeface="Raleway" panose="020B0503030101060003"/>
                <a:cs typeface="Calibri"/>
              </a:rPr>
              <a:t>акционерное</a:t>
            </a:r>
            <a:r>
              <a:rPr sz="1200" spc="185" dirty="0">
                <a:solidFill>
                  <a:srgbClr val="FFFFFF"/>
                </a:solidFill>
                <a:latin typeface="Raleway" panose="020B0503030101060003"/>
                <a:cs typeface="Calibri"/>
              </a:rPr>
              <a:t> </a:t>
            </a:r>
            <a:r>
              <a:rPr sz="1200" spc="-18" dirty="0">
                <a:solidFill>
                  <a:srgbClr val="FFFFFF"/>
                </a:solidFill>
                <a:latin typeface="Raleway" panose="020B0503030101060003"/>
                <a:cs typeface="Calibri"/>
              </a:rPr>
              <a:t>общество</a:t>
            </a:r>
            <a:endParaRPr sz="1200" dirty="0">
              <a:solidFill>
                <a:srgbClr val="FFFFFF"/>
              </a:solidFill>
              <a:latin typeface="Raleway" panose="020B0503030101060003"/>
              <a:cs typeface="Calibri"/>
            </a:endParaRPr>
          </a:p>
          <a:p>
            <a:pPr marL="7697" marR="3079" defTabSz="554218">
              <a:lnSpc>
                <a:spcPts val="1515"/>
              </a:lnSpc>
              <a:defRPr/>
            </a:pPr>
            <a:r>
              <a:rPr sz="1200" spc="-18" dirty="0">
                <a:solidFill>
                  <a:srgbClr val="FFFFFF"/>
                </a:solidFill>
                <a:latin typeface="Raleway" panose="020B0503030101060003"/>
                <a:cs typeface="Calibri"/>
              </a:rPr>
              <a:t>«Сбербанк </a:t>
            </a:r>
            <a:r>
              <a:rPr sz="1200" spc="-61" dirty="0">
                <a:solidFill>
                  <a:srgbClr val="FFFFFF"/>
                </a:solidFill>
                <a:latin typeface="Raleway" panose="020B0503030101060003"/>
                <a:cs typeface="Calibri"/>
              </a:rPr>
              <a:t>– </a:t>
            </a:r>
            <a:r>
              <a:rPr sz="1200" spc="-15" dirty="0" err="1">
                <a:solidFill>
                  <a:srgbClr val="FFFFFF"/>
                </a:solidFill>
                <a:latin typeface="Raleway" panose="020B0503030101060003"/>
                <a:cs typeface="Calibri"/>
              </a:rPr>
              <a:t>Автоматизированная</a:t>
            </a:r>
            <a:r>
              <a:rPr sz="1200" spc="-15" dirty="0">
                <a:solidFill>
                  <a:srgbClr val="FFFFFF"/>
                </a:solidFill>
                <a:latin typeface="Raleway" panose="020B0503030101060003"/>
                <a:cs typeface="Calibri"/>
              </a:rPr>
              <a:t> </a:t>
            </a:r>
            <a:r>
              <a:rPr sz="1200" spc="-3" dirty="0">
                <a:solidFill>
                  <a:srgbClr val="FFFFFF"/>
                </a:solidFill>
                <a:latin typeface="Raleway" panose="020B0503030101060003"/>
                <a:cs typeface="Calibri"/>
              </a:rPr>
              <a:t>система</a:t>
            </a:r>
            <a:r>
              <a:rPr sz="1200" spc="3" dirty="0">
                <a:solidFill>
                  <a:srgbClr val="FFFFFF"/>
                </a:solidFill>
                <a:latin typeface="Raleway" panose="020B0503030101060003"/>
                <a:cs typeface="Calibri"/>
              </a:rPr>
              <a:t> </a:t>
            </a:r>
            <a:r>
              <a:rPr sz="1200" spc="6" dirty="0" err="1">
                <a:solidFill>
                  <a:srgbClr val="FFFFFF"/>
                </a:solidFill>
                <a:latin typeface="Raleway" panose="020B0503030101060003"/>
                <a:cs typeface="Calibri"/>
              </a:rPr>
              <a:t>торгов</a:t>
            </a:r>
            <a:r>
              <a:rPr sz="1200" spc="6" dirty="0" smtClean="0">
                <a:solidFill>
                  <a:srgbClr val="FFFFFF"/>
                </a:solidFill>
                <a:latin typeface="Raleway" panose="020B0503030101060003"/>
                <a:cs typeface="Calibri"/>
              </a:rPr>
              <a:t>»</a:t>
            </a:r>
            <a:r>
              <a:rPr lang="ru-RU" sz="1200" spc="6" dirty="0" smtClean="0">
                <a:solidFill>
                  <a:srgbClr val="FFFFFF"/>
                </a:solidFill>
                <a:latin typeface="Raleway" panose="020B0503030101060003"/>
                <a:cs typeface="Calibri"/>
              </a:rPr>
              <a:t> </a:t>
            </a:r>
            <a:r>
              <a:rPr sz="1200" spc="39" dirty="0" smtClean="0">
                <a:solidFill>
                  <a:srgbClr val="FFFFFF"/>
                </a:solidFill>
                <a:latin typeface="Raleway" panose="020B0503030101060003"/>
                <a:cs typeface="Calibri"/>
              </a:rPr>
              <a:t>(</a:t>
            </a:r>
            <a:r>
              <a:rPr sz="1200" spc="39" dirty="0">
                <a:solidFill>
                  <a:srgbClr val="FFFFFF"/>
                </a:solidFill>
                <a:latin typeface="Raleway" panose="020B0503030101060003"/>
                <a:cs typeface="Calibri"/>
              </a:rPr>
              <a:t>ЗАО </a:t>
            </a:r>
            <a:r>
              <a:rPr sz="1200" spc="-18" dirty="0">
                <a:solidFill>
                  <a:srgbClr val="FFFFFF"/>
                </a:solidFill>
                <a:latin typeface="Raleway" panose="020B0503030101060003"/>
                <a:cs typeface="Calibri"/>
              </a:rPr>
              <a:t>«Сбербанк </a:t>
            </a:r>
            <a:r>
              <a:rPr sz="1200" spc="58" dirty="0">
                <a:solidFill>
                  <a:srgbClr val="FFFFFF"/>
                </a:solidFill>
                <a:latin typeface="Raleway" panose="020B0503030101060003"/>
                <a:cs typeface="Calibri"/>
              </a:rPr>
              <a:t>-</a:t>
            </a:r>
            <a:r>
              <a:rPr sz="1200" spc="24" dirty="0">
                <a:solidFill>
                  <a:srgbClr val="FFFFFF"/>
                </a:solidFill>
                <a:latin typeface="Raleway" panose="020B0503030101060003"/>
                <a:cs typeface="Calibri"/>
              </a:rPr>
              <a:t> </a:t>
            </a:r>
            <a:r>
              <a:rPr sz="1200" spc="33" dirty="0">
                <a:solidFill>
                  <a:srgbClr val="FFFFFF"/>
                </a:solidFill>
                <a:latin typeface="Raleway" panose="020B0503030101060003"/>
                <a:cs typeface="Calibri"/>
              </a:rPr>
              <a:t>АСТ»)</a:t>
            </a:r>
            <a:endParaRPr sz="1200" dirty="0">
              <a:solidFill>
                <a:srgbClr val="FFFFFF"/>
              </a:solidFill>
              <a:latin typeface="Raleway" panose="020B0503030101060003"/>
              <a:cs typeface="Calibri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91884170-AC65-4136-B658-462CEEA2FD6D}"/>
              </a:ext>
            </a:extLst>
          </p:cNvPr>
          <p:cNvGrpSpPr/>
          <p:nvPr/>
        </p:nvGrpSpPr>
        <p:grpSpPr>
          <a:xfrm>
            <a:off x="4071258" y="6096305"/>
            <a:ext cx="4916866" cy="592179"/>
            <a:chOff x="4574731" y="6066066"/>
            <a:chExt cx="4604779" cy="592179"/>
          </a:xfrm>
        </p:grpSpPr>
        <p:sp>
          <p:nvSpPr>
            <p:cNvPr id="13" name="object 6">
              <a:extLst>
                <a:ext uri="{FF2B5EF4-FFF2-40B4-BE49-F238E27FC236}">
                  <a16:creationId xmlns:a16="http://schemas.microsoft.com/office/drawing/2014/main" xmlns="" id="{6A737DF0-FC45-40BD-ABD5-F14CD555BFA2}"/>
                </a:ext>
              </a:extLst>
            </p:cNvPr>
            <p:cNvSpPr txBox="1"/>
            <p:nvPr/>
          </p:nvSpPr>
          <p:spPr>
            <a:xfrm>
              <a:off x="4574731" y="6066066"/>
              <a:ext cx="4604779" cy="180537"/>
            </a:xfrm>
            <a:prstGeom prst="rect">
              <a:avLst/>
            </a:prstGeom>
          </p:spPr>
          <p:txBody>
            <a:bodyPr vert="horz" wrap="square" lIns="0" tIns="3848" rIns="0" bIns="0" rtlCol="0">
              <a:spAutoFit/>
            </a:bodyPr>
            <a:lstStyle/>
            <a:p>
              <a:pPr marL="7697" marR="41566" defTabSz="554218">
                <a:lnSpc>
                  <a:spcPct val="102099"/>
                </a:lnSpc>
                <a:spcBef>
                  <a:spcPts val="30"/>
                </a:spcBef>
                <a:defRPr/>
              </a:pPr>
              <a:r>
                <a:rPr sz="1200" b="1" spc="21" dirty="0">
                  <a:solidFill>
                    <a:srgbClr val="11BF6A"/>
                  </a:solidFill>
                  <a:latin typeface="Raleway" panose="020B0503030101060003"/>
                  <a:cs typeface="Calibri"/>
                </a:rPr>
                <a:t>Адрес: </a:t>
              </a:r>
              <a:r>
                <a:rPr sz="1200" spc="-24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119435, </a:t>
              </a:r>
              <a:r>
                <a:rPr sz="1200" spc="-30" dirty="0" err="1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Москва</a:t>
              </a:r>
              <a:r>
                <a:rPr sz="1200" spc="-30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, </a:t>
              </a:r>
              <a:r>
                <a:rPr lang="ru-RU" sz="1200" spc="-21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Большой</a:t>
              </a:r>
              <a:r>
                <a:rPr sz="1200" spc="-21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 </a:t>
              </a:r>
              <a:r>
                <a:rPr sz="1200" spc="-6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Саввинский </a:t>
              </a:r>
              <a:r>
                <a:rPr sz="1200" spc="-27" dirty="0" err="1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пер</a:t>
              </a:r>
              <a:r>
                <a:rPr sz="1200" spc="-27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., </a:t>
              </a:r>
              <a:r>
                <a:rPr sz="1200" spc="-24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д.</a:t>
              </a:r>
              <a:r>
                <a:rPr sz="1200" spc="-39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12, </a:t>
              </a:r>
              <a:r>
                <a:rPr sz="1200" spc="9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стр.</a:t>
              </a:r>
              <a:r>
                <a:rPr sz="1200" spc="24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9</a:t>
              </a:r>
              <a:r>
                <a:rPr lang="ru-RU" sz="1200" spc="24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 </a:t>
              </a:r>
              <a:endParaRPr sz="1200" dirty="0">
                <a:solidFill>
                  <a:srgbClr val="FFFFFF"/>
                </a:solidFill>
                <a:latin typeface="Raleway" panose="020B0503030101060003"/>
                <a:cs typeface="Calibri"/>
              </a:endParaRPr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xmlns="" id="{4DF7F411-6213-4F73-ACC0-A58E5B444719}"/>
                </a:ext>
              </a:extLst>
            </p:cNvPr>
            <p:cNvSpPr txBox="1"/>
            <p:nvPr/>
          </p:nvSpPr>
          <p:spPr>
            <a:xfrm>
              <a:off x="4574731" y="6436351"/>
              <a:ext cx="4604779" cy="221894"/>
            </a:xfrm>
            <a:prstGeom prst="rect">
              <a:avLst/>
            </a:prstGeom>
          </p:spPr>
          <p:txBody>
            <a:bodyPr vert="horz" wrap="square" lIns="0" tIns="3848" rIns="0" bIns="0" rtlCol="0">
              <a:spAutoFit/>
            </a:bodyPr>
            <a:lstStyle/>
            <a:p>
              <a:pPr marL="7697" defTabSz="554218">
                <a:lnSpc>
                  <a:spcPts val="1685"/>
                </a:lnSpc>
                <a:defRPr/>
              </a:pPr>
              <a:r>
                <a:rPr lang="ru-RU" sz="1200" b="1" spc="27" dirty="0">
                  <a:solidFill>
                    <a:srgbClr val="11BF6A"/>
                  </a:solidFill>
                  <a:latin typeface="Raleway" panose="020B0503030101060003"/>
                  <a:cs typeface="Calibri"/>
                </a:rPr>
                <a:t>Телефон</a:t>
              </a:r>
              <a:r>
                <a:rPr sz="1200" b="1" spc="27" dirty="0">
                  <a:solidFill>
                    <a:srgbClr val="11BF6A"/>
                  </a:solidFill>
                  <a:latin typeface="Raleway" panose="020B0503030101060003"/>
                  <a:cs typeface="Calibri"/>
                </a:rPr>
                <a:t>: </a:t>
              </a:r>
              <a:r>
                <a:rPr sz="1200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+7 </a:t>
              </a:r>
              <a:r>
                <a:rPr sz="1200" spc="-12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(495)</a:t>
              </a:r>
              <a:r>
                <a:rPr sz="1200" spc="18" dirty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 </a:t>
              </a:r>
              <a:r>
                <a:rPr lang="en-US" sz="1200" spc="-15" dirty="0" smtClean="0">
                  <a:solidFill>
                    <a:srgbClr val="FFFFFF"/>
                  </a:solidFill>
                  <a:latin typeface="Raleway" panose="020B0503030101060003"/>
                  <a:cs typeface="Calibri"/>
                </a:rPr>
                <a:t>787-29-97</a:t>
              </a:r>
              <a:endParaRPr sz="1200" dirty="0">
                <a:solidFill>
                  <a:srgbClr val="FFFFFF"/>
                </a:solidFill>
                <a:latin typeface="Raleway" panose="020B0503030101060003"/>
                <a:cs typeface="Calibri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27F57778-9B23-4A6E-B39E-1423E8DF3122}"/>
              </a:ext>
            </a:extLst>
          </p:cNvPr>
          <p:cNvGrpSpPr/>
          <p:nvPr/>
        </p:nvGrpSpPr>
        <p:grpSpPr>
          <a:xfrm>
            <a:off x="9233106" y="5916706"/>
            <a:ext cx="2663059" cy="707571"/>
            <a:chOff x="9644385" y="6038137"/>
            <a:chExt cx="1883209" cy="640658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6F6DE3F4-819B-4F41-B7D5-26D59FE76AE4}"/>
                </a:ext>
              </a:extLst>
            </p:cNvPr>
            <p:cNvGrpSpPr/>
            <p:nvPr/>
          </p:nvGrpSpPr>
          <p:grpSpPr>
            <a:xfrm>
              <a:off x="9649769" y="6396629"/>
              <a:ext cx="1877825" cy="282166"/>
              <a:chOff x="9946020" y="6298358"/>
              <a:chExt cx="1877825" cy="282166"/>
            </a:xfrm>
          </p:grpSpPr>
          <p:sp>
            <p:nvSpPr>
              <p:cNvPr id="27" name="object 8">
                <a:extLst>
                  <a:ext uri="{FF2B5EF4-FFF2-40B4-BE49-F238E27FC236}">
                    <a16:creationId xmlns:a16="http://schemas.microsoft.com/office/drawing/2014/main" xmlns="" id="{C38CFEF1-5C31-4FE3-B3AA-53D22747F579}"/>
                  </a:ext>
                </a:extLst>
              </p:cNvPr>
              <p:cNvSpPr txBox="1"/>
              <p:nvPr/>
            </p:nvSpPr>
            <p:spPr>
              <a:xfrm>
                <a:off x="10390909" y="6319747"/>
                <a:ext cx="1432936" cy="177424"/>
              </a:xfrm>
              <a:prstGeom prst="rect">
                <a:avLst/>
              </a:prstGeom>
            </p:spPr>
            <p:txBody>
              <a:bodyPr vert="horz" wrap="square" lIns="0" tIns="7697" rIns="0" bIns="0" rtlCol="0">
                <a:spAutoFit/>
              </a:bodyPr>
              <a:lstStyle/>
              <a:p>
                <a:pPr marL="7697" defTabSz="554218">
                  <a:spcBef>
                    <a:spcPts val="61"/>
                  </a:spcBef>
                  <a:defRPr/>
                </a:pPr>
                <a:r>
                  <a:rPr lang="en-US" sz="1200" spc="-18" dirty="0" smtClean="0">
                    <a:solidFill>
                      <a:srgbClr val="FFFFFF"/>
                    </a:solidFill>
                    <a:uFill>
                      <a:solidFill>
                        <a:srgbClr val="000000"/>
                      </a:solidFill>
                    </a:uFill>
                    <a:latin typeface="Raleway" panose="020B0503030101060003"/>
                    <a:cs typeface="Calibri"/>
                  </a:rPr>
                  <a:t>http://</a:t>
                </a:r>
                <a:r>
                  <a:rPr lang="en-US" sz="1200" spc="9" dirty="0" smtClean="0">
                    <a:solidFill>
                      <a:srgbClr val="FFFFFF"/>
                    </a:solidFill>
                    <a:uFill>
                      <a:solidFill>
                        <a:srgbClr val="000000"/>
                      </a:solidFill>
                    </a:uFill>
                    <a:latin typeface="Raleway" panose="020B0503030101060003"/>
                    <a:cs typeface="Calibri"/>
                  </a:rPr>
                  <a:t>www.sberbank-ast.ru</a:t>
                </a:r>
                <a:endParaRPr sz="1200" dirty="0">
                  <a:solidFill>
                    <a:srgbClr val="FFFFFF"/>
                  </a:solidFill>
                  <a:latin typeface="Raleway" panose="020B0503030101060003"/>
                  <a:cs typeface="Calibri"/>
                </a:endParaRPr>
              </a:p>
            </p:txBody>
          </p:sp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xmlns="" id="{5DAD166E-4D53-480E-AED7-9B1ADD1B5476}"/>
                  </a:ext>
                </a:extLst>
              </p:cNvPr>
              <p:cNvGrpSpPr/>
              <p:nvPr/>
            </p:nvGrpSpPr>
            <p:grpSpPr>
              <a:xfrm>
                <a:off x="9946020" y="6298358"/>
                <a:ext cx="293259" cy="282166"/>
                <a:chOff x="9946020" y="6298358"/>
                <a:chExt cx="293259" cy="282166"/>
              </a:xfrm>
            </p:grpSpPr>
            <p:sp>
              <p:nvSpPr>
                <p:cNvPr id="29" name="object 9">
                  <a:extLst>
                    <a:ext uri="{FF2B5EF4-FFF2-40B4-BE49-F238E27FC236}">
                      <a16:creationId xmlns:a16="http://schemas.microsoft.com/office/drawing/2014/main" xmlns="" id="{10497E38-2703-4589-9F61-7A1C660120FA}"/>
                    </a:ext>
                  </a:extLst>
                </p:cNvPr>
                <p:cNvSpPr/>
                <p:nvPr/>
              </p:nvSpPr>
              <p:spPr>
                <a:xfrm>
                  <a:off x="9946020" y="6298358"/>
                  <a:ext cx="241300" cy="19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144" h="327025">
                      <a:moveTo>
                        <a:pt x="246234" y="0"/>
                      </a:moveTo>
                      <a:lnTo>
                        <a:pt x="165097" y="10437"/>
                      </a:lnTo>
                      <a:lnTo>
                        <a:pt x="125255" y="26154"/>
                      </a:lnTo>
                      <a:lnTo>
                        <a:pt x="89397" y="48537"/>
                      </a:lnTo>
                      <a:lnTo>
                        <a:pt x="57525" y="77589"/>
                      </a:lnTo>
                      <a:lnTo>
                        <a:pt x="26064" y="122832"/>
                      </a:lnTo>
                      <a:lnTo>
                        <a:pt x="7055" y="170934"/>
                      </a:lnTo>
                      <a:lnTo>
                        <a:pt x="0" y="221892"/>
                      </a:lnTo>
                      <a:lnTo>
                        <a:pt x="4297" y="274439"/>
                      </a:lnTo>
                      <a:lnTo>
                        <a:pt x="4400" y="283329"/>
                      </a:lnTo>
                      <a:lnTo>
                        <a:pt x="7055" y="285869"/>
                      </a:lnTo>
                      <a:lnTo>
                        <a:pt x="17099" y="295711"/>
                      </a:lnTo>
                      <a:lnTo>
                        <a:pt x="27638" y="305554"/>
                      </a:lnTo>
                      <a:lnTo>
                        <a:pt x="39173" y="314444"/>
                      </a:lnTo>
                      <a:lnTo>
                        <a:pt x="52203" y="321429"/>
                      </a:lnTo>
                      <a:lnTo>
                        <a:pt x="54870" y="323969"/>
                      </a:lnTo>
                      <a:lnTo>
                        <a:pt x="57525" y="323969"/>
                      </a:lnTo>
                      <a:lnTo>
                        <a:pt x="60179" y="326509"/>
                      </a:lnTo>
                      <a:lnTo>
                        <a:pt x="56195" y="315475"/>
                      </a:lnTo>
                      <a:lnTo>
                        <a:pt x="40757" y="273367"/>
                      </a:lnTo>
                      <a:lnTo>
                        <a:pt x="36277" y="240149"/>
                      </a:lnTo>
                      <a:lnTo>
                        <a:pt x="208921" y="240149"/>
                      </a:lnTo>
                      <a:lnTo>
                        <a:pt x="218843" y="234870"/>
                      </a:lnTo>
                      <a:lnTo>
                        <a:pt x="228514" y="230306"/>
                      </a:lnTo>
                      <a:lnTo>
                        <a:pt x="237686" y="226218"/>
                      </a:lnTo>
                      <a:lnTo>
                        <a:pt x="246107" y="222369"/>
                      </a:lnTo>
                      <a:lnTo>
                        <a:pt x="246107" y="219829"/>
                      </a:lnTo>
                      <a:lnTo>
                        <a:pt x="36277" y="219829"/>
                      </a:lnTo>
                      <a:lnTo>
                        <a:pt x="36734" y="210700"/>
                      </a:lnTo>
                      <a:lnTo>
                        <a:pt x="48597" y="161925"/>
                      </a:lnTo>
                      <a:lnTo>
                        <a:pt x="69597" y="121046"/>
                      </a:lnTo>
                      <a:lnTo>
                        <a:pt x="86735" y="100449"/>
                      </a:lnTo>
                      <a:lnTo>
                        <a:pt x="158464" y="100449"/>
                      </a:lnTo>
                      <a:lnTo>
                        <a:pt x="158464" y="97909"/>
                      </a:lnTo>
                      <a:lnTo>
                        <a:pt x="161118" y="95369"/>
                      </a:lnTo>
                      <a:lnTo>
                        <a:pt x="134550" y="95369"/>
                      </a:lnTo>
                      <a:lnTo>
                        <a:pt x="126585" y="93424"/>
                      </a:lnTo>
                      <a:lnTo>
                        <a:pt x="118616" y="91241"/>
                      </a:lnTo>
                      <a:lnTo>
                        <a:pt x="110645" y="88582"/>
                      </a:lnTo>
                      <a:lnTo>
                        <a:pt x="102673" y="85209"/>
                      </a:lnTo>
                      <a:lnTo>
                        <a:pt x="118699" y="72826"/>
                      </a:lnTo>
                      <a:lnTo>
                        <a:pt x="135218" y="62349"/>
                      </a:lnTo>
                      <a:lnTo>
                        <a:pt x="152731" y="53776"/>
                      </a:lnTo>
                      <a:lnTo>
                        <a:pt x="171736" y="47109"/>
                      </a:lnTo>
                      <a:lnTo>
                        <a:pt x="197964" y="47109"/>
                      </a:lnTo>
                      <a:lnTo>
                        <a:pt x="206267" y="39489"/>
                      </a:lnTo>
                      <a:lnTo>
                        <a:pt x="208921" y="39489"/>
                      </a:lnTo>
                      <a:lnTo>
                        <a:pt x="208921" y="36949"/>
                      </a:lnTo>
                      <a:lnTo>
                        <a:pt x="222205" y="36949"/>
                      </a:lnTo>
                      <a:lnTo>
                        <a:pt x="227514" y="34409"/>
                      </a:lnTo>
                      <a:lnTo>
                        <a:pt x="362561" y="34409"/>
                      </a:lnTo>
                      <a:lnTo>
                        <a:pt x="358335" y="31075"/>
                      </a:lnTo>
                      <a:lnTo>
                        <a:pt x="349701" y="26789"/>
                      </a:lnTo>
                      <a:lnTo>
                        <a:pt x="316874" y="12461"/>
                      </a:lnTo>
                      <a:lnTo>
                        <a:pt x="282302" y="3611"/>
                      </a:lnTo>
                      <a:lnTo>
                        <a:pt x="246234" y="0"/>
                      </a:lnTo>
                      <a:close/>
                    </a:path>
                    <a:path w="398144" h="327025">
                      <a:moveTo>
                        <a:pt x="129241" y="240149"/>
                      </a:moveTo>
                      <a:lnTo>
                        <a:pt x="105327" y="240149"/>
                      </a:lnTo>
                      <a:lnTo>
                        <a:pt x="106911" y="251579"/>
                      </a:lnTo>
                      <a:lnTo>
                        <a:pt x="109072" y="274439"/>
                      </a:lnTo>
                      <a:lnTo>
                        <a:pt x="110649" y="285869"/>
                      </a:lnTo>
                      <a:lnTo>
                        <a:pt x="118612" y="283329"/>
                      </a:lnTo>
                      <a:lnTo>
                        <a:pt x="129241" y="278249"/>
                      </a:lnTo>
                      <a:lnTo>
                        <a:pt x="131896" y="275709"/>
                      </a:lnTo>
                      <a:lnTo>
                        <a:pt x="131896" y="270629"/>
                      </a:lnTo>
                      <a:lnTo>
                        <a:pt x="130361" y="263009"/>
                      </a:lnTo>
                      <a:lnTo>
                        <a:pt x="129573" y="255389"/>
                      </a:lnTo>
                      <a:lnTo>
                        <a:pt x="129283" y="247769"/>
                      </a:lnTo>
                      <a:lnTo>
                        <a:pt x="129241" y="240149"/>
                      </a:lnTo>
                      <a:close/>
                    </a:path>
                    <a:path w="398144" h="327025">
                      <a:moveTo>
                        <a:pt x="158464" y="100449"/>
                      </a:moveTo>
                      <a:lnTo>
                        <a:pt x="92056" y="100449"/>
                      </a:lnTo>
                      <a:lnTo>
                        <a:pt x="100477" y="104259"/>
                      </a:lnTo>
                      <a:lnTo>
                        <a:pt x="109649" y="108069"/>
                      </a:lnTo>
                      <a:lnTo>
                        <a:pt x="129241" y="115689"/>
                      </a:lnTo>
                      <a:lnTo>
                        <a:pt x="119204" y="140771"/>
                      </a:lnTo>
                      <a:lnTo>
                        <a:pt x="119103" y="141089"/>
                      </a:lnTo>
                      <a:lnTo>
                        <a:pt x="112308" y="166806"/>
                      </a:lnTo>
                      <a:lnTo>
                        <a:pt x="107948" y="193198"/>
                      </a:lnTo>
                      <a:lnTo>
                        <a:pt x="105327" y="219829"/>
                      </a:lnTo>
                      <a:lnTo>
                        <a:pt x="129241" y="219829"/>
                      </a:lnTo>
                      <a:lnTo>
                        <a:pt x="130278" y="193595"/>
                      </a:lnTo>
                      <a:lnTo>
                        <a:pt x="133556" y="168076"/>
                      </a:lnTo>
                      <a:lnTo>
                        <a:pt x="139325" y="143033"/>
                      </a:lnTo>
                      <a:lnTo>
                        <a:pt x="147834" y="118229"/>
                      </a:lnTo>
                      <a:lnTo>
                        <a:pt x="348109" y="118229"/>
                      </a:lnTo>
                      <a:lnTo>
                        <a:pt x="347046" y="115689"/>
                      </a:lnTo>
                      <a:lnTo>
                        <a:pt x="355432" y="112275"/>
                      </a:lnTo>
                      <a:lnTo>
                        <a:pt x="368152" y="108069"/>
                      </a:lnTo>
                      <a:lnTo>
                        <a:pt x="227514" y="108069"/>
                      </a:lnTo>
                      <a:lnTo>
                        <a:pt x="158464" y="100449"/>
                      </a:lnTo>
                      <a:close/>
                    </a:path>
                    <a:path w="398144" h="327025">
                      <a:moveTo>
                        <a:pt x="348109" y="118229"/>
                      </a:moveTo>
                      <a:lnTo>
                        <a:pt x="147834" y="118229"/>
                      </a:lnTo>
                      <a:lnTo>
                        <a:pt x="167753" y="120173"/>
                      </a:lnTo>
                      <a:lnTo>
                        <a:pt x="187674" y="122356"/>
                      </a:lnTo>
                      <a:lnTo>
                        <a:pt x="207595" y="125015"/>
                      </a:lnTo>
                      <a:lnTo>
                        <a:pt x="227514" y="128389"/>
                      </a:lnTo>
                      <a:lnTo>
                        <a:pt x="227514" y="219829"/>
                      </a:lnTo>
                      <a:lnTo>
                        <a:pt x="246107" y="219829"/>
                      </a:lnTo>
                      <a:lnTo>
                        <a:pt x="246107" y="128389"/>
                      </a:lnTo>
                      <a:lnTo>
                        <a:pt x="325799" y="120769"/>
                      </a:lnTo>
                      <a:lnTo>
                        <a:pt x="349172" y="120769"/>
                      </a:lnTo>
                      <a:lnTo>
                        <a:pt x="348109" y="118229"/>
                      </a:lnTo>
                      <a:close/>
                    </a:path>
                    <a:path w="398144" h="327025">
                      <a:moveTo>
                        <a:pt x="349172" y="120769"/>
                      </a:moveTo>
                      <a:lnTo>
                        <a:pt x="325799" y="120769"/>
                      </a:lnTo>
                      <a:lnTo>
                        <a:pt x="334350" y="139898"/>
                      </a:lnTo>
                      <a:lnTo>
                        <a:pt x="340409" y="159504"/>
                      </a:lnTo>
                      <a:lnTo>
                        <a:pt x="344475" y="180062"/>
                      </a:lnTo>
                      <a:lnTo>
                        <a:pt x="347046" y="202049"/>
                      </a:lnTo>
                      <a:lnTo>
                        <a:pt x="352570" y="196334"/>
                      </a:lnTo>
                      <a:lnTo>
                        <a:pt x="357343" y="190619"/>
                      </a:lnTo>
                      <a:lnTo>
                        <a:pt x="361616" y="184904"/>
                      </a:lnTo>
                      <a:lnTo>
                        <a:pt x="365639" y="179189"/>
                      </a:lnTo>
                      <a:lnTo>
                        <a:pt x="368294" y="176649"/>
                      </a:lnTo>
                      <a:lnTo>
                        <a:pt x="365639" y="176649"/>
                      </a:lnTo>
                      <a:lnTo>
                        <a:pt x="363572" y="166806"/>
                      </a:lnTo>
                      <a:lnTo>
                        <a:pt x="361658" y="157916"/>
                      </a:lnTo>
                      <a:lnTo>
                        <a:pt x="349454" y="121443"/>
                      </a:lnTo>
                      <a:lnTo>
                        <a:pt x="349172" y="120769"/>
                      </a:lnTo>
                      <a:close/>
                    </a:path>
                    <a:path w="398144" h="327025">
                      <a:moveTo>
                        <a:pt x="246107" y="34409"/>
                      </a:moveTo>
                      <a:lnTo>
                        <a:pt x="227514" y="34409"/>
                      </a:lnTo>
                      <a:lnTo>
                        <a:pt x="227514" y="108069"/>
                      </a:lnTo>
                      <a:lnTo>
                        <a:pt x="246107" y="108069"/>
                      </a:lnTo>
                      <a:lnTo>
                        <a:pt x="246107" y="34409"/>
                      </a:lnTo>
                      <a:close/>
                    </a:path>
                    <a:path w="398144" h="327025">
                      <a:moveTo>
                        <a:pt x="362561" y="34409"/>
                      </a:moveTo>
                      <a:lnTo>
                        <a:pt x="246107" y="34409"/>
                      </a:lnTo>
                      <a:lnTo>
                        <a:pt x="254082" y="36949"/>
                      </a:lnTo>
                      <a:lnTo>
                        <a:pt x="262045" y="36949"/>
                      </a:lnTo>
                      <a:lnTo>
                        <a:pt x="270021" y="42029"/>
                      </a:lnTo>
                      <a:lnTo>
                        <a:pt x="281933" y="53935"/>
                      </a:lnTo>
                      <a:lnTo>
                        <a:pt x="293595" y="66794"/>
                      </a:lnTo>
                      <a:lnTo>
                        <a:pt x="304757" y="80605"/>
                      </a:lnTo>
                      <a:lnTo>
                        <a:pt x="315169" y="95369"/>
                      </a:lnTo>
                      <a:lnTo>
                        <a:pt x="315169" y="97909"/>
                      </a:lnTo>
                      <a:lnTo>
                        <a:pt x="317824" y="100449"/>
                      </a:lnTo>
                      <a:lnTo>
                        <a:pt x="246107" y="108069"/>
                      </a:lnTo>
                      <a:lnTo>
                        <a:pt x="368152" y="108069"/>
                      </a:lnTo>
                      <a:lnTo>
                        <a:pt x="373193" y="106402"/>
                      </a:lnTo>
                      <a:lnTo>
                        <a:pt x="381578" y="102989"/>
                      </a:lnTo>
                      <a:lnTo>
                        <a:pt x="389553" y="100449"/>
                      </a:lnTo>
                      <a:lnTo>
                        <a:pt x="397516" y="100449"/>
                      </a:lnTo>
                      <a:lnTo>
                        <a:pt x="397516" y="95369"/>
                      </a:lnTo>
                      <a:lnTo>
                        <a:pt x="336429" y="95369"/>
                      </a:lnTo>
                      <a:lnTo>
                        <a:pt x="336429" y="92829"/>
                      </a:lnTo>
                      <a:lnTo>
                        <a:pt x="328374" y="79930"/>
                      </a:lnTo>
                      <a:lnTo>
                        <a:pt x="319821" y="67746"/>
                      </a:lnTo>
                      <a:lnTo>
                        <a:pt x="310272" y="56038"/>
                      </a:lnTo>
                      <a:lnTo>
                        <a:pt x="299231" y="44569"/>
                      </a:lnTo>
                      <a:lnTo>
                        <a:pt x="372253" y="44569"/>
                      </a:lnTo>
                      <a:lnTo>
                        <a:pt x="370621" y="42505"/>
                      </a:lnTo>
                      <a:lnTo>
                        <a:pt x="364976" y="36314"/>
                      </a:lnTo>
                      <a:lnTo>
                        <a:pt x="362561" y="34409"/>
                      </a:lnTo>
                      <a:close/>
                    </a:path>
                    <a:path w="398144" h="327025">
                      <a:moveTo>
                        <a:pt x="397516" y="100449"/>
                      </a:moveTo>
                      <a:lnTo>
                        <a:pt x="389553" y="100449"/>
                      </a:lnTo>
                      <a:lnTo>
                        <a:pt x="397516" y="108069"/>
                      </a:lnTo>
                      <a:lnTo>
                        <a:pt x="397516" y="100449"/>
                      </a:lnTo>
                      <a:close/>
                    </a:path>
                    <a:path w="398144" h="327025">
                      <a:moveTo>
                        <a:pt x="197964" y="47109"/>
                      </a:moveTo>
                      <a:lnTo>
                        <a:pt x="171736" y="47109"/>
                      </a:lnTo>
                      <a:lnTo>
                        <a:pt x="169081" y="49649"/>
                      </a:lnTo>
                      <a:lnTo>
                        <a:pt x="166427" y="54729"/>
                      </a:lnTo>
                      <a:lnTo>
                        <a:pt x="163773" y="57269"/>
                      </a:lnTo>
                      <a:lnTo>
                        <a:pt x="157793" y="66397"/>
                      </a:lnTo>
                      <a:lnTo>
                        <a:pt x="145838" y="83700"/>
                      </a:lnTo>
                      <a:lnTo>
                        <a:pt x="139859" y="92829"/>
                      </a:lnTo>
                      <a:lnTo>
                        <a:pt x="139859" y="95369"/>
                      </a:lnTo>
                      <a:lnTo>
                        <a:pt x="161118" y="95369"/>
                      </a:lnTo>
                      <a:lnTo>
                        <a:pt x="170037" y="80208"/>
                      </a:lnTo>
                      <a:lnTo>
                        <a:pt x="180702" y="65524"/>
                      </a:lnTo>
                      <a:lnTo>
                        <a:pt x="192862" y="51792"/>
                      </a:lnTo>
                      <a:lnTo>
                        <a:pt x="197964" y="47109"/>
                      </a:lnTo>
                      <a:close/>
                    </a:path>
                    <a:path w="398144" h="327025">
                      <a:moveTo>
                        <a:pt x="372253" y="44569"/>
                      </a:moveTo>
                      <a:lnTo>
                        <a:pt x="299231" y="44569"/>
                      </a:lnTo>
                      <a:lnTo>
                        <a:pt x="320192" y="51633"/>
                      </a:lnTo>
                      <a:lnTo>
                        <a:pt x="339409" y="61079"/>
                      </a:lnTo>
                      <a:lnTo>
                        <a:pt x="357133" y="72429"/>
                      </a:lnTo>
                      <a:lnTo>
                        <a:pt x="373615" y="85209"/>
                      </a:lnTo>
                      <a:lnTo>
                        <a:pt x="373615" y="87749"/>
                      </a:lnTo>
                      <a:lnTo>
                        <a:pt x="365228" y="89654"/>
                      </a:lnTo>
                      <a:lnTo>
                        <a:pt x="347463" y="93464"/>
                      </a:lnTo>
                      <a:lnTo>
                        <a:pt x="339084" y="95369"/>
                      </a:lnTo>
                      <a:lnTo>
                        <a:pt x="397516" y="95369"/>
                      </a:lnTo>
                      <a:lnTo>
                        <a:pt x="397516" y="90289"/>
                      </a:lnTo>
                      <a:lnTo>
                        <a:pt x="394570" y="79295"/>
                      </a:lnTo>
                      <a:lnTo>
                        <a:pt x="389879" y="69016"/>
                      </a:lnTo>
                      <a:lnTo>
                        <a:pt x="383695" y="59213"/>
                      </a:lnTo>
                      <a:lnTo>
                        <a:pt x="376269" y="49649"/>
                      </a:lnTo>
                      <a:lnTo>
                        <a:pt x="372253" y="44569"/>
                      </a:lnTo>
                      <a:close/>
                    </a:path>
                  </a:pathLst>
                </a:custGeom>
                <a:solidFill>
                  <a:srgbClr val="11BF6A"/>
                </a:solidFill>
              </p:spPr>
              <p:txBody>
                <a:bodyPr wrap="square" lIns="0" tIns="0" rIns="0" bIns="0" rtlCol="0"/>
                <a:lstStyle/>
                <a:p>
                  <a:pPr defTabSz="554218">
                    <a:defRPr/>
                  </a:pPr>
                  <a:endParaRPr sz="1200">
                    <a:solidFill>
                      <a:prstClr val="black"/>
                    </a:solidFill>
                    <a:latin typeface="Raleway" panose="020B0503030101060003"/>
                  </a:endParaRPr>
                </a:p>
              </p:txBody>
            </p:sp>
            <p:sp>
              <p:nvSpPr>
                <p:cNvPr id="30" name="object 10">
                  <a:extLst>
                    <a:ext uri="{FF2B5EF4-FFF2-40B4-BE49-F238E27FC236}">
                      <a16:creationId xmlns:a16="http://schemas.microsoft.com/office/drawing/2014/main" xmlns="" id="{4646C95A-214C-41BB-98AA-DA067E8E4980}"/>
                    </a:ext>
                  </a:extLst>
                </p:cNvPr>
                <p:cNvSpPr/>
                <p:nvPr/>
              </p:nvSpPr>
              <p:spPr>
                <a:xfrm>
                  <a:off x="9994515" y="6388485"/>
                  <a:ext cx="244764" cy="19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859" h="316865">
                      <a:moveTo>
                        <a:pt x="8064" y="255856"/>
                      </a:moveTo>
                      <a:lnTo>
                        <a:pt x="0" y="255856"/>
                      </a:lnTo>
                      <a:lnTo>
                        <a:pt x="35433" y="282056"/>
                      </a:lnTo>
                      <a:lnTo>
                        <a:pt x="76224" y="301381"/>
                      </a:lnTo>
                      <a:lnTo>
                        <a:pt x="120821" y="313093"/>
                      </a:lnTo>
                      <a:lnTo>
                        <a:pt x="167673" y="316453"/>
                      </a:lnTo>
                      <a:lnTo>
                        <a:pt x="215231" y="310724"/>
                      </a:lnTo>
                      <a:lnTo>
                        <a:pt x="261944" y="295167"/>
                      </a:lnTo>
                      <a:lnTo>
                        <a:pt x="288361" y="279595"/>
                      </a:lnTo>
                      <a:lnTo>
                        <a:pt x="134327" y="279595"/>
                      </a:lnTo>
                      <a:lnTo>
                        <a:pt x="128955" y="276957"/>
                      </a:lnTo>
                      <a:lnTo>
                        <a:pt x="126263" y="271682"/>
                      </a:lnTo>
                      <a:lnTo>
                        <a:pt x="123752" y="269044"/>
                      </a:lnTo>
                      <a:lnTo>
                        <a:pt x="94030" y="269044"/>
                      </a:lnTo>
                      <a:lnTo>
                        <a:pt x="86433" y="266654"/>
                      </a:lnTo>
                      <a:lnTo>
                        <a:pt x="79589" y="263769"/>
                      </a:lnTo>
                      <a:lnTo>
                        <a:pt x="73247" y="260884"/>
                      </a:lnTo>
                      <a:lnTo>
                        <a:pt x="67157" y="258493"/>
                      </a:lnTo>
                      <a:lnTo>
                        <a:pt x="16116" y="258493"/>
                      </a:lnTo>
                      <a:lnTo>
                        <a:pt x="8064" y="255856"/>
                      </a:lnTo>
                      <a:close/>
                    </a:path>
                    <a:path w="403859" h="316865">
                      <a:moveTo>
                        <a:pt x="177317" y="189913"/>
                      </a:moveTo>
                      <a:lnTo>
                        <a:pt x="171932" y="189913"/>
                      </a:lnTo>
                      <a:lnTo>
                        <a:pt x="171932" y="192551"/>
                      </a:lnTo>
                      <a:lnTo>
                        <a:pt x="169962" y="200011"/>
                      </a:lnTo>
                      <a:lnTo>
                        <a:pt x="168241" y="206729"/>
                      </a:lnTo>
                      <a:lnTo>
                        <a:pt x="167019" y="212993"/>
                      </a:lnTo>
                      <a:lnTo>
                        <a:pt x="166560" y="218928"/>
                      </a:lnTo>
                      <a:lnTo>
                        <a:pt x="162952" y="230798"/>
                      </a:lnTo>
                      <a:lnTo>
                        <a:pt x="156744" y="254537"/>
                      </a:lnTo>
                      <a:lnTo>
                        <a:pt x="153136" y="266406"/>
                      </a:lnTo>
                      <a:lnTo>
                        <a:pt x="150444" y="266406"/>
                      </a:lnTo>
                      <a:lnTo>
                        <a:pt x="150444" y="279595"/>
                      </a:lnTo>
                      <a:lnTo>
                        <a:pt x="169252" y="279595"/>
                      </a:lnTo>
                      <a:lnTo>
                        <a:pt x="169252" y="211015"/>
                      </a:lnTo>
                      <a:lnTo>
                        <a:pt x="291418" y="211015"/>
                      </a:lnTo>
                      <a:lnTo>
                        <a:pt x="278312" y="206646"/>
                      </a:lnTo>
                      <a:lnTo>
                        <a:pt x="268655" y="203102"/>
                      </a:lnTo>
                      <a:lnTo>
                        <a:pt x="270747" y="197826"/>
                      </a:lnTo>
                      <a:lnTo>
                        <a:pt x="241782" y="197826"/>
                      </a:lnTo>
                      <a:lnTo>
                        <a:pt x="177317" y="189913"/>
                      </a:lnTo>
                      <a:close/>
                    </a:path>
                    <a:path w="403859" h="316865">
                      <a:moveTo>
                        <a:pt x="291418" y="211015"/>
                      </a:moveTo>
                      <a:lnTo>
                        <a:pt x="169252" y="211015"/>
                      </a:lnTo>
                      <a:lnTo>
                        <a:pt x="236410" y="218928"/>
                      </a:lnTo>
                      <a:lnTo>
                        <a:pt x="230790" y="227253"/>
                      </a:lnTo>
                      <a:lnTo>
                        <a:pt x="220549" y="244893"/>
                      </a:lnTo>
                      <a:lnTo>
                        <a:pt x="214922" y="253218"/>
                      </a:lnTo>
                      <a:lnTo>
                        <a:pt x="210472" y="258741"/>
                      </a:lnTo>
                      <a:lnTo>
                        <a:pt x="200563" y="268797"/>
                      </a:lnTo>
                      <a:lnTo>
                        <a:pt x="196113" y="274320"/>
                      </a:lnTo>
                      <a:lnTo>
                        <a:pt x="193433" y="276957"/>
                      </a:lnTo>
                      <a:lnTo>
                        <a:pt x="188061" y="276957"/>
                      </a:lnTo>
                      <a:lnTo>
                        <a:pt x="182689" y="279595"/>
                      </a:lnTo>
                      <a:lnTo>
                        <a:pt x="288361" y="279595"/>
                      </a:lnTo>
                      <a:lnTo>
                        <a:pt x="306260" y="269044"/>
                      </a:lnTo>
                      <a:lnTo>
                        <a:pt x="231038" y="269044"/>
                      </a:lnTo>
                      <a:lnTo>
                        <a:pt x="238677" y="257216"/>
                      </a:lnTo>
                      <a:lnTo>
                        <a:pt x="245814" y="245635"/>
                      </a:lnTo>
                      <a:lnTo>
                        <a:pt x="252951" y="234548"/>
                      </a:lnTo>
                      <a:lnTo>
                        <a:pt x="260591" y="224203"/>
                      </a:lnTo>
                      <a:lnTo>
                        <a:pt x="352659" y="224203"/>
                      </a:lnTo>
                      <a:lnTo>
                        <a:pt x="356075" y="218928"/>
                      </a:lnTo>
                      <a:lnTo>
                        <a:pt x="308952" y="218928"/>
                      </a:lnTo>
                      <a:lnTo>
                        <a:pt x="306260" y="216290"/>
                      </a:lnTo>
                      <a:lnTo>
                        <a:pt x="296611" y="212746"/>
                      </a:lnTo>
                      <a:lnTo>
                        <a:pt x="291418" y="211015"/>
                      </a:lnTo>
                      <a:close/>
                    </a:path>
                    <a:path w="403859" h="316865">
                      <a:moveTo>
                        <a:pt x="102082" y="245305"/>
                      </a:moveTo>
                      <a:lnTo>
                        <a:pt x="96710" y="245305"/>
                      </a:lnTo>
                      <a:lnTo>
                        <a:pt x="88658" y="247943"/>
                      </a:lnTo>
                      <a:lnTo>
                        <a:pt x="83286" y="250580"/>
                      </a:lnTo>
                      <a:lnTo>
                        <a:pt x="85966" y="258493"/>
                      </a:lnTo>
                      <a:lnTo>
                        <a:pt x="88658" y="263769"/>
                      </a:lnTo>
                      <a:lnTo>
                        <a:pt x="94030" y="269044"/>
                      </a:lnTo>
                      <a:lnTo>
                        <a:pt x="123752" y="269044"/>
                      </a:lnTo>
                      <a:lnTo>
                        <a:pt x="120222" y="265335"/>
                      </a:lnTo>
                      <a:lnTo>
                        <a:pt x="108130" y="251652"/>
                      </a:lnTo>
                      <a:lnTo>
                        <a:pt x="102082" y="245305"/>
                      </a:lnTo>
                      <a:close/>
                    </a:path>
                    <a:path w="403859" h="316865">
                      <a:moveTo>
                        <a:pt x="352659" y="224203"/>
                      </a:moveTo>
                      <a:lnTo>
                        <a:pt x="260591" y="224203"/>
                      </a:lnTo>
                      <a:lnTo>
                        <a:pt x="292836" y="232116"/>
                      </a:lnTo>
                      <a:lnTo>
                        <a:pt x="278269" y="243450"/>
                      </a:lnTo>
                      <a:lnTo>
                        <a:pt x="262947" y="253548"/>
                      </a:lnTo>
                      <a:lnTo>
                        <a:pt x="247120" y="262161"/>
                      </a:lnTo>
                      <a:lnTo>
                        <a:pt x="231038" y="269044"/>
                      </a:lnTo>
                      <a:lnTo>
                        <a:pt x="306260" y="269044"/>
                      </a:lnTo>
                      <a:lnTo>
                        <a:pt x="349931" y="228416"/>
                      </a:lnTo>
                      <a:lnTo>
                        <a:pt x="352659" y="224203"/>
                      </a:lnTo>
                      <a:close/>
                    </a:path>
                    <a:path w="403859" h="316865">
                      <a:moveTo>
                        <a:pt x="64477" y="255856"/>
                      </a:moveTo>
                      <a:lnTo>
                        <a:pt x="61785" y="255856"/>
                      </a:lnTo>
                      <a:lnTo>
                        <a:pt x="52136" y="257381"/>
                      </a:lnTo>
                      <a:lnTo>
                        <a:pt x="42987" y="258164"/>
                      </a:lnTo>
                      <a:lnTo>
                        <a:pt x="33837" y="258452"/>
                      </a:lnTo>
                      <a:lnTo>
                        <a:pt x="24180" y="258493"/>
                      </a:lnTo>
                      <a:lnTo>
                        <a:pt x="67157" y="258493"/>
                      </a:lnTo>
                      <a:lnTo>
                        <a:pt x="64477" y="255856"/>
                      </a:lnTo>
                      <a:close/>
                    </a:path>
                    <a:path w="403859" h="316865">
                      <a:moveTo>
                        <a:pt x="389547" y="0"/>
                      </a:moveTo>
                      <a:lnTo>
                        <a:pt x="384175" y="7913"/>
                      </a:lnTo>
                      <a:lnTo>
                        <a:pt x="368058" y="23739"/>
                      </a:lnTo>
                      <a:lnTo>
                        <a:pt x="362686" y="26376"/>
                      </a:lnTo>
                      <a:lnTo>
                        <a:pt x="362686" y="29014"/>
                      </a:lnTo>
                      <a:lnTo>
                        <a:pt x="359994" y="34290"/>
                      </a:lnTo>
                      <a:lnTo>
                        <a:pt x="365366" y="44840"/>
                      </a:lnTo>
                      <a:lnTo>
                        <a:pt x="365366" y="60666"/>
                      </a:lnTo>
                      <a:lnTo>
                        <a:pt x="368058" y="68579"/>
                      </a:lnTo>
                      <a:lnTo>
                        <a:pt x="206857" y="68579"/>
                      </a:lnTo>
                      <a:lnTo>
                        <a:pt x="204177" y="71217"/>
                      </a:lnTo>
                      <a:lnTo>
                        <a:pt x="201485" y="76493"/>
                      </a:lnTo>
                      <a:lnTo>
                        <a:pt x="201485" y="81768"/>
                      </a:lnTo>
                      <a:lnTo>
                        <a:pt x="198805" y="89681"/>
                      </a:lnTo>
                      <a:lnTo>
                        <a:pt x="368058" y="89681"/>
                      </a:lnTo>
                      <a:lnTo>
                        <a:pt x="365366" y="97594"/>
                      </a:lnTo>
                      <a:lnTo>
                        <a:pt x="365366" y="110783"/>
                      </a:lnTo>
                      <a:lnTo>
                        <a:pt x="346562" y="166504"/>
                      </a:lnTo>
                      <a:lnTo>
                        <a:pt x="311632" y="216290"/>
                      </a:lnTo>
                      <a:lnTo>
                        <a:pt x="308952" y="218928"/>
                      </a:lnTo>
                      <a:lnTo>
                        <a:pt x="356075" y="218928"/>
                      </a:lnTo>
                      <a:lnTo>
                        <a:pt x="379796" y="182293"/>
                      </a:lnTo>
                      <a:lnTo>
                        <a:pt x="397271" y="133533"/>
                      </a:lnTo>
                      <a:lnTo>
                        <a:pt x="403776" y="84992"/>
                      </a:lnTo>
                      <a:lnTo>
                        <a:pt x="400729" y="39528"/>
                      </a:lnTo>
                      <a:lnTo>
                        <a:pt x="389547" y="0"/>
                      </a:lnTo>
                      <a:close/>
                    </a:path>
                    <a:path w="403859" h="316865">
                      <a:moveTo>
                        <a:pt x="295516" y="89681"/>
                      </a:moveTo>
                      <a:lnTo>
                        <a:pt x="271335" y="89681"/>
                      </a:lnTo>
                      <a:lnTo>
                        <a:pt x="271335" y="94956"/>
                      </a:lnTo>
                      <a:lnTo>
                        <a:pt x="269825" y="120633"/>
                      </a:lnTo>
                      <a:lnTo>
                        <a:pt x="265295" y="146062"/>
                      </a:lnTo>
                      <a:lnTo>
                        <a:pt x="257742" y="170996"/>
                      </a:lnTo>
                      <a:lnTo>
                        <a:pt x="247167" y="195189"/>
                      </a:lnTo>
                      <a:lnTo>
                        <a:pt x="247167" y="197826"/>
                      </a:lnTo>
                      <a:lnTo>
                        <a:pt x="270747" y="197826"/>
                      </a:lnTo>
                      <a:lnTo>
                        <a:pt x="279651" y="175365"/>
                      </a:lnTo>
                      <a:lnTo>
                        <a:pt x="288129" y="147381"/>
                      </a:lnTo>
                      <a:lnTo>
                        <a:pt x="293585" y="118902"/>
                      </a:lnTo>
                      <a:lnTo>
                        <a:pt x="295516" y="89681"/>
                      </a:lnTo>
                      <a:close/>
                    </a:path>
                    <a:path w="403859" h="316865">
                      <a:moveTo>
                        <a:pt x="295516" y="58029"/>
                      </a:moveTo>
                      <a:lnTo>
                        <a:pt x="287464" y="60666"/>
                      </a:lnTo>
                      <a:lnTo>
                        <a:pt x="271335" y="60666"/>
                      </a:lnTo>
                      <a:lnTo>
                        <a:pt x="271335" y="68579"/>
                      </a:lnTo>
                      <a:lnTo>
                        <a:pt x="298208" y="68579"/>
                      </a:lnTo>
                      <a:lnTo>
                        <a:pt x="295516" y="65942"/>
                      </a:lnTo>
                      <a:lnTo>
                        <a:pt x="295516" y="58029"/>
                      </a:lnTo>
                      <a:close/>
                    </a:path>
                  </a:pathLst>
                </a:custGeom>
                <a:solidFill>
                  <a:srgbClr val="11BF6A"/>
                </a:solidFill>
              </p:spPr>
              <p:txBody>
                <a:bodyPr wrap="square" lIns="0" tIns="0" rIns="0" bIns="0" rtlCol="0"/>
                <a:lstStyle/>
                <a:p>
                  <a:pPr defTabSz="554218">
                    <a:defRPr/>
                  </a:pPr>
                  <a:endParaRPr sz="1200">
                    <a:solidFill>
                      <a:prstClr val="black"/>
                    </a:solidFill>
                    <a:latin typeface="Raleway" panose="020B0503030101060003"/>
                  </a:endParaRPr>
                </a:p>
              </p:txBody>
            </p:sp>
            <p:sp>
              <p:nvSpPr>
                <p:cNvPr id="31" name="object 11">
                  <a:extLst>
                    <a:ext uri="{FF2B5EF4-FFF2-40B4-BE49-F238E27FC236}">
                      <a16:creationId xmlns:a16="http://schemas.microsoft.com/office/drawing/2014/main" xmlns="" id="{732C73AA-DE70-44AC-BCF4-02E15E5BA0AA}"/>
                    </a:ext>
                  </a:extLst>
                </p:cNvPr>
                <p:cNvSpPr/>
                <p:nvPr/>
              </p:nvSpPr>
              <p:spPr>
                <a:xfrm>
                  <a:off x="9963727" y="6442364"/>
                  <a:ext cx="146242" cy="98497"/>
                </a:xfrm>
                <a:prstGeom prst="rect">
                  <a:avLst/>
                </a:prstGeom>
                <a:blipFill>
                  <a:blip r:embed="rId1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pPr defTabSz="554218">
                    <a:defRPr/>
                  </a:pPr>
                  <a:endParaRPr sz="1200">
                    <a:solidFill>
                      <a:prstClr val="black"/>
                    </a:solidFill>
                    <a:latin typeface="Raleway" panose="020B0503030101060003"/>
                  </a:endParaRPr>
                </a:p>
              </p:txBody>
            </p:sp>
            <p:sp>
              <p:nvSpPr>
                <p:cNvPr id="32" name="object 12">
                  <a:extLst>
                    <a:ext uri="{FF2B5EF4-FFF2-40B4-BE49-F238E27FC236}">
                      <a16:creationId xmlns:a16="http://schemas.microsoft.com/office/drawing/2014/main" xmlns="" id="{7D468185-DC57-443D-9037-280B7A4CCC0E}"/>
                    </a:ext>
                  </a:extLst>
                </p:cNvPr>
                <p:cNvSpPr/>
                <p:nvPr/>
              </p:nvSpPr>
              <p:spPr>
                <a:xfrm>
                  <a:off x="10171545" y="6326909"/>
                  <a:ext cx="53879" cy="92364"/>
                </a:xfrm>
                <a:prstGeom prst="rect">
                  <a:avLst/>
                </a:prstGeom>
                <a:blipFill>
                  <a:blip r:embed="rId1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pPr defTabSz="554218">
                    <a:defRPr/>
                  </a:pPr>
                  <a:endParaRPr sz="1200">
                    <a:solidFill>
                      <a:prstClr val="black"/>
                    </a:solidFill>
                    <a:latin typeface="Raleway" panose="020B0503030101060003"/>
                  </a:endParaRPr>
                </a:p>
              </p:txBody>
            </p:sp>
          </p:grp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178E3B61-96D2-4B07-AD98-3F8CF92DCADF}"/>
                </a:ext>
              </a:extLst>
            </p:cNvPr>
            <p:cNvGrpSpPr/>
            <p:nvPr/>
          </p:nvGrpSpPr>
          <p:grpSpPr>
            <a:xfrm>
              <a:off x="9644385" y="6038137"/>
              <a:ext cx="1883209" cy="236394"/>
              <a:chOff x="9940636" y="5813424"/>
              <a:chExt cx="1883209" cy="236394"/>
            </a:xfrm>
          </p:grpSpPr>
          <p:sp>
            <p:nvSpPr>
              <p:cNvPr id="20" name="object 7">
                <a:extLst>
                  <a:ext uri="{FF2B5EF4-FFF2-40B4-BE49-F238E27FC236}">
                    <a16:creationId xmlns:a16="http://schemas.microsoft.com/office/drawing/2014/main" xmlns="" id="{619AD84E-B6CB-480A-B4C8-73E082FB3A33}"/>
                  </a:ext>
                </a:extLst>
              </p:cNvPr>
              <p:cNvSpPr txBox="1"/>
              <p:nvPr/>
            </p:nvSpPr>
            <p:spPr>
              <a:xfrm>
                <a:off x="10390909" y="5819596"/>
                <a:ext cx="1432936" cy="177424"/>
              </a:xfrm>
              <a:prstGeom prst="rect">
                <a:avLst/>
              </a:prstGeom>
            </p:spPr>
            <p:txBody>
              <a:bodyPr vert="horz" wrap="square" lIns="0" tIns="7697" rIns="0" bIns="0" rtlCol="0">
                <a:spAutoFit/>
              </a:bodyPr>
              <a:lstStyle/>
              <a:p>
                <a:pPr marL="7697" defTabSz="554218">
                  <a:spcBef>
                    <a:spcPts val="61"/>
                  </a:spcBef>
                  <a:defRPr/>
                </a:pPr>
                <a:r>
                  <a:rPr lang="en-US" sz="1200" dirty="0" smtClean="0">
                    <a:solidFill>
                      <a:srgbClr val="FFFFFF"/>
                    </a:solidFill>
                    <a:latin typeface="Raleway" panose="020B0503030101060003"/>
                    <a:cs typeface="Calibri"/>
                  </a:rPr>
                  <a:t>info@sberbank-ast.ru</a:t>
                </a:r>
                <a:endParaRPr sz="1200" dirty="0">
                  <a:solidFill>
                    <a:srgbClr val="FFFFFF"/>
                  </a:solidFill>
                  <a:latin typeface="Raleway" panose="020B0503030101060003"/>
                  <a:cs typeface="Calibri"/>
                </a:endParaRPr>
              </a:p>
            </p:txBody>
          </p:sp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xmlns="" id="{9C996EC0-06F5-4098-B290-E52011AB1D41}"/>
                  </a:ext>
                </a:extLst>
              </p:cNvPr>
              <p:cNvGrpSpPr/>
              <p:nvPr/>
            </p:nvGrpSpPr>
            <p:grpSpPr>
              <a:xfrm>
                <a:off x="9940636" y="5813424"/>
                <a:ext cx="292485" cy="236394"/>
                <a:chOff x="9940636" y="5813424"/>
                <a:chExt cx="292485" cy="236394"/>
              </a:xfrm>
            </p:grpSpPr>
            <p:sp>
              <p:nvSpPr>
                <p:cNvPr id="22" name="object 13">
                  <a:extLst>
                    <a:ext uri="{FF2B5EF4-FFF2-40B4-BE49-F238E27FC236}">
                      <a16:creationId xmlns:a16="http://schemas.microsoft.com/office/drawing/2014/main" xmlns="" id="{56285732-DFFD-4465-A57F-E428BD8AD3CB}"/>
                    </a:ext>
                  </a:extLst>
                </p:cNvPr>
                <p:cNvSpPr/>
                <p:nvPr/>
              </p:nvSpPr>
              <p:spPr>
                <a:xfrm>
                  <a:off x="9940636" y="5903576"/>
                  <a:ext cx="292485" cy="146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600" h="241300">
                      <a:moveTo>
                        <a:pt x="186235" y="134920"/>
                      </a:moveTo>
                      <a:lnTo>
                        <a:pt x="133311" y="134920"/>
                      </a:lnTo>
                      <a:lnTo>
                        <a:pt x="138645" y="140110"/>
                      </a:lnTo>
                      <a:lnTo>
                        <a:pt x="125310" y="153083"/>
                      </a:lnTo>
                      <a:lnTo>
                        <a:pt x="99775" y="170637"/>
                      </a:lnTo>
                      <a:lnTo>
                        <a:pt x="74988" y="188434"/>
                      </a:lnTo>
                      <a:lnTo>
                        <a:pt x="50699" y="206718"/>
                      </a:lnTo>
                      <a:lnTo>
                        <a:pt x="26657" y="225732"/>
                      </a:lnTo>
                      <a:lnTo>
                        <a:pt x="24003" y="225732"/>
                      </a:lnTo>
                      <a:lnTo>
                        <a:pt x="47993" y="241300"/>
                      </a:lnTo>
                      <a:lnTo>
                        <a:pt x="439940" y="241300"/>
                      </a:lnTo>
                      <a:lnTo>
                        <a:pt x="452935" y="238056"/>
                      </a:lnTo>
                      <a:lnTo>
                        <a:pt x="459057" y="235462"/>
                      </a:lnTo>
                      <a:lnTo>
                        <a:pt x="463930" y="230921"/>
                      </a:lnTo>
                      <a:lnTo>
                        <a:pt x="436353" y="209961"/>
                      </a:lnTo>
                      <a:lnTo>
                        <a:pt x="409276" y="189732"/>
                      </a:lnTo>
                      <a:lnTo>
                        <a:pt x="382199" y="169988"/>
                      </a:lnTo>
                      <a:lnTo>
                        <a:pt x="366375" y="158799"/>
                      </a:lnTo>
                      <a:lnTo>
                        <a:pt x="248800" y="158799"/>
                      </a:lnTo>
                      <a:lnTo>
                        <a:pt x="237299" y="158272"/>
                      </a:lnTo>
                      <a:lnTo>
                        <a:pt x="227341" y="157340"/>
                      </a:lnTo>
                      <a:lnTo>
                        <a:pt x="217636" y="154704"/>
                      </a:lnTo>
                      <a:lnTo>
                        <a:pt x="208431" y="150610"/>
                      </a:lnTo>
                      <a:lnTo>
                        <a:pt x="199974" y="145299"/>
                      </a:lnTo>
                      <a:lnTo>
                        <a:pt x="186235" y="134920"/>
                      </a:lnTo>
                      <a:close/>
                    </a:path>
                    <a:path w="482600" h="241300">
                      <a:moveTo>
                        <a:pt x="2667" y="0"/>
                      </a:moveTo>
                      <a:lnTo>
                        <a:pt x="2667" y="10378"/>
                      </a:lnTo>
                      <a:lnTo>
                        <a:pt x="0" y="15567"/>
                      </a:lnTo>
                      <a:lnTo>
                        <a:pt x="13" y="197394"/>
                      </a:lnTo>
                      <a:lnTo>
                        <a:pt x="500" y="204529"/>
                      </a:lnTo>
                      <a:lnTo>
                        <a:pt x="2000" y="211137"/>
                      </a:lnTo>
                      <a:lnTo>
                        <a:pt x="4500" y="217259"/>
                      </a:lnTo>
                      <a:lnTo>
                        <a:pt x="8001" y="223137"/>
                      </a:lnTo>
                      <a:lnTo>
                        <a:pt x="16001" y="215353"/>
                      </a:lnTo>
                      <a:lnTo>
                        <a:pt x="41995" y="197394"/>
                      </a:lnTo>
                      <a:lnTo>
                        <a:pt x="67991" y="178705"/>
                      </a:lnTo>
                      <a:lnTo>
                        <a:pt x="119989" y="140110"/>
                      </a:lnTo>
                      <a:lnTo>
                        <a:pt x="122643" y="140110"/>
                      </a:lnTo>
                      <a:lnTo>
                        <a:pt x="127977" y="134920"/>
                      </a:lnTo>
                      <a:lnTo>
                        <a:pt x="186235" y="134920"/>
                      </a:lnTo>
                      <a:lnTo>
                        <a:pt x="162878" y="117277"/>
                      </a:lnTo>
                      <a:lnTo>
                        <a:pt x="10667" y="5189"/>
                      </a:lnTo>
                      <a:lnTo>
                        <a:pt x="8001" y="5189"/>
                      </a:lnTo>
                      <a:lnTo>
                        <a:pt x="8001" y="2594"/>
                      </a:lnTo>
                      <a:lnTo>
                        <a:pt x="2667" y="0"/>
                      </a:lnTo>
                      <a:close/>
                    </a:path>
                    <a:path w="482600" h="241300">
                      <a:moveTo>
                        <a:pt x="480073" y="134920"/>
                      </a:moveTo>
                      <a:lnTo>
                        <a:pt x="354622" y="134920"/>
                      </a:lnTo>
                      <a:lnTo>
                        <a:pt x="359956" y="140110"/>
                      </a:lnTo>
                      <a:lnTo>
                        <a:pt x="362610" y="140110"/>
                      </a:lnTo>
                      <a:lnTo>
                        <a:pt x="382610" y="155272"/>
                      </a:lnTo>
                      <a:lnTo>
                        <a:pt x="422607" y="184623"/>
                      </a:lnTo>
                      <a:lnTo>
                        <a:pt x="442607" y="199786"/>
                      </a:lnTo>
                      <a:lnTo>
                        <a:pt x="450606" y="205218"/>
                      </a:lnTo>
                      <a:lnTo>
                        <a:pt x="466599" y="215110"/>
                      </a:lnTo>
                      <a:lnTo>
                        <a:pt x="474598" y="220543"/>
                      </a:lnTo>
                      <a:lnTo>
                        <a:pt x="478099" y="214664"/>
                      </a:lnTo>
                      <a:lnTo>
                        <a:pt x="480599" y="208543"/>
                      </a:lnTo>
                      <a:lnTo>
                        <a:pt x="482099" y="201934"/>
                      </a:lnTo>
                      <a:lnTo>
                        <a:pt x="482600" y="194597"/>
                      </a:lnTo>
                      <a:lnTo>
                        <a:pt x="481058" y="172745"/>
                      </a:lnTo>
                      <a:lnTo>
                        <a:pt x="480266" y="150164"/>
                      </a:lnTo>
                      <a:lnTo>
                        <a:pt x="480073" y="134920"/>
                      </a:lnTo>
                      <a:close/>
                    </a:path>
                    <a:path w="482600" h="241300">
                      <a:moveTo>
                        <a:pt x="474598" y="2594"/>
                      </a:moveTo>
                      <a:lnTo>
                        <a:pt x="375945" y="75243"/>
                      </a:lnTo>
                      <a:lnTo>
                        <a:pt x="327618" y="110271"/>
                      </a:lnTo>
                      <a:lnTo>
                        <a:pt x="302829" y="127785"/>
                      </a:lnTo>
                      <a:lnTo>
                        <a:pt x="277291" y="145299"/>
                      </a:lnTo>
                      <a:lnTo>
                        <a:pt x="268798" y="152069"/>
                      </a:lnTo>
                      <a:lnTo>
                        <a:pt x="259300" y="156650"/>
                      </a:lnTo>
                      <a:lnTo>
                        <a:pt x="248800" y="158799"/>
                      </a:lnTo>
                      <a:lnTo>
                        <a:pt x="366375" y="158799"/>
                      </a:lnTo>
                      <a:lnTo>
                        <a:pt x="354622" y="150488"/>
                      </a:lnTo>
                      <a:lnTo>
                        <a:pt x="351955" y="147894"/>
                      </a:lnTo>
                      <a:lnTo>
                        <a:pt x="349288" y="147894"/>
                      </a:lnTo>
                      <a:lnTo>
                        <a:pt x="346621" y="145299"/>
                      </a:lnTo>
                      <a:lnTo>
                        <a:pt x="346621" y="137515"/>
                      </a:lnTo>
                      <a:lnTo>
                        <a:pt x="349288" y="137515"/>
                      </a:lnTo>
                      <a:lnTo>
                        <a:pt x="351955" y="134920"/>
                      </a:lnTo>
                      <a:lnTo>
                        <a:pt x="480073" y="134920"/>
                      </a:lnTo>
                      <a:lnTo>
                        <a:pt x="479957" y="117277"/>
                      </a:lnTo>
                      <a:lnTo>
                        <a:pt x="479932" y="7783"/>
                      </a:lnTo>
                      <a:lnTo>
                        <a:pt x="474598" y="2594"/>
                      </a:lnTo>
                      <a:close/>
                    </a:path>
                  </a:pathLst>
                </a:custGeom>
                <a:solidFill>
                  <a:srgbClr val="11BF6A"/>
                </a:solidFill>
              </p:spPr>
              <p:txBody>
                <a:bodyPr wrap="square" lIns="0" tIns="0" rIns="0" bIns="0" rtlCol="0"/>
                <a:lstStyle/>
                <a:p>
                  <a:pPr defTabSz="554218">
                    <a:defRPr/>
                  </a:pPr>
                  <a:endParaRPr sz="1200">
                    <a:solidFill>
                      <a:prstClr val="black"/>
                    </a:solidFill>
                    <a:latin typeface="Raleway" panose="020B0503030101060003"/>
                  </a:endParaRPr>
                </a:p>
              </p:txBody>
            </p:sp>
            <p:sp>
              <p:nvSpPr>
                <p:cNvPr id="23" name="object 14">
                  <a:extLst>
                    <a:ext uri="{FF2B5EF4-FFF2-40B4-BE49-F238E27FC236}">
                      <a16:creationId xmlns:a16="http://schemas.microsoft.com/office/drawing/2014/main" xmlns="" id="{09D75725-B199-4D9F-BCF0-46263C857556}"/>
                    </a:ext>
                  </a:extLst>
                </p:cNvPr>
                <p:cNvSpPr/>
                <p:nvPr/>
              </p:nvSpPr>
              <p:spPr>
                <a:xfrm>
                  <a:off x="9956030" y="5813424"/>
                  <a:ext cx="261697" cy="105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800" h="174625">
                      <a:moveTo>
                        <a:pt x="208329" y="0"/>
                      </a:moveTo>
                      <a:lnTo>
                        <a:pt x="196192" y="3192"/>
                      </a:lnTo>
                      <a:lnTo>
                        <a:pt x="184302" y="9619"/>
                      </a:lnTo>
                      <a:lnTo>
                        <a:pt x="140448" y="39017"/>
                      </a:lnTo>
                      <a:lnTo>
                        <a:pt x="96100" y="67670"/>
                      </a:lnTo>
                      <a:lnTo>
                        <a:pt x="7899" y="123730"/>
                      </a:lnTo>
                      <a:lnTo>
                        <a:pt x="5270" y="123730"/>
                      </a:lnTo>
                      <a:lnTo>
                        <a:pt x="0" y="129037"/>
                      </a:lnTo>
                      <a:lnTo>
                        <a:pt x="60553" y="174150"/>
                      </a:lnTo>
                      <a:lnTo>
                        <a:pt x="60553" y="150267"/>
                      </a:lnTo>
                      <a:lnTo>
                        <a:pt x="62940" y="135920"/>
                      </a:lnTo>
                      <a:lnTo>
                        <a:pt x="69770" y="125057"/>
                      </a:lnTo>
                      <a:lnTo>
                        <a:pt x="80548" y="118173"/>
                      </a:lnTo>
                      <a:lnTo>
                        <a:pt x="94780" y="115768"/>
                      </a:lnTo>
                      <a:lnTo>
                        <a:pt x="413286" y="115768"/>
                      </a:lnTo>
                      <a:lnTo>
                        <a:pt x="379348" y="93212"/>
                      </a:lnTo>
                      <a:lnTo>
                        <a:pt x="250126" y="9619"/>
                      </a:lnTo>
                      <a:lnTo>
                        <a:pt x="239598" y="4312"/>
                      </a:lnTo>
                      <a:lnTo>
                        <a:pt x="234327" y="4312"/>
                      </a:lnTo>
                      <a:lnTo>
                        <a:pt x="220958" y="290"/>
                      </a:lnTo>
                      <a:lnTo>
                        <a:pt x="208329" y="0"/>
                      </a:lnTo>
                      <a:close/>
                    </a:path>
                    <a:path w="431800" h="174625">
                      <a:moveTo>
                        <a:pt x="413286" y="115768"/>
                      </a:moveTo>
                      <a:lnTo>
                        <a:pt x="337019" y="115768"/>
                      </a:lnTo>
                      <a:lnTo>
                        <a:pt x="352360" y="118173"/>
                      </a:lnTo>
                      <a:lnTo>
                        <a:pt x="363015" y="125057"/>
                      </a:lnTo>
                      <a:lnTo>
                        <a:pt x="369229" y="135920"/>
                      </a:lnTo>
                      <a:lnTo>
                        <a:pt x="371246" y="150267"/>
                      </a:lnTo>
                      <a:lnTo>
                        <a:pt x="371246" y="174150"/>
                      </a:lnTo>
                      <a:lnTo>
                        <a:pt x="386999" y="162623"/>
                      </a:lnTo>
                      <a:lnTo>
                        <a:pt x="402509" y="151594"/>
                      </a:lnTo>
                      <a:lnTo>
                        <a:pt x="417525" y="140564"/>
                      </a:lnTo>
                      <a:lnTo>
                        <a:pt x="431800" y="129037"/>
                      </a:lnTo>
                      <a:lnTo>
                        <a:pt x="426529" y="123730"/>
                      </a:lnTo>
                      <a:lnTo>
                        <a:pt x="421271" y="121076"/>
                      </a:lnTo>
                      <a:lnTo>
                        <a:pt x="413286" y="115768"/>
                      </a:lnTo>
                      <a:close/>
                    </a:path>
                  </a:pathLst>
                </a:custGeom>
                <a:solidFill>
                  <a:srgbClr val="11BF6A"/>
                </a:solidFill>
              </p:spPr>
              <p:txBody>
                <a:bodyPr wrap="square" lIns="0" tIns="0" rIns="0" bIns="0" rtlCol="0"/>
                <a:lstStyle/>
                <a:p>
                  <a:pPr defTabSz="554218">
                    <a:defRPr/>
                  </a:pPr>
                  <a:endParaRPr sz="1200">
                    <a:solidFill>
                      <a:prstClr val="black"/>
                    </a:solidFill>
                    <a:latin typeface="Raleway" panose="020B0503030101060003"/>
                  </a:endParaRPr>
                </a:p>
              </p:txBody>
            </p:sp>
            <p:sp>
              <p:nvSpPr>
                <p:cNvPr id="24" name="object 15">
                  <a:extLst>
                    <a:ext uri="{FF2B5EF4-FFF2-40B4-BE49-F238E27FC236}">
                      <a16:creationId xmlns:a16="http://schemas.microsoft.com/office/drawing/2014/main" xmlns="" id="{62D0DD1B-60D2-49D5-A77F-7E7F0A5BCECC}"/>
                    </a:ext>
                  </a:extLst>
                </p:cNvPr>
                <p:cNvSpPr/>
                <p:nvPr/>
              </p:nvSpPr>
              <p:spPr>
                <a:xfrm>
                  <a:off x="10056091" y="5926667"/>
                  <a:ext cx="69273" cy="7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00" h="12700">
                      <a:moveTo>
                        <a:pt x="111582" y="2540"/>
                      </a:moveTo>
                      <a:lnTo>
                        <a:pt x="2717" y="2540"/>
                      </a:lnTo>
                      <a:lnTo>
                        <a:pt x="0" y="5080"/>
                      </a:lnTo>
                      <a:lnTo>
                        <a:pt x="0" y="10159"/>
                      </a:lnTo>
                      <a:lnTo>
                        <a:pt x="2717" y="12700"/>
                      </a:lnTo>
                      <a:lnTo>
                        <a:pt x="111582" y="12700"/>
                      </a:lnTo>
                      <a:lnTo>
                        <a:pt x="114300" y="10159"/>
                      </a:lnTo>
                      <a:lnTo>
                        <a:pt x="114300" y="5080"/>
                      </a:lnTo>
                      <a:lnTo>
                        <a:pt x="111582" y="2540"/>
                      </a:lnTo>
                      <a:close/>
                    </a:path>
                    <a:path w="114300" h="12700">
                      <a:moveTo>
                        <a:pt x="8166" y="0"/>
                      </a:moveTo>
                      <a:lnTo>
                        <a:pt x="5448" y="2540"/>
                      </a:lnTo>
                      <a:lnTo>
                        <a:pt x="10883" y="2540"/>
                      </a:lnTo>
                      <a:lnTo>
                        <a:pt x="8166" y="0"/>
                      </a:lnTo>
                      <a:close/>
                    </a:path>
                    <a:path w="114300" h="12700">
                      <a:moveTo>
                        <a:pt x="90063" y="1468"/>
                      </a:moveTo>
                      <a:lnTo>
                        <a:pt x="78919" y="1587"/>
                      </a:lnTo>
                      <a:lnTo>
                        <a:pt x="67778" y="2182"/>
                      </a:lnTo>
                      <a:lnTo>
                        <a:pt x="57150" y="2540"/>
                      </a:lnTo>
                      <a:lnTo>
                        <a:pt x="100698" y="2540"/>
                      </a:lnTo>
                      <a:lnTo>
                        <a:pt x="90063" y="1468"/>
                      </a:lnTo>
                      <a:close/>
                    </a:path>
                  </a:pathLst>
                </a:custGeom>
                <a:solidFill>
                  <a:srgbClr val="11BF6A"/>
                </a:solidFill>
              </p:spPr>
              <p:txBody>
                <a:bodyPr wrap="square" lIns="0" tIns="0" rIns="0" bIns="0" rtlCol="0"/>
                <a:lstStyle/>
                <a:p>
                  <a:pPr defTabSz="554218">
                    <a:defRPr/>
                  </a:pPr>
                  <a:endParaRPr sz="1200">
                    <a:solidFill>
                      <a:prstClr val="black"/>
                    </a:solidFill>
                    <a:latin typeface="Raleway" panose="020B0503030101060003"/>
                  </a:endParaRPr>
                </a:p>
              </p:txBody>
            </p:sp>
            <p:sp>
              <p:nvSpPr>
                <p:cNvPr id="25" name="object 16">
                  <a:extLst>
                    <a:ext uri="{FF2B5EF4-FFF2-40B4-BE49-F238E27FC236}">
                      <a16:creationId xmlns:a16="http://schemas.microsoft.com/office/drawing/2014/main" xmlns="" id="{E4830036-B8F8-4B15-BAA2-577FA5903D46}"/>
                    </a:ext>
                  </a:extLst>
                </p:cNvPr>
                <p:cNvSpPr/>
                <p:nvPr/>
              </p:nvSpPr>
              <p:spPr>
                <a:xfrm>
                  <a:off x="10056091" y="5903576"/>
                  <a:ext cx="69273" cy="7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00" h="12700">
                      <a:moveTo>
                        <a:pt x="106133" y="0"/>
                      </a:moveTo>
                      <a:lnTo>
                        <a:pt x="10883" y="0"/>
                      </a:lnTo>
                      <a:lnTo>
                        <a:pt x="5448" y="2540"/>
                      </a:lnTo>
                      <a:lnTo>
                        <a:pt x="2717" y="5080"/>
                      </a:lnTo>
                      <a:lnTo>
                        <a:pt x="0" y="5080"/>
                      </a:lnTo>
                      <a:lnTo>
                        <a:pt x="0" y="10159"/>
                      </a:lnTo>
                      <a:lnTo>
                        <a:pt x="2717" y="12700"/>
                      </a:lnTo>
                      <a:lnTo>
                        <a:pt x="108851" y="12700"/>
                      </a:lnTo>
                      <a:lnTo>
                        <a:pt x="114300" y="7619"/>
                      </a:lnTo>
                      <a:lnTo>
                        <a:pt x="114300" y="5080"/>
                      </a:lnTo>
                      <a:lnTo>
                        <a:pt x="111582" y="2540"/>
                      </a:lnTo>
                      <a:lnTo>
                        <a:pt x="108851" y="2540"/>
                      </a:lnTo>
                      <a:lnTo>
                        <a:pt x="106133" y="0"/>
                      </a:lnTo>
                      <a:close/>
                    </a:path>
                  </a:pathLst>
                </a:custGeom>
                <a:solidFill>
                  <a:srgbClr val="11BF6A"/>
                </a:solidFill>
              </p:spPr>
              <p:txBody>
                <a:bodyPr wrap="square" lIns="0" tIns="0" rIns="0" bIns="0" rtlCol="0"/>
                <a:lstStyle/>
                <a:p>
                  <a:pPr defTabSz="554218">
                    <a:defRPr/>
                  </a:pPr>
                  <a:endParaRPr sz="1200">
                    <a:solidFill>
                      <a:prstClr val="black"/>
                    </a:solidFill>
                    <a:latin typeface="Raleway" panose="020B0503030101060003"/>
                  </a:endParaRPr>
                </a:p>
              </p:txBody>
            </p:sp>
            <p:sp>
              <p:nvSpPr>
                <p:cNvPr id="26" name="object 17">
                  <a:extLst>
                    <a:ext uri="{FF2B5EF4-FFF2-40B4-BE49-F238E27FC236}">
                      <a16:creationId xmlns:a16="http://schemas.microsoft.com/office/drawing/2014/main" xmlns="" id="{A54802BE-B688-460B-BA89-786C4DCDE30F}"/>
                    </a:ext>
                  </a:extLst>
                </p:cNvPr>
                <p:cNvSpPr/>
                <p:nvPr/>
              </p:nvSpPr>
              <p:spPr>
                <a:xfrm>
                  <a:off x="10056091" y="5942061"/>
                  <a:ext cx="69273" cy="7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00" h="12700">
                      <a:moveTo>
                        <a:pt x="114300" y="0"/>
                      </a:moveTo>
                      <a:lnTo>
                        <a:pt x="2717" y="0"/>
                      </a:lnTo>
                      <a:lnTo>
                        <a:pt x="0" y="2540"/>
                      </a:lnTo>
                      <a:lnTo>
                        <a:pt x="0" y="7619"/>
                      </a:lnTo>
                      <a:lnTo>
                        <a:pt x="2717" y="7619"/>
                      </a:lnTo>
                      <a:lnTo>
                        <a:pt x="8166" y="12700"/>
                      </a:lnTo>
                      <a:lnTo>
                        <a:pt x="111582" y="12700"/>
                      </a:lnTo>
                      <a:lnTo>
                        <a:pt x="114300" y="10159"/>
                      </a:lnTo>
                      <a:lnTo>
                        <a:pt x="114300" y="0"/>
                      </a:lnTo>
                      <a:close/>
                    </a:path>
                  </a:pathLst>
                </a:custGeom>
                <a:solidFill>
                  <a:srgbClr val="11BF6A"/>
                </a:solidFill>
              </p:spPr>
              <p:txBody>
                <a:bodyPr wrap="square" lIns="0" tIns="0" rIns="0" bIns="0" rtlCol="0"/>
                <a:lstStyle/>
                <a:p>
                  <a:pPr defTabSz="554218">
                    <a:defRPr/>
                  </a:pPr>
                  <a:endParaRPr sz="1200">
                    <a:solidFill>
                      <a:prstClr val="black"/>
                    </a:solidFill>
                    <a:latin typeface="Raleway" panose="020B0503030101060003"/>
                  </a:endParaRPr>
                </a:p>
              </p:txBody>
            </p:sp>
          </p:grp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879498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779" y="483920"/>
            <a:ext cx="9720072" cy="10595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НАПРАВЛЕНИЯ ДЕЯТЕЛЬНОСТИ СБЕРБАНК–АСТ</a:t>
            </a:r>
            <a:endParaRPr lang="ru-RU" sz="24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ea typeface="Gill Sans"/>
            </a:endParaRP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51C0DAFE-BE6E-4260-ADF2-2AF5CE022724}"/>
              </a:ext>
            </a:extLst>
          </p:cNvPr>
          <p:cNvGrpSpPr/>
          <p:nvPr/>
        </p:nvGrpSpPr>
        <p:grpSpPr>
          <a:xfrm>
            <a:off x="1004779" y="1537316"/>
            <a:ext cx="10531647" cy="584775"/>
            <a:chOff x="799218" y="1122328"/>
            <a:chExt cx="10531647" cy="58477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D546A4AA-CAD7-450E-926D-B30338473BD5}"/>
                </a:ext>
              </a:extLst>
            </p:cNvPr>
            <p:cNvSpPr txBox="1"/>
            <p:nvPr/>
          </p:nvSpPr>
          <p:spPr>
            <a:xfrm>
              <a:off x="799218" y="1122328"/>
              <a:ext cx="26658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Электронные закупки по </a:t>
              </a:r>
              <a:r>
                <a:rPr lang="ru-RU" sz="1600" b="1" dirty="0">
                  <a:solidFill>
                    <a:srgbClr val="19A028"/>
                  </a:solidFill>
                  <a:latin typeface="Raleway" panose="020B0503030101060003"/>
                </a:rPr>
                <a:t>44-ФЗ</a:t>
              </a:r>
              <a:r>
                <a:rPr lang="en-US" sz="1600" b="1" dirty="0">
                  <a:solidFill>
                    <a:srgbClr val="19A028"/>
                  </a:solidFill>
                  <a:latin typeface="Raleway" panose="020B0503030101060003"/>
                </a:rPr>
                <a:t> </a:t>
              </a:r>
              <a:endParaRPr lang="ru-RU" sz="1600" b="1" dirty="0">
                <a:solidFill>
                  <a:srgbClr val="19A028"/>
                </a:solidFill>
                <a:latin typeface="Raleway" panose="020B0503030101060003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5E1B968C-406A-4FA7-A6F7-D9E6C5FB8B94}"/>
                </a:ext>
              </a:extLst>
            </p:cNvPr>
            <p:cNvSpPr txBox="1"/>
            <p:nvPr/>
          </p:nvSpPr>
          <p:spPr>
            <a:xfrm>
              <a:off x="4727680" y="1183883"/>
              <a:ext cx="6603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ЗАО «Сбербанк-АСТ» – </a:t>
              </a:r>
              <a:r>
                <a:rPr lang="ru-RU" sz="1200" b="1" dirty="0">
                  <a:solidFill>
                    <a:srgbClr val="19A028"/>
                  </a:solidFill>
                  <a:latin typeface="Raleway" panose="020B0503030101060003"/>
                </a:rPr>
                <a:t>лидер</a:t>
              </a: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 среди электронных площадок РФ </a:t>
              </a:r>
              <a:r>
                <a:rPr lang="ru-RU" sz="1200" dirty="0" smtClean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 по количеству</a:t>
              </a:r>
            </a:p>
            <a:p>
              <a:pPr lvl="0" algn="just">
                <a:defRPr/>
              </a:pPr>
              <a:r>
                <a:rPr lang="ru-RU" sz="1200" dirty="0" smtClean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 процедур (за 2018) – </a:t>
              </a:r>
              <a:r>
                <a:rPr lang="ru-RU" sz="1200" b="1" dirty="0">
                  <a:solidFill>
                    <a:srgbClr val="19A028"/>
                  </a:solidFill>
                  <a:latin typeface="Raleway" panose="020B0503030101060003"/>
                </a:rPr>
                <a:t>43,1</a:t>
              </a:r>
              <a:r>
                <a:rPr lang="ru-RU" sz="1200" b="1" dirty="0" smtClean="0">
                  <a:solidFill>
                    <a:srgbClr val="19A028"/>
                  </a:solidFill>
                  <a:latin typeface="Raleway" panose="020B0503030101060003"/>
                </a:rPr>
                <a:t>%</a:t>
              </a:r>
              <a:endParaRPr lang="ru-RU" sz="1200" dirty="0">
                <a:solidFill>
                  <a:schemeClr val="bg2">
                    <a:lumMod val="50000"/>
                  </a:schemeClr>
                </a:solidFill>
                <a:latin typeface="Raleway" panose="020B0503030101060003"/>
              </a:endParaRPr>
            </a:p>
          </p:txBody>
        </p:sp>
        <p:sp>
          <p:nvSpPr>
            <p:cNvPr id="42" name="Chevron 57">
              <a:extLst>
                <a:ext uri="{FF2B5EF4-FFF2-40B4-BE49-F238E27FC236}">
                  <a16:creationId xmlns:a16="http://schemas.microsoft.com/office/drawing/2014/main" xmlns="" id="{2E88F2ED-8DD2-4CF3-AC3F-985288DECBA0}"/>
                </a:ext>
              </a:extLst>
            </p:cNvPr>
            <p:cNvSpPr/>
            <p:nvPr/>
          </p:nvSpPr>
          <p:spPr bwMode="auto">
            <a:xfrm>
              <a:off x="3999568" y="1142347"/>
              <a:ext cx="193568" cy="544736"/>
            </a:xfrm>
            <a:prstGeom prst="chevron">
              <a:avLst/>
            </a:prstGeom>
            <a:solidFill>
              <a:schemeClr val="bg1">
                <a:lumMod val="75000"/>
                <a:alpha val="69804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89614" tIns="44807" rIns="89614" bIns="44807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89611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4EEE4BE9-FED7-4A0D-822B-672101FBEB9A}"/>
              </a:ext>
            </a:extLst>
          </p:cNvPr>
          <p:cNvGrpSpPr/>
          <p:nvPr/>
        </p:nvGrpSpPr>
        <p:grpSpPr>
          <a:xfrm>
            <a:off x="1004779" y="2389457"/>
            <a:ext cx="10531647" cy="584775"/>
            <a:chOff x="799218" y="2006952"/>
            <a:chExt cx="10531647" cy="58477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510449C7-3616-4454-99FC-3D8BC9843708}"/>
                </a:ext>
              </a:extLst>
            </p:cNvPr>
            <p:cNvSpPr txBox="1"/>
            <p:nvPr/>
          </p:nvSpPr>
          <p:spPr>
            <a:xfrm>
              <a:off x="799218" y="2006952"/>
              <a:ext cx="26658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Электронные закупки по </a:t>
              </a:r>
              <a:r>
                <a:rPr lang="ru-RU" sz="1600" b="1" dirty="0">
                  <a:solidFill>
                    <a:srgbClr val="19A028"/>
                  </a:solidFill>
                  <a:latin typeface="Raleway" panose="020B0503030101060003"/>
                </a:rPr>
                <a:t>223-ФЗ</a:t>
              </a:r>
              <a:r>
                <a:rPr lang="en-US" sz="1600" b="1" dirty="0">
                  <a:solidFill>
                    <a:srgbClr val="19A028"/>
                  </a:solidFill>
                  <a:latin typeface="Raleway" panose="020B0503030101060003"/>
                </a:rPr>
                <a:t> </a:t>
              </a:r>
              <a:endParaRPr lang="ru-RU" sz="1600" b="1" dirty="0">
                <a:solidFill>
                  <a:srgbClr val="19A028"/>
                </a:solidFill>
                <a:latin typeface="Raleway" panose="020B0503030101060003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91EBE705-2B79-43FE-9463-8B089CD585B6}"/>
                </a:ext>
              </a:extLst>
            </p:cNvPr>
            <p:cNvSpPr txBox="1"/>
            <p:nvPr/>
          </p:nvSpPr>
          <p:spPr>
            <a:xfrm>
              <a:off x="4727680" y="2068507"/>
              <a:ext cx="6603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ЗАО «Сбербанк-АСТ» </a:t>
              </a:r>
              <a:r>
                <a:rPr lang="ru-RU" sz="1200" b="1" dirty="0">
                  <a:solidFill>
                    <a:srgbClr val="19A028"/>
                  </a:solidFill>
                  <a:latin typeface="Raleway" panose="020B0503030101060003"/>
                </a:rPr>
                <a:t>входит в тройку</a:t>
              </a: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 ведущих площадок по закупкам отдельных юридических лиц с долей </a:t>
              </a:r>
              <a:r>
                <a:rPr lang="ru-RU" sz="1200" b="1" dirty="0">
                  <a:solidFill>
                    <a:srgbClr val="19A028"/>
                  </a:solidFill>
                </a:rPr>
                <a:t>10,9% </a:t>
              </a:r>
            </a:p>
          </p:txBody>
        </p:sp>
        <p:sp>
          <p:nvSpPr>
            <p:cNvPr id="46" name="Chevron 57">
              <a:extLst>
                <a:ext uri="{FF2B5EF4-FFF2-40B4-BE49-F238E27FC236}">
                  <a16:creationId xmlns:a16="http://schemas.microsoft.com/office/drawing/2014/main" xmlns="" id="{E8BD295A-F24D-48D7-9980-6F5A5FC14A2F}"/>
                </a:ext>
              </a:extLst>
            </p:cNvPr>
            <p:cNvSpPr/>
            <p:nvPr/>
          </p:nvSpPr>
          <p:spPr bwMode="auto">
            <a:xfrm>
              <a:off x="3999568" y="2026971"/>
              <a:ext cx="193568" cy="544736"/>
            </a:xfrm>
            <a:prstGeom prst="chevron">
              <a:avLst/>
            </a:prstGeom>
            <a:solidFill>
              <a:schemeClr val="bg1">
                <a:lumMod val="75000"/>
                <a:alpha val="69804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89614" tIns="44807" rIns="89614" bIns="44807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89611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4EC62DB9-6E8A-4DDF-8A9A-0D2F85F64F4C}"/>
              </a:ext>
            </a:extLst>
          </p:cNvPr>
          <p:cNvGrpSpPr/>
          <p:nvPr/>
        </p:nvGrpSpPr>
        <p:grpSpPr>
          <a:xfrm>
            <a:off x="1004779" y="4945880"/>
            <a:ext cx="10531647" cy="1015663"/>
            <a:chOff x="799218" y="2915459"/>
            <a:chExt cx="10531647" cy="101566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D6C1B93-4BDA-4505-B844-BA7246192B1B}"/>
                </a:ext>
              </a:extLst>
            </p:cNvPr>
            <p:cNvSpPr txBox="1"/>
            <p:nvPr/>
          </p:nvSpPr>
          <p:spPr>
            <a:xfrm>
              <a:off x="799218" y="3253266"/>
              <a:ext cx="2665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1600" b="1" dirty="0">
                  <a:solidFill>
                    <a:srgbClr val="19A028"/>
                  </a:solidFill>
                  <a:latin typeface="Raleway" panose="020B0503030101060003"/>
                </a:rPr>
                <a:t>Электронные продажи</a:t>
              </a:r>
              <a:r>
                <a:rPr lang="en-US" sz="1600" b="1" dirty="0">
                  <a:solidFill>
                    <a:srgbClr val="19A028"/>
                  </a:solidFill>
                  <a:latin typeface="Raleway" panose="020B0503030101060003"/>
                </a:rPr>
                <a:t> </a:t>
              </a:r>
              <a:endParaRPr lang="ru-RU" sz="1600" dirty="0">
                <a:solidFill>
                  <a:schemeClr val="bg2">
                    <a:lumMod val="50000"/>
                  </a:schemeClr>
                </a:solidFill>
                <a:latin typeface="Raleway" panose="020B0503030101060003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9F5F1662-9C68-4D09-A519-1888CF60B5EB}"/>
                </a:ext>
              </a:extLst>
            </p:cNvPr>
            <p:cNvSpPr txBox="1"/>
            <p:nvPr/>
          </p:nvSpPr>
          <p:spPr>
            <a:xfrm>
              <a:off x="4559004" y="2915459"/>
              <a:ext cx="67718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 algn="just">
                <a:buFont typeface="Arial" panose="020B0604020202020204" pitchFamily="34" charset="0"/>
                <a:buChar char="•"/>
                <a:defRPr/>
              </a:pP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ЗАО «Сбербанк-АСТ» </a:t>
              </a:r>
              <a:r>
                <a:rPr lang="ru-RU" sz="1200" b="1" dirty="0">
                  <a:solidFill>
                    <a:srgbClr val="19A028"/>
                  </a:solidFill>
                  <a:latin typeface="Raleway" panose="020B0503030101060003"/>
                </a:rPr>
                <a:t>входит в тройку</a:t>
              </a: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 ведущих площадок по продаже имущества банкротов (</a:t>
              </a:r>
              <a:r>
                <a:rPr lang="ru-RU" sz="1200" b="1" dirty="0">
                  <a:solidFill>
                    <a:srgbClr val="19A028"/>
                  </a:solidFill>
                </a:rPr>
                <a:t>около 12% </a:t>
              </a: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от объема размещенных продаж) 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Raleway" panose="020B0503030101060003"/>
              </a:endParaRPr>
            </a:p>
            <a:p>
              <a:pPr lvl="0" algn="just">
                <a:defRPr/>
              </a:pPr>
              <a:endParaRPr lang="ru-RU" sz="1200" dirty="0">
                <a:solidFill>
                  <a:schemeClr val="bg2">
                    <a:lumMod val="50000"/>
                  </a:schemeClr>
                </a:solidFill>
                <a:latin typeface="Raleway" panose="020B0503030101060003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ЗАО «Сбербанк-АСТ» оказывает услуги по продаже </a:t>
              </a:r>
              <a:r>
                <a:rPr lang="ru-RU" sz="1200" b="1" dirty="0">
                  <a:solidFill>
                    <a:srgbClr val="19A028"/>
                  </a:solidFill>
                  <a:latin typeface="Raleway" panose="020B0503030101060003"/>
                </a:rPr>
                <a:t>непрофильных активов</a:t>
              </a: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 крупнейших организаций; проводит электронные торги по приватизации, аренде имущества </a:t>
              </a:r>
            </a:p>
          </p:txBody>
        </p:sp>
        <p:sp>
          <p:nvSpPr>
            <p:cNvPr id="50" name="Chevron 57">
              <a:extLst>
                <a:ext uri="{FF2B5EF4-FFF2-40B4-BE49-F238E27FC236}">
                  <a16:creationId xmlns:a16="http://schemas.microsoft.com/office/drawing/2014/main" xmlns="" id="{B627A941-65D7-4EB8-94C1-A626FE262A20}"/>
                </a:ext>
              </a:extLst>
            </p:cNvPr>
            <p:cNvSpPr/>
            <p:nvPr/>
          </p:nvSpPr>
          <p:spPr bwMode="auto">
            <a:xfrm>
              <a:off x="3999568" y="3150175"/>
              <a:ext cx="193568" cy="544736"/>
            </a:xfrm>
            <a:prstGeom prst="chevron">
              <a:avLst/>
            </a:prstGeom>
            <a:solidFill>
              <a:schemeClr val="bg1">
                <a:lumMod val="75000"/>
                <a:alpha val="69804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89614" tIns="44807" rIns="89614" bIns="44807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89611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FEBC978F-37C8-4921-84A6-BEF958D7BB54}"/>
              </a:ext>
            </a:extLst>
          </p:cNvPr>
          <p:cNvGrpSpPr/>
          <p:nvPr/>
        </p:nvGrpSpPr>
        <p:grpSpPr>
          <a:xfrm>
            <a:off x="1004779" y="3241598"/>
            <a:ext cx="10531647" cy="584775"/>
            <a:chOff x="799218" y="4432465"/>
            <a:chExt cx="10531647" cy="58477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52A0DEA5-009B-4F1E-A381-C751DADE721E}"/>
                </a:ext>
              </a:extLst>
            </p:cNvPr>
            <p:cNvSpPr txBox="1"/>
            <p:nvPr/>
          </p:nvSpPr>
          <p:spPr>
            <a:xfrm>
              <a:off x="799218" y="4432465"/>
              <a:ext cx="26658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1600" b="1" dirty="0">
                  <a:solidFill>
                    <a:srgbClr val="19A028"/>
                  </a:solidFill>
                  <a:latin typeface="Raleway" panose="020B0503030101060003"/>
                </a:rPr>
                <a:t>Магазин малых закупок </a:t>
              </a:r>
              <a:br>
                <a:rPr lang="ru-RU" sz="1600" b="1" dirty="0">
                  <a:solidFill>
                    <a:srgbClr val="19A028"/>
                  </a:solidFill>
                  <a:latin typeface="Raleway" panose="020B0503030101060003"/>
                </a:rPr>
              </a:b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B2G </a:t>
              </a:r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и </a:t>
              </a: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B2B </a:t>
              </a:r>
              <a:endParaRPr lang="ru-RU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0EE7C681-B76B-4228-B3E8-B17F0559FA72}"/>
                </a:ext>
              </a:extLst>
            </p:cNvPr>
            <p:cNvSpPr txBox="1"/>
            <p:nvPr/>
          </p:nvSpPr>
          <p:spPr>
            <a:xfrm>
              <a:off x="4727680" y="4490111"/>
              <a:ext cx="6603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ЗАО «Сбербанк-АСТ» развивает </a:t>
              </a:r>
              <a:r>
                <a:rPr lang="ru-RU" sz="1200" dirty="0">
                  <a:solidFill>
                    <a:srgbClr val="19A028"/>
                  </a:solidFill>
                  <a:latin typeface="Raleway" panose="020B0503030101060003"/>
                </a:rPr>
                <a:t>магазин малых закупок </a:t>
              </a:r>
              <a:r>
                <a:rPr lang="en-US" sz="1200" dirty="0">
                  <a:solidFill>
                    <a:srgbClr val="19A028"/>
                  </a:solidFill>
                  <a:latin typeface="Raleway" panose="020B0503030101060003"/>
                </a:rPr>
                <a:t>SberB2B</a:t>
              </a: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, организованный по принципу витрины товаров и услуг и предоставляющий дополнительные сервисы </a:t>
              </a:r>
            </a:p>
          </p:txBody>
        </p:sp>
        <p:sp>
          <p:nvSpPr>
            <p:cNvPr id="54" name="Chevron 57">
              <a:extLst>
                <a:ext uri="{FF2B5EF4-FFF2-40B4-BE49-F238E27FC236}">
                  <a16:creationId xmlns:a16="http://schemas.microsoft.com/office/drawing/2014/main" xmlns="" id="{62CFAA24-45D5-4885-8A59-0FC85F2C694A}"/>
                </a:ext>
              </a:extLst>
            </p:cNvPr>
            <p:cNvSpPr/>
            <p:nvPr/>
          </p:nvSpPr>
          <p:spPr bwMode="auto">
            <a:xfrm>
              <a:off x="3999568" y="4448576"/>
              <a:ext cx="193568" cy="544736"/>
            </a:xfrm>
            <a:prstGeom prst="chevron">
              <a:avLst/>
            </a:prstGeom>
            <a:solidFill>
              <a:schemeClr val="bg1">
                <a:lumMod val="75000"/>
                <a:alpha val="69804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89614" tIns="44807" rIns="89614" bIns="44807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89611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xmlns="" id="{80CEAA03-9D67-4A0D-9C27-B0625D40712F}"/>
              </a:ext>
            </a:extLst>
          </p:cNvPr>
          <p:cNvGrpSpPr/>
          <p:nvPr/>
        </p:nvGrpSpPr>
        <p:grpSpPr>
          <a:xfrm>
            <a:off x="1004779" y="6228911"/>
            <a:ext cx="10531647" cy="584775"/>
            <a:chOff x="799218" y="5695431"/>
            <a:chExt cx="10531647" cy="58477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7AD6E31E-176F-4080-BA9F-FE9C88C2D641}"/>
                </a:ext>
              </a:extLst>
            </p:cNvPr>
            <p:cNvSpPr txBox="1"/>
            <p:nvPr/>
          </p:nvSpPr>
          <p:spPr>
            <a:xfrm>
              <a:off x="799218" y="5695431"/>
              <a:ext cx="26658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Выбор</a:t>
              </a:r>
              <a:r>
                <a:rPr lang="ru-RU" sz="1600" b="1" dirty="0">
                  <a:solidFill>
                    <a:srgbClr val="19A028"/>
                  </a:solidFill>
                  <a:latin typeface="Raleway" panose="020B0503030101060003"/>
                </a:rPr>
                <a:t> подрядных  организаций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8D5D569C-AE9C-4DF8-9077-37F5FA6EB417}"/>
                </a:ext>
              </a:extLst>
            </p:cNvPr>
            <p:cNvSpPr txBox="1"/>
            <p:nvPr/>
          </p:nvSpPr>
          <p:spPr>
            <a:xfrm>
              <a:off x="4727680" y="5756986"/>
              <a:ext cx="6603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ЗАО «Сбербанк-АСТ» является </a:t>
              </a:r>
              <a:r>
                <a:rPr lang="ru-RU" sz="1200" b="1" dirty="0">
                  <a:solidFill>
                    <a:srgbClr val="19A028"/>
                  </a:solidFill>
                  <a:latin typeface="Raleway" panose="020B0503030101060003"/>
                </a:rPr>
                <a:t>уполномоченной площадкой</a:t>
              </a: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 по ведению  реестра, проведению </a:t>
              </a:r>
              <a:r>
                <a:rPr lang="ru-RU" sz="1200" dirty="0" smtClean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пред. отбора </a:t>
              </a: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и выбора подрядчика для капремонта в соответствии </a:t>
              </a:r>
              <a:r>
                <a:rPr lang="ru-RU" sz="1200" dirty="0" smtClean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с 615-ПП </a:t>
              </a:r>
              <a:endParaRPr lang="ru-RU" sz="1200" dirty="0">
                <a:solidFill>
                  <a:schemeClr val="bg2">
                    <a:lumMod val="50000"/>
                  </a:schemeClr>
                </a:solidFill>
                <a:latin typeface="Raleway" panose="020B0503030101060003"/>
              </a:endParaRPr>
            </a:p>
          </p:txBody>
        </p:sp>
        <p:sp>
          <p:nvSpPr>
            <p:cNvPr id="58" name="Chevron 57">
              <a:extLst>
                <a:ext uri="{FF2B5EF4-FFF2-40B4-BE49-F238E27FC236}">
                  <a16:creationId xmlns:a16="http://schemas.microsoft.com/office/drawing/2014/main" xmlns="" id="{9BBB6BB4-BCC1-4249-96E5-9B4ECF92E6EE}"/>
                </a:ext>
              </a:extLst>
            </p:cNvPr>
            <p:cNvSpPr/>
            <p:nvPr/>
          </p:nvSpPr>
          <p:spPr bwMode="auto">
            <a:xfrm>
              <a:off x="3999568" y="5715450"/>
              <a:ext cx="193568" cy="544736"/>
            </a:xfrm>
            <a:prstGeom prst="chevron">
              <a:avLst/>
            </a:prstGeom>
            <a:solidFill>
              <a:schemeClr val="bg1">
                <a:lumMod val="75000"/>
                <a:alpha val="69804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89614" tIns="44807" rIns="89614" bIns="44807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89611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41CC9621-0B37-433C-92A1-FD692C6A4D42}"/>
              </a:ext>
            </a:extLst>
          </p:cNvPr>
          <p:cNvGrpSpPr/>
          <p:nvPr/>
        </p:nvGrpSpPr>
        <p:grpSpPr>
          <a:xfrm>
            <a:off x="1004779" y="4093739"/>
            <a:ext cx="10531647" cy="584775"/>
            <a:chOff x="799218" y="3826150"/>
            <a:chExt cx="10531647" cy="58477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259ADD7A-66B4-4D69-A2F0-ED9BD975A3B5}"/>
                </a:ext>
              </a:extLst>
            </p:cNvPr>
            <p:cNvSpPr txBox="1"/>
            <p:nvPr/>
          </p:nvSpPr>
          <p:spPr>
            <a:xfrm>
              <a:off x="4727680" y="3887704"/>
              <a:ext cx="6603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ЗАО «Сбербанк-АСТ» оказывает комплексные </a:t>
              </a:r>
              <a:r>
                <a:rPr lang="ru-RU" sz="1200" b="1" dirty="0">
                  <a:solidFill>
                    <a:srgbClr val="19A028"/>
                  </a:solidFill>
                  <a:latin typeface="Raleway" panose="020B0503030101060003"/>
                </a:rPr>
                <a:t>VIP-услуги</a:t>
              </a:r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 по оптимизации закупочной деятельности крупнейшим холдингам и компаниям России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 </a:t>
              </a:r>
              <a:endParaRPr lang="ru-RU" sz="1200" dirty="0">
                <a:solidFill>
                  <a:schemeClr val="bg2">
                    <a:lumMod val="50000"/>
                  </a:schemeClr>
                </a:solidFill>
                <a:latin typeface="Raleway" panose="020B0503030101060003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956CF13F-3B79-4ACB-8E8F-10BCFEEFF679}"/>
                </a:ext>
              </a:extLst>
            </p:cNvPr>
            <p:cNvSpPr txBox="1"/>
            <p:nvPr/>
          </p:nvSpPr>
          <p:spPr>
            <a:xfrm>
              <a:off x="799218" y="3826150"/>
              <a:ext cx="26658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1600" b="1" dirty="0">
                  <a:solidFill>
                    <a:srgbClr val="19A028"/>
                  </a:solidFill>
                  <a:latin typeface="Raleway" panose="020B0503030101060003"/>
                </a:rPr>
                <a:t>Электронные торги </a:t>
              </a:r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для коммерческого сектора</a:t>
              </a: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Raleway" panose="020B0503030101060003"/>
                </a:rPr>
                <a:t> </a:t>
              </a:r>
              <a:endParaRPr lang="ru-RU" sz="1600" dirty="0">
                <a:solidFill>
                  <a:schemeClr val="bg2">
                    <a:lumMod val="50000"/>
                  </a:schemeClr>
                </a:solidFill>
                <a:latin typeface="Raleway" panose="020B0503030101060003"/>
              </a:endParaRPr>
            </a:p>
          </p:txBody>
        </p:sp>
        <p:sp>
          <p:nvSpPr>
            <p:cNvPr id="62" name="Chevron 57">
              <a:extLst>
                <a:ext uri="{FF2B5EF4-FFF2-40B4-BE49-F238E27FC236}">
                  <a16:creationId xmlns:a16="http://schemas.microsoft.com/office/drawing/2014/main" xmlns="" id="{3EFCA747-F490-4488-A58F-A36258B18B0B}"/>
                </a:ext>
              </a:extLst>
            </p:cNvPr>
            <p:cNvSpPr/>
            <p:nvPr/>
          </p:nvSpPr>
          <p:spPr bwMode="auto">
            <a:xfrm>
              <a:off x="3999568" y="3846168"/>
              <a:ext cx="193568" cy="544736"/>
            </a:xfrm>
            <a:prstGeom prst="chevron">
              <a:avLst/>
            </a:prstGeom>
            <a:solidFill>
              <a:schemeClr val="bg1">
                <a:lumMod val="75000"/>
                <a:alpha val="69804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89614" tIns="44807" rIns="89614" bIns="44807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89611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302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713" y="787642"/>
            <a:ext cx="9720072" cy="10595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Календарь событий</a:t>
            </a:r>
            <a:endParaRPr lang="ru-RU" sz="32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ea typeface="Gill Sans"/>
            </a:endParaRP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\Desktop\календар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13" y="1847238"/>
            <a:ext cx="10391548" cy="460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97749" y="5398012"/>
            <a:ext cx="6182454" cy="12046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 marL="297510" indent="-297510">
              <a:spcBef>
                <a:spcPts val="661"/>
              </a:spcBef>
              <a:buSzPct val="100000"/>
              <a:buFont typeface="Wingdings" pitchFamily="2" charset="2"/>
              <a:buChar char="Ø"/>
              <a:defRPr/>
            </a:pPr>
            <a:r>
              <a:rPr lang="ru-RU" sz="1500" dirty="0">
                <a:latin typeface="Helvetica" pitchFamily="34" charset="0"/>
                <a:ea typeface="Gill Sans SemiBold"/>
                <a:cs typeface="Helvetica" pitchFamily="34" charset="0"/>
                <a:sym typeface="Gill Sans SemiBold"/>
              </a:rPr>
              <a:t>В календаре учтены рабочие/нерабочие, праздничные дни. </a:t>
            </a:r>
          </a:p>
          <a:p>
            <a:pPr marL="297510" indent="-297510">
              <a:spcBef>
                <a:spcPts val="661"/>
              </a:spcBef>
              <a:buSzPct val="100000"/>
              <a:buFont typeface="Wingdings" pitchFamily="2" charset="2"/>
              <a:buChar char="Ø"/>
              <a:defRPr/>
            </a:pPr>
            <a:r>
              <a:rPr lang="ru-RU" sz="1500" dirty="0">
                <a:latin typeface="Helvetica" pitchFamily="34" charset="0"/>
                <a:ea typeface="Gill Sans SemiBold"/>
                <a:cs typeface="Helvetica" pitchFamily="34" charset="0"/>
                <a:sym typeface="Gill Sans SemiBold"/>
              </a:rPr>
              <a:t>Ежедневно в 00:00 часов происходит актуализация календаря.</a:t>
            </a:r>
          </a:p>
          <a:p>
            <a:pPr marL="297510" indent="-297510">
              <a:spcBef>
                <a:spcPts val="661"/>
              </a:spcBef>
              <a:buSzPct val="100000"/>
              <a:buFont typeface="Wingdings" pitchFamily="2" charset="2"/>
              <a:buChar char="Ø"/>
              <a:defRPr/>
            </a:pPr>
            <a:r>
              <a:rPr lang="ru-RU" sz="1500" dirty="0">
                <a:latin typeface="Helvetica" pitchFamily="34" charset="0"/>
                <a:ea typeface="Gill Sans SemiBold"/>
                <a:cs typeface="Helvetica" pitchFamily="34" charset="0"/>
                <a:sym typeface="Gill Sans SemiBold"/>
              </a:rPr>
              <a:t>Предусмотрен просмотр календаря «вперед - назад» с помощью стрелок за неограниченный период.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87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19" y="765076"/>
            <a:ext cx="9720072" cy="10595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Сервис </a:t>
            </a:r>
            <a:r>
              <a:rPr lang="ru-RU" sz="32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обоснования НМЦ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88" y="1920471"/>
            <a:ext cx="7394986" cy="414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866517" y="1672253"/>
            <a:ext cx="6182454" cy="1540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lang="ru-RU" sz="1600" b="1" spc="-75" dirty="0" smtClean="0">
                <a:cs typeface="Trebuchet MS"/>
              </a:rPr>
              <a:t>СЕРВИС ДЛЯ РАСЧЕТА НМЦК </a:t>
            </a:r>
            <a:r>
              <a:rPr lang="ru-RU" sz="1600" spc="-75" dirty="0" smtClean="0">
                <a:cs typeface="Trebuchet MS"/>
              </a:rPr>
              <a:t>– </a:t>
            </a:r>
            <a:r>
              <a:rPr lang="ru-RU" sz="1600" spc="-75" dirty="0">
                <a:cs typeface="Trebuchet MS"/>
              </a:rPr>
              <a:t>бесплатный сервис для заказчиков, который позволяет формировать, обосновывать и контролировать начальную (максимальную) цену  </a:t>
            </a:r>
            <a:r>
              <a:rPr lang="ru-RU" sz="1600" spc="-55" dirty="0">
                <a:cs typeface="Trebuchet MS"/>
              </a:rPr>
              <a:t>товара</a:t>
            </a:r>
            <a:r>
              <a:rPr lang="ru-RU" sz="1600" spc="-110" dirty="0">
                <a:cs typeface="Trebuchet MS"/>
              </a:rPr>
              <a:t> </a:t>
            </a:r>
            <a:r>
              <a:rPr lang="ru-RU" sz="1600" spc="-60" dirty="0">
                <a:cs typeface="Trebuchet MS"/>
              </a:rPr>
              <a:t>для</a:t>
            </a:r>
            <a:r>
              <a:rPr lang="ru-RU" sz="1600" spc="-114" dirty="0">
                <a:cs typeface="Trebuchet MS"/>
              </a:rPr>
              <a:t> </a:t>
            </a:r>
            <a:r>
              <a:rPr lang="ru-RU" sz="1600" spc="-70" dirty="0">
                <a:cs typeface="Trebuchet MS"/>
              </a:rPr>
              <a:t>закупки.</a:t>
            </a:r>
            <a:r>
              <a:rPr lang="ru-RU" sz="1600" spc="-120" dirty="0">
                <a:cs typeface="Trebuchet MS"/>
              </a:rPr>
              <a:t> </a:t>
            </a:r>
            <a:endParaRPr lang="ru-RU" sz="1600" spc="-120" dirty="0" smtClean="0">
              <a:cs typeface="Trebuchet MS"/>
            </a:endParaRPr>
          </a:p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lang="ru-RU" sz="1600" spc="-45" dirty="0" smtClean="0">
                <a:cs typeface="Trebuchet MS"/>
              </a:rPr>
              <a:t>Основное</a:t>
            </a:r>
            <a:r>
              <a:rPr lang="ru-RU" sz="1600" spc="-135" dirty="0" smtClean="0">
                <a:cs typeface="Trebuchet MS"/>
              </a:rPr>
              <a:t> </a:t>
            </a:r>
            <a:r>
              <a:rPr lang="ru-RU" sz="1600" spc="-55" dirty="0">
                <a:cs typeface="Trebuchet MS"/>
              </a:rPr>
              <a:t>назначение</a:t>
            </a:r>
            <a:r>
              <a:rPr lang="ru-RU" sz="1600" spc="-105" dirty="0">
                <a:cs typeface="Trebuchet MS"/>
              </a:rPr>
              <a:t> </a:t>
            </a:r>
            <a:r>
              <a:rPr lang="ru-RU" sz="1600" spc="185" dirty="0">
                <a:cs typeface="Trebuchet MS"/>
              </a:rPr>
              <a:t>–</a:t>
            </a:r>
            <a:r>
              <a:rPr lang="ru-RU" sz="1600" spc="-110" dirty="0">
                <a:cs typeface="Trebuchet MS"/>
              </a:rPr>
              <a:t> </a:t>
            </a:r>
            <a:r>
              <a:rPr lang="ru-RU" sz="1600" spc="-40" dirty="0">
                <a:cs typeface="Trebuchet MS"/>
              </a:rPr>
              <a:t>подбор</a:t>
            </a:r>
            <a:r>
              <a:rPr lang="ru-RU" sz="1600" spc="-110" dirty="0">
                <a:cs typeface="Trebuchet MS"/>
              </a:rPr>
              <a:t> </a:t>
            </a:r>
            <a:r>
              <a:rPr lang="ru-RU" sz="1600" spc="-60" dirty="0">
                <a:cs typeface="Trebuchet MS"/>
              </a:rPr>
              <a:t>контрактов</a:t>
            </a:r>
            <a:r>
              <a:rPr lang="ru-RU" sz="1600" spc="-125" dirty="0">
                <a:cs typeface="Trebuchet MS"/>
              </a:rPr>
              <a:t> </a:t>
            </a:r>
            <a:r>
              <a:rPr lang="ru-RU" sz="1600" spc="-60" dirty="0">
                <a:cs typeface="Trebuchet MS"/>
              </a:rPr>
              <a:t>для</a:t>
            </a:r>
            <a:r>
              <a:rPr lang="ru-RU" sz="1600" spc="-114" dirty="0">
                <a:cs typeface="Trebuchet MS"/>
              </a:rPr>
              <a:t> </a:t>
            </a:r>
            <a:r>
              <a:rPr lang="ru-RU" sz="1600" spc="-45" dirty="0">
                <a:cs typeface="Trebuchet MS"/>
              </a:rPr>
              <a:t>обоснования</a:t>
            </a:r>
            <a:r>
              <a:rPr lang="ru-RU" sz="1600" spc="-135" dirty="0">
                <a:cs typeface="Trebuchet MS"/>
              </a:rPr>
              <a:t> </a:t>
            </a:r>
            <a:r>
              <a:rPr lang="ru-RU" sz="1600" spc="-5" dirty="0">
                <a:cs typeface="Trebuchet MS"/>
              </a:rPr>
              <a:t>НМЦК</a:t>
            </a:r>
            <a:r>
              <a:rPr lang="ru-RU" sz="1600" spc="-65" dirty="0">
                <a:cs typeface="Trebuchet MS"/>
              </a:rPr>
              <a:t>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0538" y="3564610"/>
            <a:ext cx="4398015" cy="3076899"/>
          </a:xfrm>
          <a:prstGeom prst="rect">
            <a:avLst/>
          </a:prstGeom>
          <a:noFill/>
          <a:ln w="9525" cap="flat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2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4527" y="885245"/>
            <a:ext cx="7390873" cy="508686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lang="ru-RU" sz="32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Сервис обоснования НМЦ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745824" y="1835449"/>
            <a:ext cx="3914140" cy="32641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spc="-7" dirty="0">
                <a:latin typeface="Arial"/>
                <a:cs typeface="Arial"/>
              </a:rPr>
              <a:t>Сервис </a:t>
            </a:r>
            <a:r>
              <a:rPr sz="1600" spc="7" dirty="0">
                <a:latin typeface="Arial"/>
                <a:cs typeface="Arial"/>
              </a:rPr>
              <a:t>для </a:t>
            </a:r>
            <a:r>
              <a:rPr sz="1600" spc="13" dirty="0">
                <a:latin typeface="Arial"/>
                <a:cs typeface="Arial"/>
              </a:rPr>
              <a:t>обоснования</a:t>
            </a:r>
            <a:r>
              <a:rPr sz="1600" spc="-152" dirty="0">
                <a:latin typeface="Arial"/>
                <a:cs typeface="Arial"/>
              </a:rPr>
              <a:t> </a:t>
            </a:r>
            <a:r>
              <a:rPr sz="1600" spc="13" dirty="0">
                <a:latin typeface="Arial"/>
                <a:cs typeface="Arial"/>
              </a:rPr>
              <a:t>НМЦК.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16933"/>
            <a:r>
              <a:rPr sz="1600" dirty="0">
                <a:latin typeface="Arial"/>
                <a:cs typeface="Arial"/>
                <a:hlinkClick r:id="rId3"/>
              </a:rPr>
              <a:t>Создан </a:t>
            </a:r>
            <a:r>
              <a:rPr sz="1600" spc="60" dirty="0">
                <a:latin typeface="Arial"/>
                <a:cs typeface="Arial"/>
                <a:hlinkClick r:id="rId3"/>
              </a:rPr>
              <a:t>в </a:t>
            </a:r>
            <a:r>
              <a:rPr sz="1600" spc="20" dirty="0">
                <a:latin typeface="Arial"/>
                <a:cs typeface="Arial"/>
                <a:hlinkClick r:id="rId3"/>
              </a:rPr>
              <a:t>соответствии </a:t>
            </a:r>
            <a:r>
              <a:rPr sz="1600" spc="33" dirty="0">
                <a:latin typeface="Arial"/>
                <a:cs typeface="Arial"/>
                <a:hlinkClick r:id="rId3"/>
              </a:rPr>
              <a:t>с</a:t>
            </a:r>
            <a:r>
              <a:rPr sz="1600" spc="-272" dirty="0">
                <a:latin typeface="Arial"/>
                <a:cs typeface="Arial"/>
                <a:hlinkClick r:id="rId3"/>
              </a:rPr>
              <a:t> </a:t>
            </a:r>
            <a:r>
              <a:rPr sz="1600" u="sng" spc="33" dirty="0"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Приказом</a:t>
            </a:r>
            <a:endParaRPr sz="1600" dirty="0">
              <a:latin typeface="Arial"/>
              <a:cs typeface="Arial"/>
            </a:endParaRPr>
          </a:p>
          <a:p>
            <a:pPr marL="16933"/>
            <a:r>
              <a:rPr sz="1600" u="sng" spc="40" dirty="0"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Минэкономразвития </a:t>
            </a:r>
            <a:r>
              <a:rPr sz="1600" u="sng" spc="-20" dirty="0"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РФ </a:t>
            </a:r>
            <a:r>
              <a:rPr sz="1600" u="sng" spc="27" dirty="0"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от </a:t>
            </a:r>
            <a:r>
              <a:rPr sz="1600" u="sng" spc="-7" dirty="0"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02.10.2013</a:t>
            </a:r>
            <a:r>
              <a:rPr sz="1600" u="sng" spc="-227" dirty="0"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600" u="sng" spc="20" dirty="0"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г.</a:t>
            </a:r>
            <a:endParaRPr sz="1600" dirty="0">
              <a:latin typeface="Arial"/>
              <a:cs typeface="Arial"/>
            </a:endParaRPr>
          </a:p>
          <a:p>
            <a:pPr marL="16933" marR="38944" indent="-847">
              <a:spcBef>
                <a:spcPts val="7"/>
              </a:spcBef>
            </a:pPr>
            <a:r>
              <a:rPr sz="1600" u="sng" spc="-400" dirty="0">
                <a:uFill>
                  <a:solidFill>
                    <a:srgbClr val="0096A7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1600" u="sng" dirty="0">
                <a:uFill>
                  <a:solidFill>
                    <a:srgbClr val="0096A7"/>
                  </a:solidFill>
                </a:uFill>
                <a:latin typeface="Times New Roman"/>
                <a:cs typeface="Times New Roman"/>
                <a:hlinkClick r:id="rId3"/>
              </a:rPr>
              <a:t>№</a:t>
            </a:r>
            <a:r>
              <a:rPr sz="1600" u="sng" dirty="0">
                <a:uFill>
                  <a:solidFill>
                    <a:srgbClr val="0096A7"/>
                  </a:solidFill>
                </a:uFill>
                <a:latin typeface="Arial"/>
                <a:cs typeface="Arial"/>
                <a:hlinkClick r:id="rId3"/>
              </a:rPr>
              <a:t>567</a:t>
            </a:r>
            <a:r>
              <a:rPr sz="1600" dirty="0">
                <a:latin typeface="Arial"/>
                <a:cs typeface="Arial"/>
                <a:hlinkClick r:id="rId3"/>
              </a:rPr>
              <a:t> </a:t>
            </a:r>
            <a:r>
              <a:rPr sz="1600" spc="-80" dirty="0">
                <a:latin typeface="Trebuchet MS"/>
                <a:cs typeface="Trebuchet MS"/>
                <a:hlinkClick r:id="rId3"/>
              </a:rPr>
              <a:t>«</a:t>
            </a:r>
            <a:r>
              <a:rPr sz="1600" spc="-80" dirty="0">
                <a:latin typeface="Arial"/>
                <a:cs typeface="Arial"/>
                <a:hlinkClick r:id="rId3"/>
              </a:rPr>
              <a:t>Об </a:t>
            </a:r>
            <a:r>
              <a:rPr sz="1600" spc="20" dirty="0">
                <a:latin typeface="Arial"/>
                <a:cs typeface="Arial"/>
                <a:hlinkClick r:id="rId3"/>
              </a:rPr>
              <a:t>утверждении </a:t>
            </a:r>
            <a:r>
              <a:rPr sz="1600" spc="27" dirty="0">
                <a:latin typeface="Arial"/>
                <a:cs typeface="Arial"/>
                <a:hlinkClick r:id="rId3"/>
              </a:rPr>
              <a:t>методических </a:t>
            </a:r>
            <a:r>
              <a:rPr sz="1600" spc="27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рекомендаций </a:t>
            </a:r>
            <a:r>
              <a:rPr sz="1600" spc="33" dirty="0">
                <a:latin typeface="Arial"/>
                <a:cs typeface="Arial"/>
              </a:rPr>
              <a:t>по </a:t>
            </a:r>
            <a:r>
              <a:rPr sz="1600" spc="27" dirty="0">
                <a:latin typeface="Arial"/>
                <a:cs typeface="Arial"/>
              </a:rPr>
              <a:t>применению</a:t>
            </a:r>
            <a:r>
              <a:rPr sz="1600" spc="-280" dirty="0">
                <a:latin typeface="Arial"/>
                <a:cs typeface="Arial"/>
              </a:rPr>
              <a:t> </a:t>
            </a:r>
            <a:r>
              <a:rPr sz="1600" spc="27" dirty="0">
                <a:latin typeface="Arial"/>
                <a:cs typeface="Arial"/>
              </a:rPr>
              <a:t>методов  </a:t>
            </a:r>
            <a:r>
              <a:rPr sz="1600" dirty="0">
                <a:latin typeface="Arial"/>
                <a:cs typeface="Arial"/>
              </a:rPr>
              <a:t>определения </a:t>
            </a:r>
            <a:r>
              <a:rPr sz="1600" spc="27" dirty="0">
                <a:latin typeface="Arial"/>
                <a:cs typeface="Arial"/>
              </a:rPr>
              <a:t>НМЦК</a:t>
            </a:r>
            <a:r>
              <a:rPr sz="1600" spc="-107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&lt;</a:t>
            </a:r>
            <a:r>
              <a:rPr sz="1600" spc="-60" dirty="0">
                <a:latin typeface="Times New Roman"/>
                <a:cs typeface="Times New Roman"/>
              </a:rPr>
              <a:t>…</a:t>
            </a:r>
            <a:r>
              <a:rPr sz="1600" spc="-60" dirty="0">
                <a:latin typeface="Arial"/>
                <a:cs typeface="Arial"/>
              </a:rPr>
              <a:t>&gt;</a:t>
            </a:r>
            <a:r>
              <a:rPr sz="1600" spc="-60" dirty="0">
                <a:latin typeface="Trebuchet MS"/>
                <a:cs typeface="Trebuchet MS"/>
              </a:rPr>
              <a:t>»</a:t>
            </a:r>
            <a:r>
              <a:rPr sz="1600" spc="-60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16933" marR="320031">
              <a:spcBef>
                <a:spcPts val="7"/>
              </a:spcBef>
            </a:pPr>
            <a:r>
              <a:rPr sz="1600" b="1" spc="-60" dirty="0">
                <a:latin typeface="Arial"/>
                <a:cs typeface="Arial"/>
              </a:rPr>
              <a:t>Выгода: </a:t>
            </a:r>
            <a:r>
              <a:rPr sz="1600" b="1" spc="-33" dirty="0">
                <a:latin typeface="Arial"/>
                <a:cs typeface="Arial"/>
              </a:rPr>
              <a:t>экономия </a:t>
            </a:r>
            <a:r>
              <a:rPr sz="1600" b="1" spc="-47" dirty="0">
                <a:latin typeface="Arial"/>
                <a:cs typeface="Arial"/>
              </a:rPr>
              <a:t>времени </a:t>
            </a:r>
            <a:r>
              <a:rPr sz="1600" b="1" spc="-53" dirty="0">
                <a:latin typeface="Arial"/>
                <a:cs typeface="Arial"/>
              </a:rPr>
              <a:t>на  </a:t>
            </a:r>
            <a:r>
              <a:rPr sz="1600" b="1" spc="-73" dirty="0">
                <a:latin typeface="Arial"/>
                <a:cs typeface="Arial"/>
              </a:rPr>
              <a:t>обосновании </a:t>
            </a:r>
            <a:r>
              <a:rPr sz="1600" b="1" spc="20" dirty="0">
                <a:latin typeface="Arial"/>
                <a:cs typeface="Arial"/>
              </a:rPr>
              <a:t>НМЦК, </a:t>
            </a:r>
            <a:r>
              <a:rPr sz="1600" b="1" spc="-20" dirty="0">
                <a:latin typeface="Arial"/>
                <a:cs typeface="Arial"/>
              </a:rPr>
              <a:t>снижение</a:t>
            </a:r>
            <a:r>
              <a:rPr sz="1600" b="1" spc="-293" dirty="0">
                <a:latin typeface="Arial"/>
                <a:cs typeface="Arial"/>
              </a:rPr>
              <a:t> </a:t>
            </a:r>
            <a:r>
              <a:rPr sz="1600" b="1" spc="-33" dirty="0">
                <a:latin typeface="Arial"/>
                <a:cs typeface="Arial"/>
              </a:rPr>
              <a:t>риска  </a:t>
            </a:r>
            <a:r>
              <a:rPr sz="1600" b="1" spc="-53" dirty="0">
                <a:latin typeface="Arial"/>
                <a:cs typeface="Arial"/>
              </a:rPr>
              <a:t>нарушения</a:t>
            </a:r>
            <a:r>
              <a:rPr sz="1600" b="1" spc="-100" dirty="0">
                <a:latin typeface="Arial"/>
                <a:cs typeface="Arial"/>
              </a:rPr>
              <a:t> </a:t>
            </a:r>
            <a:r>
              <a:rPr sz="1600" b="1" spc="-33" dirty="0">
                <a:latin typeface="Arial"/>
                <a:cs typeface="Arial"/>
              </a:rPr>
              <a:t>законодательства.</a:t>
            </a:r>
            <a:endParaRPr sz="1600" dirty="0">
              <a:latin typeface="Arial"/>
              <a:cs typeface="Arial"/>
            </a:endParaRPr>
          </a:p>
          <a:p>
            <a:pPr>
              <a:spcBef>
                <a:spcPts val="7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16933"/>
            <a:r>
              <a:rPr sz="1600" b="1" spc="-33" dirty="0">
                <a:latin typeface="Arial"/>
                <a:cs typeface="Arial"/>
              </a:rPr>
              <a:t>Возможности: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5824" y="5006601"/>
            <a:ext cx="3593253" cy="1728893"/>
          </a:xfrm>
          <a:prstGeom prst="rect">
            <a:avLst/>
          </a:prstGeom>
        </p:spPr>
        <p:txBody>
          <a:bodyPr vert="horz" wrap="square" lIns="0" tIns="135463" rIns="0" bIns="0" rtlCol="0">
            <a:spAutoFit/>
          </a:bodyPr>
          <a:lstStyle/>
          <a:p>
            <a:pPr marL="246374" indent="-229441">
              <a:spcBef>
                <a:spcPts val="1067"/>
              </a:spcBef>
              <a:buChar char="•"/>
              <a:tabLst>
                <a:tab pos="247220" algn="l"/>
              </a:tabLst>
            </a:pPr>
            <a:r>
              <a:rPr sz="1600" spc="20" dirty="0">
                <a:latin typeface="Arial"/>
                <a:cs typeface="Arial"/>
              </a:rPr>
              <a:t>Контроль </a:t>
            </a:r>
            <a:r>
              <a:rPr sz="1600" spc="13" dirty="0">
                <a:latin typeface="Arial"/>
                <a:cs typeface="Arial"/>
              </a:rPr>
              <a:t>обоснования</a:t>
            </a:r>
            <a:r>
              <a:rPr sz="1600" spc="-113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НМЦК;</a:t>
            </a:r>
          </a:p>
          <a:p>
            <a:pPr marL="246374" indent="-229441">
              <a:spcBef>
                <a:spcPts val="933"/>
              </a:spcBef>
              <a:buChar char="•"/>
              <a:tabLst>
                <a:tab pos="247220" algn="l"/>
              </a:tabLst>
            </a:pPr>
            <a:r>
              <a:rPr sz="1600" spc="47" dirty="0">
                <a:latin typeface="Arial"/>
                <a:cs typeface="Arial"/>
              </a:rPr>
              <a:t>Динамика контрактов </a:t>
            </a:r>
            <a:r>
              <a:rPr sz="1600" spc="33" dirty="0">
                <a:latin typeface="Arial"/>
                <a:cs typeface="Arial"/>
              </a:rPr>
              <a:t>по</a:t>
            </a:r>
            <a:r>
              <a:rPr sz="1600" spc="-2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товарам;</a:t>
            </a:r>
          </a:p>
          <a:p>
            <a:pPr marL="246374" indent="-229441">
              <a:spcBef>
                <a:spcPts val="927"/>
              </a:spcBef>
              <a:buChar char="•"/>
              <a:tabLst>
                <a:tab pos="247220" algn="l"/>
              </a:tabLst>
            </a:pPr>
            <a:r>
              <a:rPr sz="1600" spc="13" dirty="0">
                <a:latin typeface="Arial"/>
                <a:cs typeface="Arial"/>
              </a:rPr>
              <a:t>Классификатор</a:t>
            </a:r>
            <a:r>
              <a:rPr sz="1600" spc="-47" dirty="0">
                <a:latin typeface="Arial"/>
                <a:cs typeface="Arial"/>
              </a:rPr>
              <a:t> </a:t>
            </a:r>
            <a:r>
              <a:rPr sz="1600" spc="-53" dirty="0">
                <a:latin typeface="Arial"/>
                <a:cs typeface="Arial"/>
              </a:rPr>
              <a:t>ТРУ;</a:t>
            </a:r>
            <a:endParaRPr sz="1600" dirty="0">
              <a:latin typeface="Arial"/>
              <a:cs typeface="Arial"/>
            </a:endParaRPr>
          </a:p>
          <a:p>
            <a:pPr marL="246374" indent="-229441">
              <a:spcBef>
                <a:spcPts val="940"/>
              </a:spcBef>
              <a:buChar char="•"/>
              <a:tabLst>
                <a:tab pos="247220" algn="l"/>
              </a:tabLst>
            </a:pPr>
            <a:r>
              <a:rPr sz="1600" spc="33" dirty="0">
                <a:latin typeface="Arial"/>
                <a:cs typeface="Arial"/>
              </a:rPr>
              <a:t>Возможность</a:t>
            </a:r>
            <a:r>
              <a:rPr sz="1600" spc="-47" dirty="0">
                <a:latin typeface="Arial"/>
                <a:cs typeface="Arial"/>
              </a:rPr>
              <a:t> </a:t>
            </a:r>
            <a:r>
              <a:rPr sz="1600" spc="53" dirty="0">
                <a:latin typeface="Arial"/>
                <a:cs typeface="Arial"/>
              </a:rPr>
              <a:t>выгрузки</a:t>
            </a:r>
            <a:endParaRPr sz="1600" dirty="0">
              <a:latin typeface="Arial"/>
              <a:cs typeface="Arial"/>
            </a:endParaRPr>
          </a:p>
          <a:p>
            <a:pPr marL="246374">
              <a:spcBef>
                <a:spcPts val="7"/>
              </a:spcBef>
            </a:pPr>
            <a:r>
              <a:rPr sz="1600" spc="20" dirty="0">
                <a:latin typeface="Arial"/>
                <a:cs typeface="Arial"/>
              </a:rPr>
              <a:t>аналитических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33" dirty="0">
                <a:latin typeface="Arial"/>
                <a:cs typeface="Arial"/>
              </a:rPr>
              <a:t>справок.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018" y="2285478"/>
            <a:ext cx="7330410" cy="414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0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19" y="765076"/>
            <a:ext cx="9720072" cy="105959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Интеллектуальный поиск закупок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C:\Users\User\Desktop\2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6" y="1824672"/>
            <a:ext cx="7663911" cy="4760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81627" y="2060989"/>
            <a:ext cx="4067344" cy="4287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r>
              <a:rPr lang="ru-RU" sz="1600" dirty="0"/>
              <a:t>Сервис позволяет искать запрашиваемые закупки или строить </a:t>
            </a:r>
            <a:r>
              <a:rPr lang="ru-RU" sz="1600" b="1" dirty="0"/>
              <a:t>аналитические отчеты </a:t>
            </a:r>
            <a:r>
              <a:rPr lang="ru-RU" sz="1600" dirty="0"/>
              <a:t>он-</a:t>
            </a:r>
            <a:r>
              <a:rPr lang="ru-RU" sz="1600" dirty="0" err="1"/>
              <a:t>лайн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«</a:t>
            </a:r>
            <a:r>
              <a:rPr lang="ru-RU" sz="1600" dirty="0"/>
              <a:t>Умный поиск» </a:t>
            </a:r>
            <a:r>
              <a:rPr lang="ru-RU" sz="1600" b="1" dirty="0"/>
              <a:t>формирует</a:t>
            </a:r>
            <a:r>
              <a:rPr lang="ru-RU" sz="1600" dirty="0"/>
              <a:t> максимально подходящий перечень закупок по запросу на основе заданных фильтров (начальная цена, сроки проведения, регион, заказчик, закупки у субъектов малого и среднего предпринимательств и т.д.). </a:t>
            </a:r>
            <a:endParaRPr lang="ru-RU" sz="1600" dirty="0" smtClean="0"/>
          </a:p>
          <a:p>
            <a:r>
              <a:rPr lang="ru-RU" sz="1600" dirty="0" smtClean="0"/>
              <a:t>Кроме </a:t>
            </a:r>
            <a:r>
              <a:rPr lang="ru-RU" sz="1600" dirty="0"/>
              <a:t>того, можно сохранять  запросы, добавлять в избранное или сразу подписаться и получать актуальную информацию. </a:t>
            </a:r>
            <a:endParaRPr lang="ru-RU" sz="1600" dirty="0" smtClean="0"/>
          </a:p>
          <a:p>
            <a:r>
              <a:rPr lang="ru-RU" sz="1600" dirty="0" smtClean="0"/>
              <a:t>Интеллектуальный </a:t>
            </a:r>
            <a:r>
              <a:rPr lang="ru-RU" sz="1600" dirty="0"/>
              <a:t>алгоритм сформирует необходимый аналитический отчет по заданным критериям с удобной цветовой визуализаций результатов. 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9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43512" y="923872"/>
            <a:ext cx="8136240" cy="789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50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Приглашение участников</a:t>
            </a:r>
            <a:endParaRPr lang="ru-RU" sz="3200" dirty="0"/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228600" y="1876425"/>
            <a:ext cx="4741373" cy="1082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0000" tIns="108000" bIns="36000" rtlCol="0" anchor="ctr"/>
          <a:lstStyle>
            <a:defPPr>
              <a:defRPr lang="ru-RU"/>
            </a:defPPr>
            <a:lvl1pPr algn="ctr">
              <a:lnSpc>
                <a:spcPct val="80000"/>
              </a:lnSpc>
              <a:defRPr sz="1600" cap="all" spc="150">
                <a:solidFill>
                  <a:srgbClr val="5D8527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Заказчик может пригласить участников к участию в </a:t>
            </a:r>
            <a:r>
              <a:rPr lang="ru-RU" dirty="0" smtClean="0">
                <a:solidFill>
                  <a:schemeClr val="tx1"/>
                </a:solidFill>
              </a:rPr>
              <a:t>процедуре закупки На </a:t>
            </a:r>
            <a:r>
              <a:rPr lang="ru-RU" dirty="0">
                <a:solidFill>
                  <a:schemeClr val="tx1"/>
                </a:solidFill>
              </a:rPr>
              <a:t>площадке Сбербанк-АСТ 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84683"/>
            <a:ext cx="5133549" cy="262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stomShape 3"/>
          <p:cNvSpPr/>
          <p:nvPr/>
        </p:nvSpPr>
        <p:spPr>
          <a:xfrm>
            <a:off x="8339713" y="1484164"/>
            <a:ext cx="3386881" cy="10820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39600" bIns="39600" rtlCol="0" anchor="ctr"/>
          <a:lstStyle/>
          <a:p>
            <a:pPr algn="ctr" defTabSz="457200">
              <a:buSzPct val="100000"/>
            </a:pPr>
            <a:r>
              <a:rPr lang="ru-RU" sz="1400" cap="all" dirty="0">
                <a:solidFill>
                  <a:schemeClr val="tx1"/>
                </a:solidFill>
                <a:latin typeface="Gill Sans"/>
                <a:ea typeface="Segoe UI" pitchFamily="34" charset="0"/>
                <a:cs typeface="Segoe UI" pitchFamily="34" charset="0"/>
              </a:rPr>
              <a:t>Единый реестр закупок и продаж, в </a:t>
            </a:r>
            <a:r>
              <a:rPr lang="ru-RU" sz="1400" cap="all" dirty="0" err="1">
                <a:solidFill>
                  <a:schemeClr val="tx1"/>
                </a:solidFill>
                <a:latin typeface="Gill Sans"/>
                <a:ea typeface="Segoe UI" pitchFamily="34" charset="0"/>
                <a:cs typeface="Segoe UI" pitchFamily="34" charset="0"/>
              </a:rPr>
              <a:t>т.ч</a:t>
            </a:r>
            <a:r>
              <a:rPr lang="ru-RU" sz="1400" cap="all" dirty="0">
                <a:solidFill>
                  <a:schemeClr val="tx1"/>
                </a:solidFill>
                <a:latin typeface="Gill Sans"/>
                <a:ea typeface="Segoe UI" pitchFamily="34" charset="0"/>
                <a:cs typeface="Segoe UI" pitchFamily="34" charset="0"/>
              </a:rPr>
              <a:t>. закупки по 44-ФЗ, 223-ФЗ</a:t>
            </a:r>
            <a:endParaRPr sz="1400" cap="all" dirty="0">
              <a:solidFill>
                <a:schemeClr val="tx1"/>
              </a:solidFill>
              <a:latin typeface="Gill Sans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5958913"/>
            <a:ext cx="4741373" cy="8089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0000" tIns="108000" bIns="36000" rtlCol="0" anchor="ctr"/>
          <a:lstStyle/>
          <a:p>
            <a:pPr algn="ctr">
              <a:lnSpc>
                <a:spcPct val="80000"/>
              </a:lnSpc>
            </a:pPr>
            <a:r>
              <a:rPr lang="ru-RU" sz="1600" cap="all" spc="150" dirty="0">
                <a:solidFill>
                  <a:srgbClr val="5D8527"/>
                </a:solidFill>
              </a:rPr>
              <a:t>более 630 тыс. действующих участников по различным отраслям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03859" y="2389431"/>
            <a:ext cx="2343081" cy="971014"/>
          </a:xfrm>
          <a:prstGeom prst="rect">
            <a:avLst/>
          </a:prstGeom>
          <a:solidFill>
            <a:srgbClr val="39B54A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8000" tIns="36000" rIns="108000" bIns="36000" rtlCol="0" anchor="ctr"/>
          <a:lstStyle/>
          <a:p>
            <a:pPr algn="ctr">
              <a:lnSpc>
                <a:spcPct val="80000"/>
              </a:lnSpc>
            </a:pPr>
            <a:r>
              <a:rPr lang="ru-RU" sz="1400" cap="all" spc="150" dirty="0">
                <a:solidFill>
                  <a:schemeClr val="bg1"/>
                </a:solidFill>
              </a:rPr>
              <a:t>Приглашение участников к процедуре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399118" y="3941470"/>
            <a:ext cx="2347822" cy="971014"/>
          </a:xfrm>
          <a:prstGeom prst="rect">
            <a:avLst/>
          </a:prstGeom>
          <a:solidFill>
            <a:srgbClr val="D6E02C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0000" tIns="108000" bIns="36000" rtlCol="0" anchor="ctr"/>
          <a:lstStyle/>
          <a:p>
            <a:pPr algn="ctr">
              <a:lnSpc>
                <a:spcPct val="80000"/>
              </a:lnSpc>
            </a:pPr>
            <a:r>
              <a:rPr lang="ru-RU" sz="1600" cap="all" spc="150" dirty="0">
                <a:solidFill>
                  <a:srgbClr val="5D8527"/>
                </a:solidFill>
              </a:rPr>
              <a:t>Получение уведомлений участниками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399118" y="5417309"/>
            <a:ext cx="2343081" cy="974708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0000" tIns="54000" bIns="36000" rtlCol="0" anchor="ctr"/>
          <a:lstStyle/>
          <a:p>
            <a:pPr algn="ctr">
              <a:lnSpc>
                <a:spcPct val="80000"/>
              </a:lnSpc>
            </a:pPr>
            <a:r>
              <a:rPr lang="ru-RU" sz="1600" cap="all" spc="150" dirty="0">
                <a:solidFill>
                  <a:schemeClr val="bg1"/>
                </a:solidFill>
              </a:rPr>
              <a:t>Подача заявки на участие </a:t>
            </a:r>
          </a:p>
        </p:txBody>
      </p:sp>
      <p:sp>
        <p:nvSpPr>
          <p:cNvPr id="18" name="Овал 17"/>
          <p:cNvSpPr/>
          <p:nvPr/>
        </p:nvSpPr>
        <p:spPr>
          <a:xfrm>
            <a:off x="11827703" y="5506226"/>
            <a:ext cx="121414" cy="121412"/>
          </a:xfrm>
          <a:prstGeom prst="ellipse">
            <a:avLst/>
          </a:prstGeom>
          <a:solidFill>
            <a:srgbClr val="87D993"/>
          </a:solidFill>
          <a:ln>
            <a:noFill/>
          </a:ln>
        </p:spPr>
        <p:style>
          <a:lnRef idx="2">
            <a:schemeClr val="accent4">
              <a:hueOff val="4725315"/>
              <a:satOff val="-21804"/>
              <a:lumOff val="802"/>
              <a:alphaOff val="0"/>
            </a:schemeClr>
          </a:lnRef>
          <a:fillRef idx="1">
            <a:schemeClr val="accent4">
              <a:hueOff val="4725315"/>
              <a:satOff val="-21804"/>
              <a:lumOff val="802"/>
              <a:alphaOff val="0"/>
            </a:schemeClr>
          </a:fillRef>
          <a:effectRef idx="0">
            <a:schemeClr val="accent4">
              <a:hueOff val="4725315"/>
              <a:satOff val="-21804"/>
              <a:lumOff val="802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Овал 18"/>
          <p:cNvSpPr/>
          <p:nvPr/>
        </p:nvSpPr>
        <p:spPr>
          <a:xfrm>
            <a:off x="11605180" y="5506226"/>
            <a:ext cx="121414" cy="121412"/>
          </a:xfrm>
          <a:prstGeom prst="ellipse">
            <a:avLst/>
          </a:prstGeom>
          <a:solidFill>
            <a:srgbClr val="ACD575"/>
          </a:solidFill>
          <a:ln>
            <a:noFill/>
          </a:ln>
        </p:spPr>
        <p:style>
          <a:lnRef idx="2">
            <a:schemeClr val="accent4">
              <a:hueOff val="9450630"/>
              <a:satOff val="-43607"/>
              <a:lumOff val="1605"/>
              <a:alphaOff val="0"/>
            </a:schemeClr>
          </a:lnRef>
          <a:fillRef idx="1">
            <a:schemeClr val="accent4">
              <a:hueOff val="9450630"/>
              <a:satOff val="-43607"/>
              <a:lumOff val="1605"/>
              <a:alphaOff val="0"/>
            </a:schemeClr>
          </a:fillRef>
          <a:effectRef idx="0">
            <a:schemeClr val="accent4">
              <a:hueOff val="9450630"/>
              <a:satOff val="-43607"/>
              <a:lumOff val="1605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Овал 19"/>
          <p:cNvSpPr/>
          <p:nvPr/>
        </p:nvSpPr>
        <p:spPr>
          <a:xfrm>
            <a:off x="11383081" y="5506226"/>
            <a:ext cx="121414" cy="121412"/>
          </a:xfrm>
          <a:prstGeom prst="ellipse">
            <a:avLst/>
          </a:prstGeom>
          <a:solidFill>
            <a:srgbClr val="E5EB71"/>
          </a:solidFill>
          <a:ln>
            <a:noFill/>
          </a:ln>
        </p:spPr>
        <p:style>
          <a:lnRef idx="2">
            <a:schemeClr val="accent4">
              <a:hueOff val="6930462"/>
              <a:satOff val="-31979"/>
              <a:lumOff val="1177"/>
              <a:alphaOff val="0"/>
            </a:schemeClr>
          </a:lnRef>
          <a:fillRef idx="1">
            <a:schemeClr val="accent4">
              <a:hueOff val="6930462"/>
              <a:satOff val="-31979"/>
              <a:lumOff val="1177"/>
              <a:alphaOff val="0"/>
            </a:schemeClr>
          </a:fillRef>
          <a:effectRef idx="0">
            <a:schemeClr val="accent4">
              <a:hueOff val="6930462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Овал 20"/>
          <p:cNvSpPr/>
          <p:nvPr/>
        </p:nvSpPr>
        <p:spPr>
          <a:xfrm>
            <a:off x="11160558" y="5506226"/>
            <a:ext cx="121414" cy="121412"/>
          </a:xfrm>
          <a:prstGeom prst="ellipse">
            <a:avLst/>
          </a:prstGeom>
          <a:solidFill>
            <a:srgbClr val="E4EA70"/>
          </a:solidFill>
          <a:ln>
            <a:noFill/>
          </a:ln>
        </p:spPr>
        <p:style>
          <a:lnRef idx="2">
            <a:schemeClr val="accent4">
              <a:hueOff val="7245483"/>
              <a:satOff val="-33432"/>
              <a:lumOff val="1230"/>
              <a:alphaOff val="0"/>
            </a:schemeClr>
          </a:lnRef>
          <a:fillRef idx="1">
            <a:schemeClr val="accent4">
              <a:hueOff val="7245483"/>
              <a:satOff val="-33432"/>
              <a:lumOff val="1230"/>
              <a:alphaOff val="0"/>
            </a:schemeClr>
          </a:fillRef>
          <a:effectRef idx="0">
            <a:schemeClr val="accent4">
              <a:hueOff val="7245483"/>
              <a:satOff val="-33432"/>
              <a:lumOff val="123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Овал 21"/>
          <p:cNvSpPr/>
          <p:nvPr/>
        </p:nvSpPr>
        <p:spPr>
          <a:xfrm>
            <a:off x="10816621" y="5445520"/>
            <a:ext cx="242828" cy="243024"/>
          </a:xfrm>
          <a:prstGeom prst="ellipse">
            <a:avLst/>
          </a:prstGeom>
        </p:spPr>
        <p:style>
          <a:lnRef idx="2">
            <a:schemeClr val="accent4">
              <a:hueOff val="1575105"/>
              <a:satOff val="-7268"/>
              <a:lumOff val="267"/>
              <a:alphaOff val="0"/>
            </a:schemeClr>
          </a:lnRef>
          <a:fillRef idx="1">
            <a:schemeClr val="accent4">
              <a:hueOff val="1575105"/>
              <a:satOff val="-7268"/>
              <a:lumOff val="267"/>
              <a:alphaOff val="0"/>
            </a:schemeClr>
          </a:fillRef>
          <a:effectRef idx="0">
            <a:schemeClr val="accent4">
              <a:hueOff val="1575105"/>
              <a:satOff val="-7268"/>
              <a:lumOff val="267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Овал 22"/>
          <p:cNvSpPr/>
          <p:nvPr/>
        </p:nvSpPr>
        <p:spPr>
          <a:xfrm>
            <a:off x="11806143" y="5289995"/>
            <a:ext cx="121414" cy="121412"/>
          </a:xfrm>
          <a:prstGeom prst="ellipse">
            <a:avLst/>
          </a:prstGeom>
          <a:solidFill>
            <a:srgbClr val="9FCF5F"/>
          </a:solidFill>
          <a:ln>
            <a:noFill/>
          </a:ln>
        </p:spPr>
        <p:style>
          <a:lnRef idx="2">
            <a:schemeClr val="accent4">
              <a:hueOff val="9135609"/>
              <a:satOff val="-42154"/>
              <a:lumOff val="1551"/>
              <a:alphaOff val="0"/>
            </a:schemeClr>
          </a:lnRef>
          <a:fillRef idx="1">
            <a:schemeClr val="accent4">
              <a:hueOff val="9135609"/>
              <a:satOff val="-42154"/>
              <a:lumOff val="1551"/>
              <a:alphaOff val="0"/>
            </a:schemeClr>
          </a:fillRef>
          <a:effectRef idx="0">
            <a:schemeClr val="accent4">
              <a:hueOff val="9135609"/>
              <a:satOff val="-42154"/>
              <a:lumOff val="1551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Овал 23"/>
          <p:cNvSpPr/>
          <p:nvPr/>
        </p:nvSpPr>
        <p:spPr>
          <a:xfrm>
            <a:off x="11833935" y="5745245"/>
            <a:ext cx="121414" cy="121412"/>
          </a:xfrm>
          <a:prstGeom prst="ellipse">
            <a:avLst/>
          </a:prstGeom>
          <a:solidFill>
            <a:srgbClr val="9FCF5F"/>
          </a:solidFill>
          <a:ln>
            <a:noFill/>
          </a:ln>
        </p:spPr>
        <p:style>
          <a:lnRef idx="2">
            <a:schemeClr val="accent4">
              <a:hueOff val="9135609"/>
              <a:satOff val="-42154"/>
              <a:lumOff val="1551"/>
              <a:alphaOff val="0"/>
            </a:schemeClr>
          </a:lnRef>
          <a:fillRef idx="1">
            <a:schemeClr val="accent4">
              <a:hueOff val="9135609"/>
              <a:satOff val="-42154"/>
              <a:lumOff val="1551"/>
              <a:alphaOff val="0"/>
            </a:schemeClr>
          </a:fillRef>
          <a:effectRef idx="0">
            <a:schemeClr val="accent4">
              <a:hueOff val="9135609"/>
              <a:satOff val="-42154"/>
              <a:lumOff val="1551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5" name="Группа 24"/>
          <p:cNvGrpSpPr/>
          <p:nvPr/>
        </p:nvGrpSpPr>
        <p:grpSpPr>
          <a:xfrm>
            <a:off x="9400432" y="4952282"/>
            <a:ext cx="1748833" cy="1229501"/>
            <a:chOff x="1461327" y="790161"/>
            <a:chExt cx="1748833" cy="1229501"/>
          </a:xfrm>
        </p:grpSpPr>
        <p:sp>
          <p:nvSpPr>
            <p:cNvPr id="43" name="Овал 42"/>
            <p:cNvSpPr/>
            <p:nvPr/>
          </p:nvSpPr>
          <p:spPr>
            <a:xfrm>
              <a:off x="1461327" y="790161"/>
              <a:ext cx="1748833" cy="122950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44" name="Овал 11"/>
            <p:cNvSpPr/>
            <p:nvPr/>
          </p:nvSpPr>
          <p:spPr>
            <a:xfrm>
              <a:off x="1577070" y="1018785"/>
              <a:ext cx="1543274" cy="869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cap="all" spc="150" dirty="0">
                  <a:solidFill>
                    <a:srgbClr val="5D8527"/>
                  </a:solidFill>
                </a:rPr>
                <a:t>Поисковый или аналитический запрос </a:t>
              </a:r>
            </a:p>
          </p:txBody>
        </p:sp>
      </p:grpSp>
      <p:sp>
        <p:nvSpPr>
          <p:cNvPr id="26" name="Овал 25"/>
          <p:cNvSpPr/>
          <p:nvPr/>
        </p:nvSpPr>
        <p:spPr>
          <a:xfrm>
            <a:off x="9394761" y="4847244"/>
            <a:ext cx="242828" cy="243024"/>
          </a:xfrm>
          <a:prstGeom prst="ellipse">
            <a:avLst/>
          </a:prstGeom>
          <a:solidFill>
            <a:srgbClr val="39B54A"/>
          </a:solidFill>
          <a:ln>
            <a:noFill/>
          </a:ln>
        </p:spPr>
        <p:style>
          <a:lnRef idx="2">
            <a:schemeClr val="accent4">
              <a:hueOff val="3465231"/>
              <a:satOff val="-15989"/>
              <a:lumOff val="588"/>
              <a:alphaOff val="0"/>
            </a:schemeClr>
          </a:lnRef>
          <a:fillRef idx="1">
            <a:schemeClr val="accent4">
              <a:hueOff val="3465231"/>
              <a:satOff val="-15989"/>
              <a:lumOff val="588"/>
              <a:alphaOff val="0"/>
            </a:schemeClr>
          </a:fillRef>
          <a:effectRef idx="0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Овал 26"/>
          <p:cNvSpPr/>
          <p:nvPr/>
        </p:nvSpPr>
        <p:spPr>
          <a:xfrm>
            <a:off x="9239080" y="4719042"/>
            <a:ext cx="121414" cy="121412"/>
          </a:xfrm>
          <a:prstGeom prst="ellipse">
            <a:avLst/>
          </a:prstGeom>
          <a:solidFill>
            <a:srgbClr val="3EC251"/>
          </a:solidFill>
          <a:ln>
            <a:noFill/>
          </a:ln>
        </p:spPr>
        <p:style>
          <a:lnRef idx="2">
            <a:schemeClr val="accent4">
              <a:hueOff val="3780252"/>
              <a:satOff val="-17443"/>
              <a:lumOff val="642"/>
              <a:alphaOff val="0"/>
            </a:schemeClr>
          </a:lnRef>
          <a:fillRef idx="1">
            <a:schemeClr val="accent4">
              <a:hueOff val="3780252"/>
              <a:satOff val="-17443"/>
              <a:lumOff val="642"/>
              <a:alphaOff val="0"/>
            </a:schemeClr>
          </a:fillRef>
          <a:effectRef idx="0">
            <a:schemeClr val="accent4">
              <a:hueOff val="3780252"/>
              <a:satOff val="-17443"/>
              <a:lumOff val="642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Овал 27"/>
          <p:cNvSpPr/>
          <p:nvPr/>
        </p:nvSpPr>
        <p:spPr>
          <a:xfrm>
            <a:off x="8979752" y="4719042"/>
            <a:ext cx="121414" cy="121412"/>
          </a:xfrm>
          <a:prstGeom prst="ellipse">
            <a:avLst/>
          </a:prstGeom>
          <a:solidFill>
            <a:srgbClr val="5FCD6F"/>
          </a:solidFill>
          <a:ln>
            <a:noFill/>
          </a:ln>
        </p:spPr>
        <p:style>
          <a:lnRef idx="2">
            <a:schemeClr val="accent4">
              <a:hueOff val="4095273"/>
              <a:satOff val="-18896"/>
              <a:lumOff val="695"/>
              <a:alphaOff val="0"/>
            </a:schemeClr>
          </a:lnRef>
          <a:fillRef idx="1">
            <a:schemeClr val="accent4">
              <a:hueOff val="4095273"/>
              <a:satOff val="-18896"/>
              <a:lumOff val="695"/>
              <a:alphaOff val="0"/>
            </a:schemeClr>
          </a:fillRef>
          <a:effectRef idx="0">
            <a:schemeClr val="accent4">
              <a:hueOff val="4095273"/>
              <a:satOff val="-18896"/>
              <a:lumOff val="695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Овал 28"/>
          <p:cNvSpPr/>
          <p:nvPr/>
        </p:nvSpPr>
        <p:spPr>
          <a:xfrm>
            <a:off x="8720424" y="4719042"/>
            <a:ext cx="121414" cy="121412"/>
          </a:xfrm>
          <a:prstGeom prst="ellipse">
            <a:avLst/>
          </a:prstGeom>
          <a:solidFill>
            <a:srgbClr val="73D381"/>
          </a:solidFill>
          <a:ln>
            <a:noFill/>
          </a:ln>
        </p:spPr>
        <p:style>
          <a:lnRef idx="2">
            <a:schemeClr val="accent4">
              <a:hueOff val="4410294"/>
              <a:satOff val="-20350"/>
              <a:lumOff val="749"/>
              <a:alphaOff val="0"/>
            </a:schemeClr>
          </a:lnRef>
          <a:fillRef idx="1">
            <a:schemeClr val="accent4">
              <a:hueOff val="4410294"/>
              <a:satOff val="-20350"/>
              <a:lumOff val="749"/>
              <a:alphaOff val="0"/>
            </a:schemeClr>
          </a:fillRef>
          <a:effectRef idx="0">
            <a:schemeClr val="accent4">
              <a:hueOff val="4410294"/>
              <a:satOff val="-20350"/>
              <a:lumOff val="749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Овал 29"/>
          <p:cNvSpPr/>
          <p:nvPr/>
        </p:nvSpPr>
        <p:spPr>
          <a:xfrm>
            <a:off x="8461097" y="4719042"/>
            <a:ext cx="121414" cy="121412"/>
          </a:xfrm>
          <a:prstGeom prst="ellipse">
            <a:avLst/>
          </a:prstGeom>
          <a:solidFill>
            <a:srgbClr val="87D993"/>
          </a:solidFill>
          <a:ln>
            <a:noFill/>
          </a:ln>
        </p:spPr>
        <p:style>
          <a:lnRef idx="2">
            <a:schemeClr val="accent4">
              <a:hueOff val="4725315"/>
              <a:satOff val="-21804"/>
              <a:lumOff val="802"/>
              <a:alphaOff val="0"/>
            </a:schemeClr>
          </a:lnRef>
          <a:fillRef idx="1">
            <a:schemeClr val="accent4">
              <a:hueOff val="4725315"/>
              <a:satOff val="-21804"/>
              <a:lumOff val="802"/>
              <a:alphaOff val="0"/>
            </a:schemeClr>
          </a:fillRef>
          <a:effectRef idx="0">
            <a:schemeClr val="accent4">
              <a:hueOff val="4725315"/>
              <a:satOff val="-21804"/>
              <a:lumOff val="802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Овал 30"/>
          <p:cNvSpPr/>
          <p:nvPr/>
        </p:nvSpPr>
        <p:spPr>
          <a:xfrm>
            <a:off x="8201346" y="4719042"/>
            <a:ext cx="121414" cy="121412"/>
          </a:xfrm>
          <a:prstGeom prst="ellipse">
            <a:avLst/>
          </a:prstGeom>
          <a:solidFill>
            <a:srgbClr val="ADE5B5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32" name="Овал 31"/>
          <p:cNvSpPr/>
          <p:nvPr/>
        </p:nvSpPr>
        <p:spPr>
          <a:xfrm>
            <a:off x="9142625" y="5445520"/>
            <a:ext cx="242828" cy="243024"/>
          </a:xfrm>
          <a:prstGeom prst="ellipse">
            <a:avLst/>
          </a:prstGeom>
          <a:solidFill>
            <a:srgbClr val="D6E02C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33" name="Овал 32"/>
          <p:cNvSpPr/>
          <p:nvPr/>
        </p:nvSpPr>
        <p:spPr>
          <a:xfrm>
            <a:off x="8902334" y="5506226"/>
            <a:ext cx="121414" cy="121412"/>
          </a:xfrm>
          <a:prstGeom prst="ellipse">
            <a:avLst/>
          </a:prstGeom>
          <a:solidFill>
            <a:srgbClr val="DFE650"/>
          </a:solidFill>
          <a:ln>
            <a:noFill/>
          </a:ln>
        </p:spPr>
        <p:style>
          <a:lnRef idx="2">
            <a:schemeClr val="accent4">
              <a:hueOff val="6615441"/>
              <a:satOff val="-30525"/>
              <a:lumOff val="1123"/>
              <a:alphaOff val="0"/>
            </a:schemeClr>
          </a:lnRef>
          <a:fillRef idx="1">
            <a:schemeClr val="accent4">
              <a:hueOff val="6615441"/>
              <a:satOff val="-30525"/>
              <a:lumOff val="1123"/>
              <a:alphaOff val="0"/>
            </a:schemeClr>
          </a:fillRef>
          <a:effectRef idx="0">
            <a:schemeClr val="accent4">
              <a:hueOff val="6615441"/>
              <a:satOff val="-30525"/>
              <a:lumOff val="1123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Овал 33"/>
          <p:cNvSpPr/>
          <p:nvPr/>
        </p:nvSpPr>
        <p:spPr>
          <a:xfrm>
            <a:off x="8662467" y="5506226"/>
            <a:ext cx="121414" cy="121412"/>
          </a:xfrm>
          <a:prstGeom prst="ellipse">
            <a:avLst/>
          </a:prstGeom>
          <a:solidFill>
            <a:srgbClr val="E5EB71"/>
          </a:solidFill>
          <a:ln>
            <a:noFill/>
          </a:ln>
        </p:spPr>
        <p:style>
          <a:lnRef idx="2">
            <a:schemeClr val="accent4">
              <a:hueOff val="6930462"/>
              <a:satOff val="-31979"/>
              <a:lumOff val="1177"/>
              <a:alphaOff val="0"/>
            </a:schemeClr>
          </a:lnRef>
          <a:fillRef idx="1">
            <a:schemeClr val="accent4">
              <a:hueOff val="6930462"/>
              <a:satOff val="-31979"/>
              <a:lumOff val="1177"/>
              <a:alphaOff val="0"/>
            </a:schemeClr>
          </a:fillRef>
          <a:effectRef idx="0">
            <a:schemeClr val="accent4">
              <a:hueOff val="6930462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Овал 34"/>
          <p:cNvSpPr/>
          <p:nvPr/>
        </p:nvSpPr>
        <p:spPr>
          <a:xfrm>
            <a:off x="8422176" y="5506226"/>
            <a:ext cx="121414" cy="121412"/>
          </a:xfrm>
          <a:prstGeom prst="ellipse">
            <a:avLst/>
          </a:prstGeom>
          <a:solidFill>
            <a:srgbClr val="E4EA70"/>
          </a:solidFill>
          <a:ln>
            <a:noFill/>
          </a:ln>
        </p:spPr>
        <p:style>
          <a:lnRef idx="2">
            <a:schemeClr val="accent4">
              <a:hueOff val="7245483"/>
              <a:satOff val="-33432"/>
              <a:lumOff val="1230"/>
              <a:alphaOff val="0"/>
            </a:schemeClr>
          </a:lnRef>
          <a:fillRef idx="1">
            <a:schemeClr val="accent4">
              <a:hueOff val="7245483"/>
              <a:satOff val="-33432"/>
              <a:lumOff val="1230"/>
              <a:alphaOff val="0"/>
            </a:schemeClr>
          </a:fillRef>
          <a:effectRef idx="0">
            <a:schemeClr val="accent4">
              <a:hueOff val="7245483"/>
              <a:satOff val="-33432"/>
              <a:lumOff val="123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Овал 35"/>
          <p:cNvSpPr/>
          <p:nvPr/>
        </p:nvSpPr>
        <p:spPr>
          <a:xfrm>
            <a:off x="8182309" y="5506226"/>
            <a:ext cx="121414" cy="121412"/>
          </a:xfrm>
          <a:prstGeom prst="ellipse">
            <a:avLst/>
          </a:prstGeom>
          <a:solidFill>
            <a:srgbClr val="EDF19D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37" name="Овал 36"/>
          <p:cNvSpPr/>
          <p:nvPr/>
        </p:nvSpPr>
        <p:spPr>
          <a:xfrm>
            <a:off x="9394761" y="6033812"/>
            <a:ext cx="242828" cy="243024"/>
          </a:xfrm>
          <a:prstGeom prst="ellipse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38" name="Овал 37"/>
          <p:cNvSpPr/>
          <p:nvPr/>
        </p:nvSpPr>
        <p:spPr>
          <a:xfrm>
            <a:off x="9239080" y="6281230"/>
            <a:ext cx="121414" cy="121412"/>
          </a:xfrm>
          <a:prstGeom prst="ellipse">
            <a:avLst/>
          </a:prstGeom>
          <a:solidFill>
            <a:srgbClr val="95CA4E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39" name="Овал 38"/>
          <p:cNvSpPr/>
          <p:nvPr/>
        </p:nvSpPr>
        <p:spPr>
          <a:xfrm>
            <a:off x="8979752" y="6281230"/>
            <a:ext cx="121414" cy="121412"/>
          </a:xfrm>
          <a:prstGeom prst="ellipse">
            <a:avLst/>
          </a:prstGeom>
          <a:solidFill>
            <a:srgbClr val="9FCF5F"/>
          </a:solidFill>
          <a:ln>
            <a:noFill/>
          </a:ln>
        </p:spPr>
        <p:style>
          <a:lnRef idx="2">
            <a:schemeClr val="accent4">
              <a:hueOff val="9135609"/>
              <a:satOff val="-42154"/>
              <a:lumOff val="1551"/>
              <a:alphaOff val="0"/>
            </a:schemeClr>
          </a:lnRef>
          <a:fillRef idx="1">
            <a:schemeClr val="accent4">
              <a:hueOff val="9135609"/>
              <a:satOff val="-42154"/>
              <a:lumOff val="1551"/>
              <a:alphaOff val="0"/>
            </a:schemeClr>
          </a:fillRef>
          <a:effectRef idx="0">
            <a:schemeClr val="accent4">
              <a:hueOff val="9135609"/>
              <a:satOff val="-42154"/>
              <a:lumOff val="1551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Овал 39"/>
          <p:cNvSpPr/>
          <p:nvPr/>
        </p:nvSpPr>
        <p:spPr>
          <a:xfrm>
            <a:off x="8720424" y="6281230"/>
            <a:ext cx="121414" cy="121412"/>
          </a:xfrm>
          <a:prstGeom prst="ellipse">
            <a:avLst/>
          </a:prstGeom>
          <a:solidFill>
            <a:srgbClr val="ACD575"/>
          </a:solidFill>
          <a:ln>
            <a:noFill/>
          </a:ln>
        </p:spPr>
        <p:style>
          <a:lnRef idx="2">
            <a:schemeClr val="accent4">
              <a:hueOff val="9450630"/>
              <a:satOff val="-43607"/>
              <a:lumOff val="1605"/>
              <a:alphaOff val="0"/>
            </a:schemeClr>
          </a:lnRef>
          <a:fillRef idx="1">
            <a:schemeClr val="accent4">
              <a:hueOff val="9450630"/>
              <a:satOff val="-43607"/>
              <a:lumOff val="1605"/>
              <a:alphaOff val="0"/>
            </a:schemeClr>
          </a:fillRef>
          <a:effectRef idx="0">
            <a:schemeClr val="accent4">
              <a:hueOff val="9450630"/>
              <a:satOff val="-43607"/>
              <a:lumOff val="1605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Овал 40"/>
          <p:cNvSpPr/>
          <p:nvPr/>
        </p:nvSpPr>
        <p:spPr>
          <a:xfrm>
            <a:off x="8461097" y="6281230"/>
            <a:ext cx="121414" cy="121412"/>
          </a:xfrm>
          <a:prstGeom prst="ellipse">
            <a:avLst/>
          </a:prstGeom>
          <a:solidFill>
            <a:srgbClr val="BCDD8F"/>
          </a:solidFill>
          <a:ln>
            <a:noFill/>
          </a:ln>
        </p:spPr>
        <p:style>
          <a:lnRef idx="2">
            <a:schemeClr val="accent4">
              <a:hueOff val="9765651"/>
              <a:satOff val="-45061"/>
              <a:lumOff val="1658"/>
              <a:alphaOff val="0"/>
            </a:schemeClr>
          </a:lnRef>
          <a:fillRef idx="1">
            <a:schemeClr val="accent4">
              <a:hueOff val="9765651"/>
              <a:satOff val="-45061"/>
              <a:lumOff val="1658"/>
              <a:alphaOff val="0"/>
            </a:schemeClr>
          </a:fillRef>
          <a:effectRef idx="0">
            <a:schemeClr val="accent4">
              <a:hueOff val="9765651"/>
              <a:satOff val="-45061"/>
              <a:lumOff val="1658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Овал 41"/>
          <p:cNvSpPr/>
          <p:nvPr/>
        </p:nvSpPr>
        <p:spPr>
          <a:xfrm>
            <a:off x="8201346" y="6281230"/>
            <a:ext cx="121414" cy="121412"/>
          </a:xfrm>
          <a:prstGeom prst="ellipse">
            <a:avLst/>
          </a:prstGeom>
          <a:solidFill>
            <a:srgbClr val="C8E3A5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45" name="Овал 44"/>
          <p:cNvSpPr/>
          <p:nvPr/>
        </p:nvSpPr>
        <p:spPr>
          <a:xfrm>
            <a:off x="12040329" y="5509099"/>
            <a:ext cx="121414" cy="121412"/>
          </a:xfrm>
          <a:prstGeom prst="ellipse">
            <a:avLst/>
          </a:prstGeom>
          <a:solidFill>
            <a:srgbClr val="5FCD6F"/>
          </a:solidFill>
          <a:ln>
            <a:noFill/>
          </a:ln>
        </p:spPr>
        <p:style>
          <a:lnRef idx="2">
            <a:schemeClr val="accent4">
              <a:hueOff val="4095273"/>
              <a:satOff val="-18896"/>
              <a:lumOff val="695"/>
              <a:alphaOff val="0"/>
            </a:schemeClr>
          </a:lnRef>
          <a:fillRef idx="1">
            <a:schemeClr val="accent4">
              <a:hueOff val="4095273"/>
              <a:satOff val="-18896"/>
              <a:lumOff val="695"/>
              <a:alphaOff val="0"/>
            </a:schemeClr>
          </a:fillRef>
          <a:effectRef idx="0">
            <a:schemeClr val="accent4">
              <a:hueOff val="4095273"/>
              <a:satOff val="-18896"/>
              <a:lumOff val="695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6" name="Группа 45"/>
          <p:cNvGrpSpPr/>
          <p:nvPr/>
        </p:nvGrpSpPr>
        <p:grpSpPr>
          <a:xfrm>
            <a:off x="8138983" y="4340325"/>
            <a:ext cx="1261449" cy="312318"/>
            <a:chOff x="-58858" y="243604"/>
            <a:chExt cx="1484054" cy="312318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2067" y="243605"/>
              <a:ext cx="1423129" cy="31231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Прямоугольник 53"/>
            <p:cNvSpPr/>
            <p:nvPr/>
          </p:nvSpPr>
          <p:spPr>
            <a:xfrm>
              <a:off x="-58858" y="243604"/>
              <a:ext cx="1423129" cy="3123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72000" tIns="18000" rIns="72000" bIns="0" rtlCol="0" anchor="ctr" anchorCtr="0"/>
            <a:lstStyle/>
            <a:p>
              <a:pPr algn="ctr">
                <a:lnSpc>
                  <a:spcPct val="70000"/>
                </a:lnSpc>
              </a:pPr>
              <a:r>
                <a:rPr lang="ru-RU" sz="1200" cap="all" dirty="0">
                  <a:solidFill>
                    <a:schemeClr val="accent6">
                      <a:lumMod val="50000"/>
                    </a:schemeClr>
                  </a:solidFill>
                  <a:ea typeface="Segoe UI" pitchFamily="34" charset="0"/>
                  <a:cs typeface="Segoe UI" pitchFamily="34" charset="0"/>
                </a:rPr>
                <a:t>СОХРАНИТЬ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8124352" y="5127981"/>
            <a:ext cx="1142647" cy="314442"/>
            <a:chOff x="-64350" y="1031260"/>
            <a:chExt cx="1142647" cy="314442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2067" y="1033385"/>
              <a:ext cx="1076230" cy="31231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рямоугольник 51"/>
            <p:cNvSpPr/>
            <p:nvPr/>
          </p:nvSpPr>
          <p:spPr>
            <a:xfrm>
              <a:off x="-64350" y="1031260"/>
              <a:ext cx="1076230" cy="3123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72000" tIns="18000" rIns="72000" bIns="0" rtlCol="0" anchor="ctr" anchorCtr="0"/>
            <a:lstStyle/>
            <a:p>
              <a:pPr algn="ctr">
                <a:lnSpc>
                  <a:spcPct val="70000"/>
                </a:lnSpc>
              </a:pPr>
              <a:r>
                <a:rPr lang="ru-RU" sz="1200" cap="all" dirty="0">
                  <a:solidFill>
                    <a:schemeClr val="accent6">
                      <a:lumMod val="50000"/>
                    </a:schemeClr>
                  </a:solidFill>
                  <a:ea typeface="Segoe UI" pitchFamily="34" charset="0"/>
                  <a:cs typeface="Segoe UI" pitchFamily="34" charset="0"/>
                </a:rPr>
                <a:t>ДОБАВИТЬ В ИЗБРАННОЕ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118342" y="5917627"/>
            <a:ext cx="1209663" cy="312317"/>
            <a:chOff x="2067" y="1805593"/>
            <a:chExt cx="1423129" cy="312317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2067" y="1805593"/>
              <a:ext cx="1423129" cy="31231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Прямоугольник 49"/>
            <p:cNvSpPr/>
            <p:nvPr/>
          </p:nvSpPr>
          <p:spPr>
            <a:xfrm>
              <a:off x="2067" y="1805593"/>
              <a:ext cx="1423129" cy="3123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72000" tIns="18000" rIns="72000" bIns="0" rtlCol="0" anchor="ctr" anchorCtr="0"/>
            <a:lstStyle/>
            <a:p>
              <a:pPr algn="ctr">
                <a:lnSpc>
                  <a:spcPct val="70000"/>
                </a:lnSpc>
              </a:pPr>
              <a:r>
                <a:rPr lang="ru-RU" sz="1200" cap="all" dirty="0">
                  <a:solidFill>
                    <a:schemeClr val="accent6">
                      <a:lumMod val="50000"/>
                    </a:schemeClr>
                  </a:solidFill>
                  <a:ea typeface="Segoe UI" pitchFamily="34" charset="0"/>
                  <a:cs typeface="Segoe UI" pitchFamily="34" charset="0"/>
                </a:rPr>
                <a:t>ПОДПИСАТЬСЯ </a:t>
              </a: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6586844" y="3360445"/>
            <a:ext cx="91440" cy="464920"/>
            <a:chOff x="2087880" y="1294748"/>
            <a:chExt cx="91440" cy="464920"/>
          </a:xfrm>
        </p:grpSpPr>
        <p:sp>
          <p:nvSpPr>
            <p:cNvPr id="56" name="Прямая соединительная линия 3"/>
            <p:cNvSpPr/>
            <p:nvPr/>
          </p:nvSpPr>
          <p:spPr>
            <a:xfrm>
              <a:off x="2087880" y="1294748"/>
              <a:ext cx="91440" cy="4649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64920"/>
                  </a:lnTo>
                </a:path>
              </a:pathLst>
            </a:custGeom>
            <a:noFill/>
            <a:ln w="28575">
              <a:tailEnd type="arrow"/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Прямая соединительная линия 4"/>
            <p:cNvSpPr/>
            <p:nvPr/>
          </p:nvSpPr>
          <p:spPr>
            <a:xfrm>
              <a:off x="2121211" y="1524731"/>
              <a:ext cx="24776" cy="4955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6617633" y="4912484"/>
            <a:ext cx="91440" cy="464920"/>
            <a:chOff x="2087880" y="1294748"/>
            <a:chExt cx="91440" cy="464920"/>
          </a:xfrm>
        </p:grpSpPr>
        <p:sp>
          <p:nvSpPr>
            <p:cNvPr id="59" name="Прямая соединительная линия 3"/>
            <p:cNvSpPr/>
            <p:nvPr/>
          </p:nvSpPr>
          <p:spPr>
            <a:xfrm>
              <a:off x="2087880" y="1294748"/>
              <a:ext cx="91440" cy="4649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64920"/>
                  </a:lnTo>
                </a:path>
              </a:pathLst>
            </a:custGeom>
            <a:noFill/>
            <a:ln w="28575">
              <a:tailEnd type="arrow"/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Прямая соединительная линия 4"/>
            <p:cNvSpPr/>
            <p:nvPr/>
          </p:nvSpPr>
          <p:spPr>
            <a:xfrm>
              <a:off x="2121211" y="1524731"/>
              <a:ext cx="24776" cy="4955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61" name="Овал 60"/>
          <p:cNvSpPr/>
          <p:nvPr/>
        </p:nvSpPr>
        <p:spPr>
          <a:xfrm>
            <a:off x="11927557" y="5387687"/>
            <a:ext cx="121414" cy="121412"/>
          </a:xfrm>
          <a:prstGeom prst="ellipse">
            <a:avLst/>
          </a:prstGeom>
          <a:solidFill>
            <a:srgbClr val="DFE650"/>
          </a:solidFill>
          <a:ln>
            <a:noFill/>
          </a:ln>
        </p:spPr>
        <p:style>
          <a:lnRef idx="2">
            <a:schemeClr val="accent4">
              <a:hueOff val="6615441"/>
              <a:satOff val="-30525"/>
              <a:lumOff val="1123"/>
              <a:alphaOff val="0"/>
            </a:schemeClr>
          </a:lnRef>
          <a:fillRef idx="1">
            <a:schemeClr val="accent4">
              <a:hueOff val="6615441"/>
              <a:satOff val="-30525"/>
              <a:lumOff val="1123"/>
              <a:alphaOff val="0"/>
            </a:schemeClr>
          </a:fillRef>
          <a:effectRef idx="0">
            <a:schemeClr val="accent4">
              <a:hueOff val="6615441"/>
              <a:satOff val="-30525"/>
              <a:lumOff val="1123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Овал 61"/>
          <p:cNvSpPr/>
          <p:nvPr/>
        </p:nvSpPr>
        <p:spPr>
          <a:xfrm>
            <a:off x="11927557" y="5623833"/>
            <a:ext cx="121414" cy="121412"/>
          </a:xfrm>
          <a:prstGeom prst="ellipse">
            <a:avLst/>
          </a:prstGeom>
          <a:solidFill>
            <a:srgbClr val="DFE650"/>
          </a:solidFill>
          <a:ln>
            <a:noFill/>
          </a:ln>
        </p:spPr>
        <p:style>
          <a:lnRef idx="2">
            <a:schemeClr val="accent4">
              <a:hueOff val="6615441"/>
              <a:satOff val="-30525"/>
              <a:lumOff val="1123"/>
              <a:alphaOff val="0"/>
            </a:schemeClr>
          </a:lnRef>
          <a:fillRef idx="1">
            <a:schemeClr val="accent4">
              <a:hueOff val="6615441"/>
              <a:satOff val="-30525"/>
              <a:lumOff val="1123"/>
              <a:alphaOff val="0"/>
            </a:schemeClr>
          </a:fillRef>
          <a:effectRef idx="0">
            <a:schemeClr val="accent4">
              <a:hueOff val="6615441"/>
              <a:satOff val="-30525"/>
              <a:lumOff val="1123"/>
              <a:alphaOff val="0"/>
            </a:schemeClr>
          </a:effectRef>
          <a:fontRef idx="minor">
            <a:schemeClr val="lt1"/>
          </a:fontRef>
        </p:style>
      </p:sp>
    </p:spTree>
    <p:custDataLst>
      <p:tags r:id="rId1"/>
    </p:custDataLst>
    <p:extLst>
      <p:ext uri="{BB962C8B-B14F-4D97-AF65-F5344CB8AC3E}">
        <p14:creationId xmlns:p14="http://schemas.microsoft.com/office/powerpoint/2010/main" val="14544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59" y="3790334"/>
            <a:ext cx="7404388" cy="275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709" y="701923"/>
            <a:ext cx="11080261" cy="1059596"/>
          </a:xfrm>
        </p:spPr>
        <p:txBody>
          <a:bodyPr>
            <a:noAutofit/>
          </a:bodyPr>
          <a:lstStyle/>
          <a:p>
            <a:r>
              <a:rPr lang="ru-RU" sz="32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Приглашение </a:t>
            </a:r>
            <a:r>
              <a:rPr lang="ru-RU" sz="32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Gill Sans"/>
              </a:rPr>
              <a:t>участников к участию в процедуре</a:t>
            </a:r>
          </a:p>
        </p:txBody>
      </p:sp>
      <p:pic>
        <p:nvPicPr>
          <p:cNvPr id="1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68689" y="120342"/>
            <a:ext cx="2280282" cy="42262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6406436" y="1988415"/>
            <a:ext cx="564253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Личном Кабинете заказчика в разделе «Мои извещения» есть возможность направить приглашения к участию в опубликованной </a:t>
            </a:r>
            <a:r>
              <a:rPr lang="ru-RU" dirty="0" smtClean="0">
                <a:ea typeface="Segoe UI" panose="020B0502040204020203" pitchFamily="34" charset="0"/>
                <a:cs typeface="Segoe UI" panose="020B0502040204020203" pitchFamily="34" charset="0"/>
              </a:rPr>
              <a:t>закупке</a:t>
            </a: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аккредитованным на площадке участникам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102" y="1659992"/>
            <a:ext cx="4595153" cy="18571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748727" y="3188744"/>
            <a:ext cx="1620982" cy="5301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349568" y="4415082"/>
            <a:ext cx="4699402" cy="184665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cap="small" dirty="0">
                <a:ea typeface="Segoe UI" pitchFamily="34" charset="0"/>
                <a:cs typeface="Segoe UI" pitchFamily="34" charset="0"/>
              </a:rPr>
              <a:t>Интеллектуальный алгоритм автоматически формирует список потенциальных участников </a:t>
            </a:r>
            <a:r>
              <a:rPr lang="ru-RU" sz="1600" b="1" cap="small" dirty="0" smtClean="0">
                <a:ea typeface="Segoe UI" pitchFamily="34" charset="0"/>
                <a:cs typeface="Segoe UI" pitchFamily="34" charset="0"/>
              </a:rPr>
              <a:t>и </a:t>
            </a:r>
            <a:r>
              <a:rPr lang="ru-RU" sz="1600" b="1" cap="small" dirty="0">
                <a:ea typeface="Segoe UI" pitchFamily="34" charset="0"/>
                <a:cs typeface="Segoe UI" pitchFamily="34" charset="0"/>
              </a:rPr>
              <a:t>дает возможность пригласить участников из списка.</a:t>
            </a:r>
          </a:p>
          <a:p>
            <a:r>
              <a:rPr lang="ru-RU" sz="1600" b="1" cap="small" dirty="0">
                <a:ea typeface="Segoe UI" pitchFamily="34" charset="0"/>
                <a:cs typeface="Segoe UI" pitchFamily="34" charset="0"/>
              </a:rPr>
              <a:t>Кроме </a:t>
            </a:r>
            <a:r>
              <a:rPr lang="ru-RU" sz="1600" b="1" cap="small" dirty="0" smtClean="0">
                <a:ea typeface="Segoe UI" pitchFamily="34" charset="0"/>
                <a:cs typeface="Segoe UI" pitchFamily="34" charset="0"/>
              </a:rPr>
              <a:t>того, </a:t>
            </a:r>
            <a:r>
              <a:rPr lang="ru-RU" sz="1600" b="1" cap="small" dirty="0">
                <a:ea typeface="Segoe UI" pitchFamily="34" charset="0"/>
                <a:cs typeface="Segoe UI" pitchFamily="34" charset="0"/>
              </a:rPr>
              <a:t>можно посмотреть карточку участника, которая показывает, в каких аукционах компания принимала участие, какие </a:t>
            </a:r>
            <a:r>
              <a:rPr lang="ru-RU" sz="1600" b="1" cap="small" dirty="0" smtClean="0">
                <a:ea typeface="Segoe UI" pitchFamily="34" charset="0"/>
                <a:cs typeface="Segoe UI" pitchFamily="34" charset="0"/>
              </a:rPr>
              <a:t>контракты были </a:t>
            </a:r>
            <a:r>
              <a:rPr lang="ru-RU" sz="1600" b="1" cap="small" dirty="0">
                <a:ea typeface="Segoe UI" pitchFamily="34" charset="0"/>
                <a:cs typeface="Segoe UI" pitchFamily="34" charset="0"/>
              </a:rPr>
              <a:t>заключены, формируются рекомендации. </a:t>
            </a:r>
            <a:r>
              <a:rPr lang="ru-RU" b="1" cap="small" dirty="0">
                <a:ea typeface="Segoe UI" pitchFamily="34" charset="0"/>
                <a:cs typeface="Segoe UI" pitchFamily="34" charset="0"/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43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0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CRpmBfT26qILEuAExJb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Mubjj4Q..q3yLAaUOh9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CRpmBfT26qILEuAExJb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fFQJH8TgWbDN6fu0G8U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Mubjj4Q..q3yLAaUOh9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fFQJH8TgWbDN6fu0G8UQ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20315</TotalTime>
  <Words>910</Words>
  <Application>Microsoft Office PowerPoint</Application>
  <PresentationFormat>Широкоэкранный</PresentationFormat>
  <Paragraphs>100</Paragraphs>
  <Slides>21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44" baseType="lpstr">
      <vt:lpstr>Arial</vt:lpstr>
      <vt:lpstr>Arial Narrow</vt:lpstr>
      <vt:lpstr>Calibri</vt:lpstr>
      <vt:lpstr>Calibri Light</vt:lpstr>
      <vt:lpstr>Courier New</vt:lpstr>
      <vt:lpstr>Georgia</vt:lpstr>
      <vt:lpstr>Gill Sans</vt:lpstr>
      <vt:lpstr>Gill Sans Light</vt:lpstr>
      <vt:lpstr>Gill Sans SemiBold</vt:lpstr>
      <vt:lpstr>Helvetica</vt:lpstr>
      <vt:lpstr>Raleway</vt:lpstr>
      <vt:lpstr>Segoe UI</vt:lpstr>
      <vt:lpstr>Segoe UI Semibold</vt:lpstr>
      <vt:lpstr>Times New Roman</vt:lpstr>
      <vt:lpstr>Trebuchet MS</vt:lpstr>
      <vt:lpstr>Tw Cen MT</vt:lpstr>
      <vt:lpstr>Tw Cen MT Condensed</vt:lpstr>
      <vt:lpstr>Wingdings</vt:lpstr>
      <vt:lpstr>Wingdings 3</vt:lpstr>
      <vt:lpstr>Integral</vt:lpstr>
      <vt:lpstr>11_Office Theme</vt:lpstr>
      <vt:lpstr>20_Office Theme</vt:lpstr>
      <vt:lpstr>think-cell Slide</vt:lpstr>
      <vt:lpstr>Презентация PowerPoint</vt:lpstr>
      <vt:lpstr>Презентация PowerPoint</vt:lpstr>
      <vt:lpstr>НАПРАВЛЕНИЯ ДЕЯТЕЛЬНОСТИ СБЕРБАНК–АСТ</vt:lpstr>
      <vt:lpstr>Календарь событий</vt:lpstr>
      <vt:lpstr>Сервис обоснования НМЦ</vt:lpstr>
      <vt:lpstr>Сервис обоснования НМЦ</vt:lpstr>
      <vt:lpstr>Интеллектуальный поиск закупок</vt:lpstr>
      <vt:lpstr>Презентация PowerPoint</vt:lpstr>
      <vt:lpstr>Приглашение участников к участию в процедуре</vt:lpstr>
      <vt:lpstr>Проверка контрагентов</vt:lpstr>
      <vt:lpstr>отчеты для заказчика и уполномоченного органа</vt:lpstr>
      <vt:lpstr>Расчет цены контракта для совместных торгов</vt:lpstr>
      <vt:lpstr>Реестр «Мои извещения» с хронологией событий и переходом к рабочим действиям </vt:lpstr>
      <vt:lpstr>Количество просмотров извещения</vt:lpstr>
      <vt:lpstr>ПЕЧАТНАЯ Форма ПРОТОКОЛОВ ПО ВСЕМ СПОСОБАМ</vt:lpstr>
      <vt:lpstr>Выбор комиссии при создании протоколов</vt:lpstr>
      <vt:lpstr>Выгрузка всех файлов заявок </vt:lpstr>
      <vt:lpstr>Переход в заявку из протокола </vt:lpstr>
      <vt:lpstr>Заключение контракта в ЕИС </vt:lpstr>
      <vt:lpstr>Просмотр заказчиком в ЕИС документов,  представленных победителем при подписании контракта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Mishel Mishel</dc:creator>
  <cp:lastModifiedBy>Mishel</cp:lastModifiedBy>
  <cp:revision>682</cp:revision>
  <dcterms:created xsi:type="dcterms:W3CDTF">2017-02-01T11:23:14Z</dcterms:created>
  <dcterms:modified xsi:type="dcterms:W3CDTF">2019-11-21T17:04:38Z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C7027886-2B79-438A-B6E8-DB49FAA853B1</vt:lpwstr>
  </property>
  <property fmtid="{D5CDD505-2E9C-101B-9397-08002B2CF9AE}" pid="3" name="ArticulatePath">
    <vt:lpwstr>270918 Сбербанк-АСТ</vt:lpwstr>
  </property>
</Properties>
</file>