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56" r:id="rId2"/>
    <p:sldId id="281" r:id="rId3"/>
    <p:sldId id="278" r:id="rId4"/>
    <p:sldId id="288" r:id="rId5"/>
    <p:sldId id="289" r:id="rId6"/>
    <p:sldId id="290" r:id="rId7"/>
    <p:sldId id="292" r:id="rId8"/>
    <p:sldId id="279" r:id="rId9"/>
    <p:sldId id="280" r:id="rId10"/>
    <p:sldId id="282" r:id="rId11"/>
    <p:sldId id="287" r:id="rId12"/>
    <p:sldId id="259" r:id="rId13"/>
    <p:sldId id="260" r:id="rId14"/>
    <p:sldId id="261" r:id="rId15"/>
    <p:sldId id="293" r:id="rId16"/>
    <p:sldId id="284" r:id="rId17"/>
    <p:sldId id="263" r:id="rId18"/>
    <p:sldId id="264" r:id="rId19"/>
    <p:sldId id="283" r:id="rId20"/>
    <p:sldId id="286" r:id="rId21"/>
    <p:sldId id="266" r:id="rId22"/>
    <p:sldId id="268" r:id="rId23"/>
    <p:sldId id="269" r:id="rId24"/>
    <p:sldId id="270" r:id="rId25"/>
    <p:sldId id="271" r:id="rId26"/>
    <p:sldId id="272" r:id="rId2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05" autoAdjust="0"/>
  </p:normalViewPr>
  <p:slideViewPr>
    <p:cSldViewPr>
      <p:cViewPr>
        <p:scale>
          <a:sx n="87" d="100"/>
          <a:sy n="87" d="100"/>
        </p:scale>
        <p:origin x="-2220" y="-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3" y="32525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869A15-AEF6-4A60-9577-126F85430468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30CC9-1015-4580-A765-706CEDA69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417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818EBC-E920-4513-94F5-4E40583BFBCF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A50D0-8CB4-475E-A933-7962218CC4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747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3BC3780-C143-4666-86AC-070A084F8EA6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1A6533C-8F91-4BE6-8D0F-E0D8307F0E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201622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Обзор изменений в законодательстве о контрактной системе с начала 2019 года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76964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2019 год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803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844824"/>
            <a:ext cx="8568951" cy="4536504"/>
          </a:xfrm>
        </p:spPr>
        <p:txBody>
          <a:bodyPr>
            <a:normAutofit/>
          </a:bodyPr>
          <a:lstStyle/>
          <a:p>
            <a:endParaRPr lang="ru-RU" sz="2200" dirty="0"/>
          </a:p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Извещение о закупке у ЕП отменено </a:t>
            </a:r>
            <a:r>
              <a:rPr lang="ru-RU" sz="2800" dirty="0" smtClean="0"/>
              <a:t>(совсем</a:t>
            </a:r>
            <a:r>
              <a:rPr lang="ru-RU" sz="2800" dirty="0"/>
              <a:t>!)</a:t>
            </a:r>
            <a:r>
              <a:rPr lang="ru-RU" sz="2800" b="1" dirty="0"/>
              <a:t>(</a:t>
            </a:r>
            <a:r>
              <a:rPr lang="ru-RU" sz="2800" b="1" dirty="0" smtClean="0"/>
              <a:t>ВСТУПИЛО В СИЛУ С 01.08.2019)</a:t>
            </a:r>
          </a:p>
          <a:p>
            <a:pPr algn="just"/>
            <a:r>
              <a:rPr lang="ru-RU" sz="2800" dirty="0" smtClean="0"/>
              <a:t>В </a:t>
            </a:r>
            <a:r>
              <a:rPr lang="ru-RU" sz="2800" dirty="0" err="1" smtClean="0"/>
              <a:t>спецторгах</a:t>
            </a:r>
            <a:r>
              <a:rPr lang="ru-RU" sz="2800" dirty="0" smtClean="0"/>
              <a:t> СМП размер ОИК определяется в процентном отношении не к НМЦК, а к предложенной цене</a:t>
            </a:r>
          </a:p>
          <a:p>
            <a:r>
              <a:rPr lang="ru-RU" sz="2800" dirty="0" smtClean="0"/>
              <a:t>Уточнены правила авансирования. Теперь авансируется каждый этап, если контрактом этапы предусмотрены </a:t>
            </a:r>
            <a:r>
              <a:rPr lang="ru-RU" sz="2800" b="1" dirty="0" smtClean="0"/>
              <a:t>(ВСТУПИЛО В СИЛУ  С 01.10.2019</a:t>
            </a:r>
            <a:r>
              <a:rPr lang="ru-RU" sz="2800" b="1" dirty="0"/>
              <a:t>)</a:t>
            </a:r>
            <a:endParaRPr lang="ru-RU" sz="2800" dirty="0"/>
          </a:p>
          <a:p>
            <a:pPr algn="just"/>
            <a:endParaRPr lang="ru-RU" sz="2200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>Изменения, </a:t>
            </a:r>
            <a:r>
              <a:rPr lang="ru-RU" sz="4000" dirty="0" smtClean="0"/>
              <a:t>вступившие </a:t>
            </a:r>
            <a:r>
              <a:rPr lang="ru-RU" sz="4000" dirty="0"/>
              <a:t>в силу с 1 июля 2019 г.: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5164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1772816"/>
            <a:ext cx="7408333" cy="4608512"/>
          </a:xfrm>
        </p:spPr>
        <p:txBody>
          <a:bodyPr/>
          <a:lstStyle/>
          <a:p>
            <a:r>
              <a:rPr lang="ru-RU" dirty="0" smtClean="0"/>
              <a:t>В рейтинге инвестиционной привлекательности (Агентство стратегических инициатив) Самарская область в группе </a:t>
            </a:r>
            <a:r>
              <a:rPr lang="en-US" dirty="0" smtClean="0"/>
              <a:t>D 52% </a:t>
            </a:r>
          </a:p>
          <a:p>
            <a:r>
              <a:rPr lang="ru-RU" dirty="0" smtClean="0"/>
              <a:t>План: попасть в группу В по итогам 2019 года – 70%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ЗАКУПКИ У СМП И СОНКО</a:t>
            </a:r>
            <a:endParaRPr lang="ru-RU" sz="3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044606"/>
              </p:ext>
            </p:extLst>
          </p:nvPr>
        </p:nvGraphicFramePr>
        <p:xfrm>
          <a:off x="755576" y="3468439"/>
          <a:ext cx="7524823" cy="2840880"/>
        </p:xfrm>
        <a:graphic>
          <a:graphicData uri="http://schemas.openxmlformats.org/drawingml/2006/table">
            <a:tbl>
              <a:tblPr/>
              <a:tblGrid>
                <a:gridCol w="1590910"/>
                <a:gridCol w="963080"/>
                <a:gridCol w="1014891"/>
                <a:gridCol w="963080"/>
                <a:gridCol w="1014891"/>
                <a:gridCol w="963080"/>
                <a:gridCol w="1014891"/>
              </a:tblGrid>
              <a:tr h="260757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закупок у СМП по муниципальным образованиям Самарской области за 2019 год по состоянию на 19.11.2019 </a:t>
                      </a:r>
                    </a:p>
                  </a:txBody>
                  <a:tcPr marL="9006" marR="9006" marT="90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32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Муниципальное образование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заключенных контрактов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Стоимость заключенных контрактов, руб.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заключенных контрактов с СМП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Стоимость заключенных контрактов с СМП, руб.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закупок у СМП (по количеству контрактов), %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закупок у СМП (по сумме), %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Елховский район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36 696 925,97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36 496 527,55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94,74%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99,45%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Волжский район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284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2 763 169 591,36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236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2 677 251 755,69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83,10%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96,89%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Красноярский район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147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374 047 336,49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130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356 049 539,25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88,44%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95,19%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Кошкинский район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172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160 682 556,30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142 626 684,58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83,14%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88,76%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Ставропольский район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173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308 882 006,19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157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231 903 774,70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90,75%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75,08%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муниципалам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6134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27 471 685 420,83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5203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18 358 784 497,62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84,82%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66,83%</a:t>
                      </a:r>
                    </a:p>
                  </a:txBody>
                  <a:tcPr marL="9006" marR="9006" marT="9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4447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916832"/>
            <a:ext cx="7920880" cy="4032448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части 43 статьи 112 Закона № 44-ФЗ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контрактной системе заказчики, уполномоченные органы и уполномоченные учреждения при осуществлении закупок товаров, работ, услуг для обеспечения государственных, муниципальных нужд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января 2019 года определяют поставщиков (подрядчиков, исполнителей) путем проведения электронных процедур: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аукциона в электронной форме;</a:t>
            </a: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конкурса в электронной форме;</a:t>
            </a: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запроса котировок в электронной форме;</a:t>
            </a: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запроса предложений в электронной форме.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заказчики, уполномоченные органы и уполномоченные учреждения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вправе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открытый конкурс, конкурс с ограниченным участием, двухэтапный конкурс, запрос котировок, запрос предложений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в электронной форме (в т.н. «бумажной» форме).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Установлена обязательность применения электронных процедур для большинства закупок.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4752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Исключения, когда после 01.01.2019 г.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осуществлять закупки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 бумажном виде»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прямо перечислены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части 44 статьи 112 Закона № 44-ФЗ о контрактной системе:</a:t>
            </a: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обеспечение деятельности заказчика на территории иностранного государства (ст. 75, 111.1);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оказание скорой медицинской помощи в экстренной или неотложной форме (ст. 76);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оказание гуманитарной помощи либо ликвидации последствий чрезвычайных ситуаций природного или техногенного характера (ст.80, 82);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проведение закрытых закупок (ст. 84);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проведение закупок у единственного поставщика (ст. 93);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проведение закупок в соответствии с решением Правительства РФ (ст. 111).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ИСКЛЮЧЕНИЯ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50757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законом от 27.12.2018 № 502-ФЗ с 27.12.2018 г. изложена в новой редакции часть 6 статьи 44 Закона № 44-ФЗ о контрактной системе.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изменениям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любые государственные и муниципальные учреждения, в том числе бюджетные и автономные</a:t>
            </a:r>
            <a:r>
              <a:rPr lang="ru-RU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не только казённые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участвуют в процедурах закупок в качестве участников, с этой даты освобождаются от обязанности предоставлять обеспечение заявки.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/>
              <a:t>Отменена обязанность по предоставлению обеспечения заявок для бюджетных и автономных учреждений, участвующих в процедурах в качестве участников закупки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5466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Постановление Правительства №1401 от 05.11.2019</a:t>
            </a:r>
          </a:p>
          <a:p>
            <a:pPr marL="0" indent="0">
              <a:buNone/>
            </a:pPr>
            <a:r>
              <a:rPr lang="ru-RU" dirty="0" smtClean="0"/>
              <a:t>«О типовых формах заявок…»</a:t>
            </a:r>
          </a:p>
          <a:p>
            <a:pPr marL="0" indent="0">
              <a:buNone/>
            </a:pPr>
            <a:r>
              <a:rPr lang="ru-RU" dirty="0" smtClean="0"/>
              <a:t>Все формы кроме ЗАПРОСА ПРЕДЛОЖЕНИЙ обеспечиваются оператором ЭТП, только в запросе предложений необходимо ее вложить заказчику в документацию</a:t>
            </a:r>
          </a:p>
          <a:p>
            <a:pPr marL="0" indent="0">
              <a:buNone/>
            </a:pPr>
            <a:r>
              <a:rPr lang="ru-RU" smtClean="0"/>
              <a:t>Письмо Минфина РФ от 19.11.2019 №24-06-05/89376</a:t>
            </a: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Типовая документация, типовая заявка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92917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1988840"/>
            <a:ext cx="7812856" cy="4137323"/>
          </a:xfrm>
        </p:spPr>
        <p:txBody>
          <a:bodyPr/>
          <a:lstStyle/>
          <a:p>
            <a:r>
              <a:rPr lang="ru-RU" dirty="0"/>
              <a:t>При </a:t>
            </a:r>
            <a:r>
              <a:rPr lang="ru-RU" dirty="0">
                <a:solidFill>
                  <a:srgbClr val="FF0000"/>
                </a:solidFill>
              </a:rPr>
              <a:t>расторжении</a:t>
            </a:r>
            <a:r>
              <a:rPr lang="ru-RU" dirty="0"/>
              <a:t> контракта по любому основанию новый можно </a:t>
            </a:r>
            <a:r>
              <a:rPr lang="ru-RU" dirty="0">
                <a:solidFill>
                  <a:srgbClr val="FF0000"/>
                </a:solidFill>
              </a:rPr>
              <a:t>заключить </a:t>
            </a:r>
            <a:r>
              <a:rPr lang="ru-RU" dirty="0"/>
              <a:t>с участником, заявке которого </a:t>
            </a:r>
            <a:r>
              <a:rPr lang="ru-RU" dirty="0">
                <a:solidFill>
                  <a:srgbClr val="FF0000"/>
                </a:solidFill>
              </a:rPr>
              <a:t>присвоен второй номер</a:t>
            </a:r>
            <a:r>
              <a:rPr lang="ru-RU" dirty="0"/>
              <a:t>. Если от контракта отказался заказчик, первого исполнителя нужно включить в РНП. </a:t>
            </a:r>
            <a:endParaRPr lang="ru-RU" dirty="0" smtClean="0"/>
          </a:p>
          <a:p>
            <a:r>
              <a:rPr lang="ru-RU" dirty="0"/>
              <a:t>В </a:t>
            </a:r>
            <a:r>
              <a:rPr lang="ru-RU" dirty="0">
                <a:solidFill>
                  <a:srgbClr val="FF0000"/>
                </a:solidFill>
              </a:rPr>
              <a:t>многоэтапных контрактах </a:t>
            </a:r>
            <a:r>
              <a:rPr lang="ru-RU" dirty="0"/>
              <a:t>цену каждого этапа устанавливайте в размере, </a:t>
            </a:r>
            <a:r>
              <a:rPr lang="ru-RU" dirty="0">
                <a:solidFill>
                  <a:srgbClr val="FF0000"/>
                </a:solidFill>
              </a:rPr>
              <a:t>пропорциональном снижению НМЦК </a:t>
            </a:r>
            <a:r>
              <a:rPr lang="ru-RU" dirty="0"/>
              <a:t>участником, с которым заключается контракт.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Контракты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13301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060848"/>
            <a:ext cx="8352927" cy="4320480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С 01.01.2019 года в большинстве субъектов РФ (за исключением городов федерального значения) стало возможным заключение контракта на оказание услуг по обращению с твёрдыми коммунальными отходами (ТКО) с региональными операторами по обращению с ТКО  на основании пункта 8 части 1 статьи 93 Закона № 44-ФЗ о контрактной системе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В случае невыполнения заказчиком, у которого образуются твёрдые коммунальные отходы, своей обязанности по заключению договора на основании ч. 4 ст. 24.7 Закона об отходах производства и потребления, с учётом положений пункта 8 части 1 статьи 93 Закона № 44-ФЗ о контрактной системе, это может повлечь административную ответственность 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по статье 8.2 Кодекса РФ об административных правонарушениях.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Для должностных лиц заказчика данное правонарушение может повлечь наложение административного штрафа в размере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от десяти тысяч до тридцати тысяч рублей; на юридических лиц - от ста тысяч до двухсот пятидесяти тысяч рублей или административное приостановление деятельности на срок до девяноста суток.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938544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Закупки по вывозу ТКО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2273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00034" y="2071678"/>
            <a:ext cx="8358245" cy="4054485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01.01.2019 года вступила в силу ст. 24.2 Закона № 44-ФЗ о контрактной системе, которая предусматривает обязательную регистрацию всех участников закупок в единой информационной системе в сфере закупок (ЕИС).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ЕИС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 Единый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реестр участников закупок (ЕРУЗ), который формируется автоматически на основании данных участников, прошедших регистрацию.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ЕРУЗ осуществляется федеральным органом исполнительной власти, уполномоченным Правительством Российской Федерации – Федеральным казначейством (постановление Правительства РФ от 13.04.2017 № 442).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Регистрация участников закупок в ЕИС. Формирование Единого реестра участников закупки (ЕРУЗ)</a:t>
            </a:r>
          </a:p>
        </p:txBody>
      </p:sp>
    </p:spTree>
    <p:extLst>
      <p:ext uri="{BB962C8B-B14F-4D97-AF65-F5344CB8AC3E}">
        <p14:creationId xmlns:p14="http://schemas.microsoft.com/office/powerpoint/2010/main" val="31248193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772816"/>
            <a:ext cx="8568951" cy="4536504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В перечень </a:t>
            </a:r>
            <a:r>
              <a:rPr lang="ru-RU" dirty="0">
                <a:solidFill>
                  <a:srgbClr val="FF0000"/>
                </a:solidFill>
              </a:rPr>
              <a:t>радиоэлектронной продукции</a:t>
            </a:r>
            <a:r>
              <a:rPr lang="ru-RU" dirty="0"/>
              <a:t>, в отношении которой устанавливаются ограничения, </a:t>
            </a:r>
            <a:r>
              <a:rPr lang="ru-RU" dirty="0">
                <a:solidFill>
                  <a:srgbClr val="FF0000"/>
                </a:solidFill>
              </a:rPr>
              <a:t>включены в том числе оборудование компьютерное, электронное и оптическое, батареи и аккумуляторы, кабели волоконно-оптические, оборудование электрическое осветительное и др.</a:t>
            </a:r>
          </a:p>
          <a:p>
            <a:r>
              <a:rPr lang="ru-RU" dirty="0"/>
              <a:t>Предусмотрено создание единого реестра российской радиоэлектронной </a:t>
            </a:r>
            <a:r>
              <a:rPr lang="ru-RU" dirty="0" smtClean="0"/>
              <a:t>продукции </a:t>
            </a:r>
            <a:r>
              <a:rPr lang="ru-RU" dirty="0" smtClean="0">
                <a:solidFill>
                  <a:srgbClr val="FF0000"/>
                </a:solidFill>
              </a:rPr>
              <a:t>(реестр создан, но не полностью);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dirty="0" smtClean="0"/>
              <a:t>Предусмотрено</a:t>
            </a:r>
            <a:r>
              <a:rPr lang="ru-RU" dirty="0"/>
              <a:t>, что при осуществлении закупок радиоэлектронной продукции, включенной в перечень, заказчик </a:t>
            </a:r>
            <a:r>
              <a:rPr lang="ru-RU" dirty="0">
                <a:solidFill>
                  <a:srgbClr val="FF0000"/>
                </a:solidFill>
              </a:rPr>
              <a:t>отклоняет </a:t>
            </a:r>
            <a:r>
              <a:rPr lang="ru-RU" dirty="0" smtClean="0">
                <a:solidFill>
                  <a:srgbClr val="FF0000"/>
                </a:solidFill>
              </a:rPr>
              <a:t>все</a:t>
            </a:r>
            <a:r>
              <a:rPr lang="ru-RU" dirty="0" smtClean="0"/>
              <a:t>, </a:t>
            </a:r>
            <a:r>
              <a:rPr lang="ru-RU" dirty="0"/>
              <a:t>содержащие предложения о поставке такой продукции, происходящей из иностранных государств, </a:t>
            </a:r>
            <a:r>
              <a:rPr lang="ru-RU" dirty="0">
                <a:solidFill>
                  <a:srgbClr val="FF0000"/>
                </a:solidFill>
              </a:rPr>
              <a:t>при условии</a:t>
            </a:r>
            <a:r>
              <a:rPr lang="ru-RU" dirty="0"/>
              <a:t>, что на участие в определении поставщика подано </a:t>
            </a:r>
            <a:r>
              <a:rPr lang="ru-RU" dirty="0">
                <a:solidFill>
                  <a:srgbClr val="FF0000"/>
                </a:solidFill>
              </a:rPr>
              <a:t>не менее 2 удовлетворяющих требованиям </a:t>
            </a:r>
            <a:r>
              <a:rPr lang="ru-RU" dirty="0" smtClean="0"/>
              <a:t>извещения, </a:t>
            </a:r>
            <a:r>
              <a:rPr lang="ru-RU" dirty="0"/>
              <a:t>которые одновременно:</a:t>
            </a:r>
          </a:p>
          <a:p>
            <a:r>
              <a:rPr lang="ru-RU" dirty="0"/>
              <a:t>содержат предложения о поставке радиоэлектронной продукции, включенной в реестр;</a:t>
            </a:r>
          </a:p>
          <a:p>
            <a:r>
              <a:rPr lang="ru-RU" dirty="0"/>
              <a:t>не содержат предложений о поставке одного и того же вида радиоэлектронной продукции одного производителя 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Подтверждением </a:t>
            </a:r>
            <a:r>
              <a:rPr lang="ru-RU" dirty="0"/>
              <a:t>соответствия </a:t>
            </a:r>
            <a:r>
              <a:rPr lang="ru-RU" dirty="0" smtClean="0"/>
              <a:t>является </a:t>
            </a:r>
            <a:r>
              <a:rPr lang="ru-RU" dirty="0">
                <a:solidFill>
                  <a:srgbClr val="FF0000"/>
                </a:solidFill>
              </a:rPr>
              <a:t>декларация участника закупки о нахождении радиоэлектронной продукции в реестре с указанием номера реестровой записи.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	Постановление Правительства РФ от 10.07.2019 N 878</a:t>
            </a:r>
          </a:p>
        </p:txBody>
      </p:sp>
    </p:spTree>
    <p:extLst>
      <p:ext uri="{BB962C8B-B14F-4D97-AF65-F5344CB8AC3E}">
        <p14:creationId xmlns:p14="http://schemas.microsoft.com/office/powerpoint/2010/main" val="2676092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700808"/>
            <a:ext cx="8280919" cy="4896544"/>
          </a:xfrm>
        </p:spPr>
        <p:txBody>
          <a:bodyPr>
            <a:normAutofit/>
          </a:bodyPr>
          <a:lstStyle/>
          <a:p>
            <a:r>
              <a:rPr lang="ru-RU" sz="2000" dirty="0"/>
              <a:t>-размер </a:t>
            </a:r>
            <a:r>
              <a:rPr lang="ru-RU" sz="2000" dirty="0">
                <a:solidFill>
                  <a:srgbClr val="FF0000"/>
                </a:solidFill>
              </a:rPr>
              <a:t>штрафа</a:t>
            </a:r>
            <a:r>
              <a:rPr lang="ru-RU" sz="2000" dirty="0"/>
              <a:t> указывается </a:t>
            </a:r>
            <a:r>
              <a:rPr lang="ru-RU" sz="2000" dirty="0">
                <a:solidFill>
                  <a:srgbClr val="FF0000"/>
                </a:solidFill>
              </a:rPr>
              <a:t>в процентах </a:t>
            </a:r>
          </a:p>
          <a:p>
            <a:r>
              <a:rPr lang="ru-RU" sz="2000" dirty="0" smtClean="0"/>
              <a:t>-</a:t>
            </a:r>
            <a:r>
              <a:rPr lang="ru-RU" sz="2000" dirty="0"/>
              <a:t>типовые контракты могут разрабатываться Минфином России</a:t>
            </a:r>
          </a:p>
          <a:p>
            <a:r>
              <a:rPr lang="ru-RU" sz="2000" dirty="0"/>
              <a:t>-сокращен </a:t>
            </a:r>
            <a:r>
              <a:rPr lang="ru-RU" sz="2000" dirty="0">
                <a:solidFill>
                  <a:srgbClr val="FF0000"/>
                </a:solidFill>
              </a:rPr>
              <a:t>срок рассмотрения </a:t>
            </a:r>
            <a:r>
              <a:rPr lang="ru-RU" sz="2000" dirty="0"/>
              <a:t>документов при внесении участников </a:t>
            </a:r>
            <a:r>
              <a:rPr lang="ru-RU" sz="2000" dirty="0">
                <a:solidFill>
                  <a:srgbClr val="FF0000"/>
                </a:solidFill>
              </a:rPr>
              <a:t>в РНП </a:t>
            </a:r>
            <a:r>
              <a:rPr lang="ru-RU" sz="2000" dirty="0"/>
              <a:t>– </a:t>
            </a:r>
            <a:r>
              <a:rPr lang="ru-RU" sz="2000" dirty="0">
                <a:solidFill>
                  <a:srgbClr val="FF0000"/>
                </a:solidFill>
              </a:rPr>
              <a:t>5 рабочих</a:t>
            </a:r>
            <a:r>
              <a:rPr lang="ru-RU" sz="2000" dirty="0"/>
              <a:t> дней вместо 10</a:t>
            </a:r>
          </a:p>
          <a:p>
            <a:r>
              <a:rPr lang="ru-RU" sz="2000" dirty="0"/>
              <a:t>- </a:t>
            </a:r>
            <a:r>
              <a:rPr lang="ru-RU" sz="2000" dirty="0">
                <a:solidFill>
                  <a:srgbClr val="FF0000"/>
                </a:solidFill>
              </a:rPr>
              <a:t>срок для подачи жалобы сокращен с 10 до 5 дней </a:t>
            </a:r>
          </a:p>
          <a:p>
            <a:r>
              <a:rPr lang="ru-RU" sz="2000" dirty="0">
                <a:solidFill>
                  <a:srgbClr val="FF0000"/>
                </a:solidFill>
              </a:rPr>
              <a:t>-запрет на затребование документов при рассмотрении жалобы, если они размещены в ЕИС </a:t>
            </a:r>
          </a:p>
          <a:p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egoe UI"/>
              </a:rPr>
              <a:t>Требования к контракту:</a:t>
            </a:r>
            <a:r>
              <a:rPr lang="ru-RU" sz="2000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ru-RU" sz="2000" dirty="0" smtClean="0"/>
              <a:t>Изменена часть 7 – теперь </a:t>
            </a:r>
            <a:r>
              <a:rPr lang="ru-RU" sz="2000" dirty="0" smtClean="0">
                <a:solidFill>
                  <a:srgbClr val="FF0000"/>
                </a:solidFill>
              </a:rPr>
              <a:t>размер пени составляет 1/300 </a:t>
            </a:r>
            <a:r>
              <a:rPr lang="ru-RU" sz="2000" dirty="0" smtClean="0"/>
              <a:t>(а не «неменее1/300») ключевой ставки, «за исключением случаев ,если законодательством установлен иной размер пени</a:t>
            </a:r>
          </a:p>
          <a:p>
            <a:r>
              <a:rPr lang="ru-RU" dirty="0" smtClean="0"/>
              <a:t>Отмена отчетов об исполнении контракта (совсем, но не путать с реестром контрактов –он остается!)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Изменения с </a:t>
            </a:r>
            <a:r>
              <a:rPr lang="ru-RU" dirty="0" smtClean="0"/>
              <a:t>12 мая </a:t>
            </a:r>
            <a:r>
              <a:rPr lang="ru-RU" dirty="0"/>
              <a:t>2019 года</a:t>
            </a:r>
          </a:p>
        </p:txBody>
      </p:sp>
    </p:spTree>
    <p:extLst>
      <p:ext uri="{BB962C8B-B14F-4D97-AF65-F5344CB8AC3E}">
        <p14:creationId xmlns:p14="http://schemas.microsoft.com/office/powerpoint/2010/main" val="24631901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772816"/>
            <a:ext cx="8424935" cy="4536504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/>
              <a:t>Отмена первых частей заявок и допуск к торгам «по согласию»;</a:t>
            </a:r>
          </a:p>
          <a:p>
            <a:r>
              <a:rPr lang="ru-RU" sz="2000" dirty="0"/>
              <a:t>сокращение числа конкурентных способов </a:t>
            </a:r>
            <a:r>
              <a:rPr lang="ru-RU" sz="2000" dirty="0" smtClean="0"/>
              <a:t>закупок</a:t>
            </a:r>
            <a:r>
              <a:rPr lang="ru-RU" sz="2000" dirty="0" smtClean="0"/>
              <a:t>; сокращение срока подачи заявок по котировкам</a:t>
            </a:r>
            <a:endParaRPr lang="ru-RU" sz="2000" dirty="0" smtClean="0"/>
          </a:p>
          <a:p>
            <a:r>
              <a:rPr lang="ru-RU" sz="2000" dirty="0"/>
              <a:t>исключение конкурсной документации с включением всей необходимой информации в извещение о </a:t>
            </a:r>
            <a:r>
              <a:rPr lang="ru-RU" sz="2000" dirty="0" smtClean="0"/>
              <a:t>закупке;</a:t>
            </a:r>
          </a:p>
          <a:p>
            <a:r>
              <a:rPr lang="ru-RU" sz="2000" dirty="0"/>
              <a:t>увеличение числа участников закупок, которые обязаны заключить контракт при уклонении победителя от подписания </a:t>
            </a:r>
            <a:r>
              <a:rPr lang="ru-RU" sz="2000" dirty="0" smtClean="0"/>
              <a:t>контракта;</a:t>
            </a:r>
          </a:p>
          <a:p>
            <a:r>
              <a:rPr lang="ru-RU" sz="2000" dirty="0"/>
              <a:t>включение банков в субъекты контроля в рамках </a:t>
            </a:r>
            <a:r>
              <a:rPr lang="ru-RU" sz="2000" dirty="0" smtClean="0"/>
              <a:t>44-ФЗ;</a:t>
            </a:r>
          </a:p>
          <a:p>
            <a:r>
              <a:rPr lang="ru-RU" sz="2000" dirty="0"/>
              <a:t>электронное обжалование (через личный кабинет участников в Единой информационной системе в сфере закупок) действий/бездействий </a:t>
            </a:r>
            <a:r>
              <a:rPr lang="ru-RU" sz="2000" dirty="0" smtClean="0"/>
              <a:t>заказчиков, уведомление при одностороннем отказе – через ЕИС;</a:t>
            </a:r>
            <a:endParaRPr lang="ru-RU" sz="2000" dirty="0" smtClean="0"/>
          </a:p>
          <a:p>
            <a:r>
              <a:rPr lang="ru-RU" sz="2000" dirty="0" smtClean="0"/>
              <a:t>введение </a:t>
            </a:r>
            <a:r>
              <a:rPr lang="ru-RU" sz="2000" dirty="0"/>
              <a:t>универсальной </a:t>
            </a:r>
            <a:r>
              <a:rPr lang="ru-RU" sz="2000" dirty="0" err="1"/>
              <a:t>предквалификации</a:t>
            </a:r>
            <a:r>
              <a:rPr lang="ru-RU" sz="2000" dirty="0"/>
              <a:t> участников закупок (наличие опыта исполнения </a:t>
            </a:r>
            <a:r>
              <a:rPr lang="ru-RU" sz="2000" dirty="0" err="1"/>
              <a:t>госконтрактов</a:t>
            </a:r>
            <a:r>
              <a:rPr lang="ru-RU" sz="2000" dirty="0"/>
              <a:t> </a:t>
            </a:r>
            <a:r>
              <a:rPr lang="ru-RU" sz="2000" dirty="0" smtClean="0"/>
              <a:t>– ИФ;</a:t>
            </a:r>
          </a:p>
          <a:p>
            <a:r>
              <a:rPr lang="ru-RU" sz="2000" dirty="0" smtClean="0"/>
              <a:t>Отмена всех актов по </a:t>
            </a:r>
            <a:r>
              <a:rPr lang="ru-RU" sz="2000" dirty="0" err="1" smtClean="0"/>
              <a:t>импортозамещению</a:t>
            </a:r>
            <a:r>
              <a:rPr lang="ru-RU" sz="2000" dirty="0" smtClean="0"/>
              <a:t> и принятие трех НПА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endParaRPr lang="ru-RU" sz="20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Второй пакет законов об оптимизации </a:t>
            </a:r>
            <a:r>
              <a:rPr lang="ru-RU" sz="3600" dirty="0" smtClean="0">
                <a:solidFill>
                  <a:srgbClr val="FF0000"/>
                </a:solidFill>
              </a:rPr>
              <a:t>закупочной </a:t>
            </a:r>
            <a:r>
              <a:rPr lang="ru-RU" sz="3600" dirty="0" smtClean="0">
                <a:solidFill>
                  <a:srgbClr val="FF0000"/>
                </a:solidFill>
              </a:rPr>
              <a:t>деятельности 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6503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Начали в полном объёме действовать нормы части </a:t>
            </a:r>
            <a:r>
              <a:rPr lang="ru-RU" dirty="0">
                <a:solidFill>
                  <a:srgbClr val="FF0000"/>
                </a:solidFill>
              </a:rPr>
              <a:t>6 и 7 статьи 110.2 Закона № 44-ФЗ </a:t>
            </a:r>
            <a:r>
              <a:rPr lang="ru-RU" dirty="0"/>
              <a:t>о контрактной системе, которые предусматривают обязательное применение в контрактах на выполнение работ по строительству, реконструкции объектов капитального строительства, </a:t>
            </a:r>
            <a:r>
              <a:rPr lang="ru-RU" b="1" u="sng" dirty="0">
                <a:solidFill>
                  <a:srgbClr val="FF0000"/>
                </a:solidFill>
              </a:rPr>
              <a:t>графиков оплаты выполненных работ и графиков выполнения строительно-монтажных работ по методике, утверждённой Минстроем России.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Изменения в закупках строительства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20050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в целях установления дополнительных требований к участникам закупок подрядных работ в рамках Закона № 44-ФЗ о контрактной системе</a:t>
            </a:r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вводится следующая новая классификация видов подрядных работ</a:t>
            </a:r>
            <a:r>
              <a:rPr lang="ru-RU" dirty="0">
                <a:solidFill>
                  <a:srgbClr val="FF0000"/>
                </a:solidFill>
              </a:rPr>
              <a:t>:</a:t>
            </a:r>
          </a:p>
          <a:p>
            <a:endParaRPr lang="ru-RU" dirty="0"/>
          </a:p>
          <a:p>
            <a:r>
              <a:rPr lang="ru-RU" dirty="0"/>
              <a:t>1) выполнение работ </a:t>
            </a:r>
            <a:r>
              <a:rPr lang="ru-RU" dirty="0">
                <a:solidFill>
                  <a:srgbClr val="FF0000"/>
                </a:solidFill>
              </a:rPr>
              <a:t>по строительству, реконструкции, капитальному ремонту, сносу объекта капитального строительства</a:t>
            </a:r>
            <a:r>
              <a:rPr lang="ru-RU" dirty="0"/>
              <a:t>, </a:t>
            </a:r>
            <a:r>
              <a:rPr lang="ru-RU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исключением линейного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endParaRPr lang="ru-RU" dirty="0"/>
          </a:p>
          <a:p>
            <a:r>
              <a:rPr lang="ru-RU" dirty="0"/>
              <a:t>2) выполнение работ по строительству, реконструкции, капитальному ремонту, сносу </a:t>
            </a:r>
            <a:r>
              <a:rPr lang="ru-RU" b="1" dirty="0">
                <a:solidFill>
                  <a:srgbClr val="FF0000"/>
                </a:solidFill>
              </a:rPr>
              <a:t>линейного объекта </a:t>
            </a:r>
            <a:r>
              <a:rPr lang="ru-RU" dirty="0">
                <a:solidFill>
                  <a:srgbClr val="FF0000"/>
                </a:solidFill>
              </a:rPr>
              <a:t>капитального строительства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/>
              <a:t>3) выполнение работ по строительству </a:t>
            </a:r>
            <a:r>
              <a:rPr lang="ru-RU" b="1" dirty="0">
                <a:solidFill>
                  <a:srgbClr val="FF0000"/>
                </a:solidFill>
              </a:rPr>
              <a:t>некапитального строения, </a:t>
            </a:r>
            <a:r>
              <a:rPr lang="ru-RU" dirty="0">
                <a:solidFill>
                  <a:srgbClr val="FF0000"/>
                </a:solidFill>
              </a:rPr>
              <a:t>сооружения (строений, сооружений), </a:t>
            </a:r>
            <a:r>
              <a:rPr lang="ru-RU" b="1" dirty="0">
                <a:solidFill>
                  <a:srgbClr val="FF0000"/>
                </a:solidFill>
              </a:rPr>
              <a:t>благоустройству территорий</a:t>
            </a:r>
            <a:r>
              <a:rPr lang="ru-RU" dirty="0">
                <a:solidFill>
                  <a:srgbClr val="FF0000"/>
                </a:solidFill>
              </a:rPr>
              <a:t>;</a:t>
            </a:r>
          </a:p>
          <a:p>
            <a:endParaRPr lang="ru-RU" dirty="0"/>
          </a:p>
          <a:p>
            <a:r>
              <a:rPr lang="ru-RU" dirty="0"/>
              <a:t>4) выполнение работ по </a:t>
            </a:r>
            <a:r>
              <a:rPr lang="ru-RU" b="1" dirty="0">
                <a:solidFill>
                  <a:srgbClr val="FF0000"/>
                </a:solidFill>
              </a:rPr>
              <a:t>ремонту, содержанию автомобильных дорог</a:t>
            </a:r>
            <a:r>
              <a:rPr lang="ru-RU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Изменения в ПП РФ № 99 «О дополнительных требованиях к участникам закупок..»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978722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1772816"/>
            <a:ext cx="8280920" cy="4353347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b="1" dirty="0">
                <a:solidFill>
                  <a:srgbClr val="000080"/>
                </a:solidFill>
                <a:latin typeface="Verdana"/>
              </a:rPr>
              <a:t>Для работ по строительству, реконструкции, капитальному ремонту, сносу </a:t>
            </a:r>
            <a:r>
              <a:rPr lang="ru-RU" b="1" u="sng" dirty="0">
                <a:solidFill>
                  <a:srgbClr val="000080"/>
                </a:solidFill>
                <a:latin typeface="Verdana"/>
              </a:rPr>
              <a:t>объекта капитального строительства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, за исключением линейного, если начальная (максимальная) цена контракта превышает 10 млн.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требуется наличие за 3 года до даты подачи заявки на участие в закупке опыта исполнения (с учетом правопреемства) одного контракта (договора)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на выполнение работ по строительству, реконструкции, капитальному ремонту, сносу объекта капитального строительства (за исключением линейного объекта).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При этом стоимость одного такого исполненного контракта (договора) должна составлять:</a:t>
            </a: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1)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10 млн. рублей, но не превышает 100 млн.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- 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50 % от НМЦК (цены лота);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2)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100 млн. рублей, но не превышает 500 млн.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- 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40 % от НМЦК (цены лота);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3)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500 млн. рублей, но не превышает 1 млрд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–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30 % от НМЦК (цены лота);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4)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1 млрд.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–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20 % от НМЦК (цены лота);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/>
              <a:t>Изменения в ПП РФ № 99 «О дополнительных требованиях к участникам закупок..»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81427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844824"/>
            <a:ext cx="8280919" cy="428133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>
                <a:solidFill>
                  <a:srgbClr val="000080"/>
                </a:solidFill>
                <a:latin typeface="Verdana"/>
              </a:rPr>
              <a:t>Для работ по строительству, реконструкции, капитальному ремонту, сносу линейного объекта капитального строительства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, если начальная (максимальная) цена контракта превышает 10 млн. рублей, требуется 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наличие за 3 года до даты подачи заявки на участие в закупке опыта исполнения (с учетом правопреемства) одного контракта (договора)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на выполнение работ по строительству, реконструкции, капитальному ремонту, сносу линейного объекта.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При этом стоимость одного такого исполненного контракта (договора) должна составлять:</a:t>
            </a: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1)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10 млн. рублей, но не превышает 100 млн.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- 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50 % от НМЦК (цены лота)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2)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100 млн. рублей, но не превышает 500 млн.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- 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40 % от НМЦК (цены лота)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3)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500 млн. рублей, но не превышает 1 млрд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–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30 % от НМЦК (цены лота)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4)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1 млрд.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–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20 % от НМЦК (цены лота);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900" dirty="0"/>
              <a:t>Изменения в ПП РФ № 99 «О дополнительных требованиях к участникам закупок..»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10619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772816"/>
            <a:ext cx="8568951" cy="468052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b="1" dirty="0">
                <a:solidFill>
                  <a:srgbClr val="000080"/>
                </a:solidFill>
                <a:latin typeface="Verdana"/>
              </a:rPr>
              <a:t>Для работ по строительству некапитального строения, сооружения (строений, сооружений), благоустройству территорий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, е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сли начальная (максимальная) цена контракта превышает 10 млн. </a:t>
            </a:r>
            <a:r>
              <a:rPr lang="ru-RU" dirty="0" smtClean="0">
                <a:solidFill>
                  <a:srgbClr val="000000"/>
                </a:solidFill>
                <a:latin typeface="Verdana"/>
              </a:rPr>
              <a:t>рублей, требуется </a:t>
            </a:r>
            <a:r>
              <a:rPr lang="ru-RU" b="1" dirty="0" smtClean="0">
                <a:solidFill>
                  <a:srgbClr val="000000"/>
                </a:solidFill>
                <a:latin typeface="Verdana"/>
              </a:rPr>
              <a:t>наличие 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за 3 года до даты подачи заявки на участие в закупке опыта исполнения (с учетом правопреемства) одного контракта (договора)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на выполнение работ по строительству, реконструкции, капитальному ремонту, сносу объекта капитального строительства, в том числе линейного.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Также допускается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 для выполнения работ по строительству некапитального строения, сооружения (строений, сооружений), благоустройству территорий 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наличие одного контракта (договора)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 на выполнение работ по строительству некапитального строения, сооружения, благоустройству территорий.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 При этом такой контракт (договор) на выполнение работ по строительству некапитальных строений, сооружений, благоустройству территорий обязательно </a:t>
            </a:r>
            <a:r>
              <a:rPr lang="ru-RU" b="1" u="sng" dirty="0">
                <a:solidFill>
                  <a:srgbClr val="000000"/>
                </a:solidFill>
                <a:latin typeface="Verdana"/>
              </a:rPr>
              <a:t>должен быть заключён либо 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в рамках Федерального закона от 05.04.2013 г</a:t>
            </a:r>
            <a:r>
              <a:rPr lang="ru-RU" b="1" u="sng" dirty="0">
                <a:solidFill>
                  <a:srgbClr val="000000"/>
                </a:solidFill>
                <a:latin typeface="Verdana"/>
              </a:rPr>
              <a:t>. № 44-ФЗ 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«О контрактной системе в сфере закупок товаров, работ, услуг для обеспечения государственных и муниципальных нужд» </a:t>
            </a:r>
            <a:r>
              <a:rPr lang="ru-RU" i="1" dirty="0">
                <a:solidFill>
                  <a:srgbClr val="000000"/>
                </a:solidFill>
                <a:latin typeface="Verdana"/>
              </a:rPr>
              <a:t>(далее – Закон № 44-ФЗ о контрактной системе)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  <a:r>
              <a:rPr lang="ru-RU" b="1" u="sng" dirty="0">
                <a:solidFill>
                  <a:srgbClr val="000000"/>
                </a:solidFill>
                <a:latin typeface="Verdana"/>
              </a:rPr>
              <a:t>или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 Федерального закона от 18.07.2011 г. </a:t>
            </a:r>
            <a:r>
              <a:rPr lang="ru-RU" b="1" u="sng" dirty="0">
                <a:solidFill>
                  <a:srgbClr val="000000"/>
                </a:solidFill>
                <a:latin typeface="Verdana"/>
              </a:rPr>
              <a:t>№ 223-ФЗ 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«О закупках товаров, работ, услуг отдельными видами юридических лиц» </a:t>
            </a:r>
            <a:r>
              <a:rPr lang="ru-RU" i="1" dirty="0">
                <a:solidFill>
                  <a:srgbClr val="000000"/>
                </a:solidFill>
                <a:latin typeface="Verdana"/>
              </a:rPr>
              <a:t>(далее  - Закон № 223-ФЗ о закупках).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Информация о контракте (договоре) на выполнение работ по строительству некапитальных строений, сооружений, благоустройству территорий должна быть обязательно включена в Реестр контрактов в рамках 44-ФЗ либо в Реестр договоров,  заключаемых заказчиками, в рамках 223-ФЗ.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При этом стоимость одного такого контракта (договора) должна составлять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20 % от НМЦК (цены лота).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900" dirty="0"/>
              <a:t>Изменения в ПП РФ № 99 «О дополнительных требованиях к участникам закупок..»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65255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988840"/>
            <a:ext cx="8280919" cy="439248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>
                <a:solidFill>
                  <a:srgbClr val="000080"/>
                </a:solidFill>
                <a:latin typeface="Verdana"/>
              </a:rPr>
              <a:t>Для выполнения работ по ремонту, содержанию автомобильных дорог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, 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если начальная (максимальная) цена контракта превышает 10 млн. рублей, требуется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наличие за 3 года до даты подачи заявки на участие в закупке опыта исполнения (с учетом правопреемства) одного контракта (договора)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 на выполнение работ по строительству, реконструкции, капитальному ремонту, сносу линейного объекта.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Также допускается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 для выполнения работ по ремонту, содержанию автомобильных дорог 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наличие одного контракта (договора)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на выполнение работ по содержанию, ремонту автомобильных дорог, заключённого в рамках 44-ФЗ или 223-ФЗ,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а также внесённого в Реестр контрактов по 44-ФЗ или Реестр договоров по 223-ФЗ, соответственно.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При этом стоимость одного такого контракта (договора) должна составлять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20 % от НМЦК (цены лота).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900" dirty="0"/>
              <a:t>Изменения в ПП РФ № 99 «О дополнительных требованиях к участникам закупок..»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4828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1700808"/>
            <a:ext cx="8208911" cy="4464496"/>
          </a:xfrm>
        </p:spPr>
        <p:txBody>
          <a:bodyPr>
            <a:normAutofit/>
          </a:bodyPr>
          <a:lstStyle/>
          <a:p>
            <a:pPr lvl="0">
              <a:buClr>
                <a:srgbClr val="31B6FD"/>
              </a:buClr>
            </a:pPr>
            <a:r>
              <a:rPr lang="ru-RU" sz="1900" b="1" dirty="0">
                <a:solidFill>
                  <a:srgbClr val="FF0000"/>
                </a:solidFill>
              </a:rPr>
              <a:t>отмена плана закупок</a:t>
            </a:r>
          </a:p>
          <a:p>
            <a:pPr lvl="0">
              <a:buClr>
                <a:srgbClr val="31B6FD"/>
              </a:buClr>
            </a:pPr>
            <a:r>
              <a:rPr lang="ru-RU" sz="1900" dirty="0">
                <a:solidFill>
                  <a:srgbClr val="073E87"/>
                </a:solidFill>
              </a:rPr>
              <a:t>сокращен срок внесения изменений в план-график: </a:t>
            </a:r>
            <a:r>
              <a:rPr lang="ru-RU" sz="1900" dirty="0">
                <a:solidFill>
                  <a:srgbClr val="FF0000"/>
                </a:solidFill>
              </a:rPr>
              <a:t>1 день до размещения извещения в ЕИС/заключения контракта </a:t>
            </a:r>
            <a:r>
              <a:rPr lang="ru-RU" sz="1900" dirty="0">
                <a:solidFill>
                  <a:srgbClr val="073E87"/>
                </a:solidFill>
              </a:rPr>
              <a:t>при закупке у ед. поставщика</a:t>
            </a:r>
          </a:p>
          <a:p>
            <a:pPr lvl="0">
              <a:buClr>
                <a:srgbClr val="31B6FD"/>
              </a:buClr>
            </a:pPr>
            <a:r>
              <a:rPr lang="ru-RU" sz="1900" dirty="0">
                <a:solidFill>
                  <a:srgbClr val="FF0000"/>
                </a:solidFill>
              </a:rPr>
              <a:t>возможность закупать по цене за единицу товара, работы, услуги при невозможности определить объем любой продукции </a:t>
            </a:r>
            <a:r>
              <a:rPr lang="ru-RU" sz="1900" dirty="0">
                <a:solidFill>
                  <a:srgbClr val="073E87"/>
                </a:solidFill>
              </a:rPr>
              <a:t>(прим.: до 01.10.2019 закупка лекарств по цене за единицу не допускается)</a:t>
            </a:r>
          </a:p>
          <a:p>
            <a:pPr lvl="0">
              <a:buClr>
                <a:srgbClr val="31B6FD"/>
              </a:buClr>
            </a:pPr>
            <a:r>
              <a:rPr lang="ru-RU" sz="1900" dirty="0">
                <a:solidFill>
                  <a:srgbClr val="FF0000"/>
                </a:solidFill>
              </a:rPr>
              <a:t>увеличен ценовой порог для проведения короткого аукциона</a:t>
            </a:r>
            <a:r>
              <a:rPr lang="ru-RU" sz="1900" dirty="0">
                <a:solidFill>
                  <a:srgbClr val="073E87"/>
                </a:solidFill>
              </a:rPr>
              <a:t>: 300 млн руб. для любых закупок, </a:t>
            </a:r>
            <a:r>
              <a:rPr lang="ru-RU" sz="1900" u="sng" dirty="0">
                <a:solidFill>
                  <a:srgbClr val="FF0000"/>
                </a:solidFill>
              </a:rPr>
              <a:t>2 млрд руб. при закупке строительных работ</a:t>
            </a:r>
          </a:p>
          <a:p>
            <a:pPr lvl="0">
              <a:buClr>
                <a:srgbClr val="31B6FD"/>
              </a:buClr>
            </a:pPr>
            <a:r>
              <a:rPr lang="ru-RU" sz="1900" dirty="0">
                <a:solidFill>
                  <a:srgbClr val="FF0000"/>
                </a:solidFill>
              </a:rPr>
              <a:t>обязательное размещение проектной документации при закупке строительных работ</a:t>
            </a:r>
          </a:p>
          <a:p>
            <a:pPr lvl="0">
              <a:buClr>
                <a:srgbClr val="31B6FD"/>
              </a:buClr>
            </a:pPr>
            <a:r>
              <a:rPr lang="ru-RU" sz="1900" dirty="0">
                <a:solidFill>
                  <a:srgbClr val="073E87"/>
                </a:solidFill>
              </a:rPr>
              <a:t>при закупке </a:t>
            </a:r>
            <a:r>
              <a:rPr lang="ru-RU" sz="1900" dirty="0">
                <a:solidFill>
                  <a:srgbClr val="FF0000"/>
                </a:solidFill>
              </a:rPr>
              <a:t>строительных работ </a:t>
            </a:r>
            <a:r>
              <a:rPr lang="ru-RU" sz="1900" dirty="0">
                <a:solidFill>
                  <a:srgbClr val="073E87"/>
                </a:solidFill>
              </a:rPr>
              <a:t>в первой части заявки только </a:t>
            </a:r>
            <a:r>
              <a:rPr lang="ru-RU" sz="1900" dirty="0">
                <a:solidFill>
                  <a:srgbClr val="FF0000"/>
                </a:solidFill>
              </a:rPr>
              <a:t>согласие</a:t>
            </a:r>
          </a:p>
          <a:p>
            <a:r>
              <a:rPr lang="ru-RU" sz="1800" dirty="0" smtClean="0"/>
              <a:t>Мнение ФАС : смета на текущий ремонт с элементами </a:t>
            </a:r>
            <a:r>
              <a:rPr lang="ru-RU" sz="1800" dirty="0" err="1" smtClean="0"/>
              <a:t>кап.строя</a:t>
            </a:r>
            <a:r>
              <a:rPr lang="ru-RU" sz="1800" dirty="0" smtClean="0"/>
              <a:t> (замена окон) тоже по согласию</a:t>
            </a: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>Изменения, </a:t>
            </a:r>
            <a:r>
              <a:rPr lang="ru-RU" sz="4000" dirty="0" smtClean="0"/>
              <a:t>вступившие </a:t>
            </a:r>
            <a:r>
              <a:rPr lang="ru-RU" sz="4000" dirty="0"/>
              <a:t>в силу </a:t>
            </a:r>
            <a:r>
              <a:rPr lang="ru-RU" sz="4000" dirty="0" smtClean="0"/>
              <a:t>в 2019 </a:t>
            </a:r>
            <a:r>
              <a:rPr lang="ru-RU" sz="4000" dirty="0"/>
              <a:t>г.: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127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8433756"/>
              </p:ext>
            </p:extLst>
          </p:nvPr>
        </p:nvGraphicFramePr>
        <p:xfrm>
          <a:off x="323514" y="1988840"/>
          <a:ext cx="8496983" cy="3888431"/>
        </p:xfrm>
        <a:graphic>
          <a:graphicData uri="http://schemas.openxmlformats.org/drawingml/2006/table">
            <a:tbl>
              <a:tblPr/>
              <a:tblGrid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1811"/>
                <a:gridCol w="57567"/>
                <a:gridCol w="57567"/>
                <a:gridCol w="57567"/>
                <a:gridCol w="57567"/>
                <a:gridCol w="57567"/>
                <a:gridCol w="57567"/>
                <a:gridCol w="57567"/>
                <a:gridCol w="57567"/>
                <a:gridCol w="57567"/>
                <a:gridCol w="57567"/>
                <a:gridCol w="57567"/>
                <a:gridCol w="57567"/>
                <a:gridCol w="57567"/>
                <a:gridCol w="57567"/>
                <a:gridCol w="57567"/>
                <a:gridCol w="57567"/>
                <a:gridCol w="57567"/>
                <a:gridCol w="57567"/>
                <a:gridCol w="57567"/>
                <a:gridCol w="57567"/>
                <a:gridCol w="57567"/>
                <a:gridCol w="57567"/>
                <a:gridCol w="57567"/>
                <a:gridCol w="57567"/>
                <a:gridCol w="57567"/>
                <a:gridCol w="57567"/>
                <a:gridCol w="57567"/>
              </a:tblGrid>
              <a:tr h="170999">
                <a:tc gridSpan="63"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effectLst/>
                          <a:latin typeface="Times New Roman"/>
                        </a:rPr>
                        <a:t>2. Информация о закупках товаров, работ, услуг на 20</a:t>
                      </a: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4"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финансовый год и на плановый период 20</a:t>
                      </a: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и 20</a:t>
                      </a: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 годов</a:t>
                      </a: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177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576">
                <a:tc rowSpan="3" gridSpan="5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№ </a:t>
                      </a:r>
                      <a:br>
                        <a:rPr lang="ru-RU" sz="700" b="0" i="0" u="none" strike="noStrike">
                          <a:effectLst/>
                          <a:latin typeface="Times New Roman"/>
                        </a:rPr>
                      </a:br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п/п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17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Идентифика-ционный код закупки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effectLst/>
                          <a:latin typeface="Times New Roman"/>
                        </a:rPr>
                        <a:t>Объект закупки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20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effectLst/>
                          <a:latin typeface="Times New Roman"/>
                        </a:rPr>
                        <a:t>Планируемый год размещения </a:t>
                      </a:r>
                      <a:br>
                        <a:rPr lang="ru-RU" sz="700" b="1" i="0" u="none" strike="noStrike" dirty="0">
                          <a:effectLst/>
                          <a:latin typeface="Times New Roman"/>
                        </a:rPr>
                      </a:br>
                      <a:r>
                        <a:rPr lang="ru-RU" sz="700" b="1" i="0" u="none" strike="noStrike" dirty="0">
                          <a:effectLst/>
                          <a:latin typeface="Times New Roman"/>
                        </a:rPr>
                        <a:t>извещения об осуществлении закупки, направления приглашения принять участие в определении поставщика (подрядчика, исполнителя), заключения контракта с единственным поставщиком (подрядчиком, исполнителем)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effectLst/>
                          <a:latin typeface="Times New Roman"/>
                        </a:rPr>
                        <a:t>Объем финансового обеспечения, </a:t>
                      </a:r>
                      <a:br>
                        <a:rPr lang="ru-RU" sz="700" b="1" i="0" u="none" strike="noStrike" dirty="0">
                          <a:effectLst/>
                          <a:latin typeface="Times New Roman"/>
                        </a:rPr>
                      </a:br>
                      <a:r>
                        <a:rPr lang="ru-RU" sz="700" b="1" i="0" u="none" strike="noStrike" dirty="0">
                          <a:effectLst/>
                          <a:latin typeface="Times New Roman"/>
                        </a:rPr>
                        <a:t>в том числе планируемые платежи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16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Информация </a:t>
                      </a:r>
                      <a:br>
                        <a:rPr lang="ru-RU" sz="700" b="1" i="0" u="none" strike="noStrike">
                          <a:effectLst/>
                          <a:latin typeface="Times New Roman"/>
                        </a:rPr>
                      </a:br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о проведении обязательного общественного обсуждения закупки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15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Наименование уполномо-ченного органа (учреждения)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13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Наимено-</a:t>
                      </a:r>
                      <a:br>
                        <a:rPr lang="ru-RU" sz="700" b="1" i="0" u="none" strike="noStrike">
                          <a:effectLst/>
                          <a:latin typeface="Times New Roman"/>
                        </a:rPr>
                      </a:br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вание организатора проведения совместного конкурса или аукциона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33646"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7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1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Товар, работа, услуга </a:t>
                      </a:r>
                      <a:br>
                        <a:rPr lang="ru-RU" sz="700" b="1" i="0" u="none" strike="noStrike">
                          <a:effectLst/>
                          <a:latin typeface="Times New Roman"/>
                        </a:rPr>
                      </a:br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по Общероссийскому классификатору продукции по видам экономической деятельности </a:t>
                      </a:r>
                      <a:br>
                        <a:rPr lang="ru-RU" sz="700" b="1" i="0" u="none" strike="noStrike">
                          <a:effectLst/>
                          <a:latin typeface="Times New Roman"/>
                        </a:rPr>
                      </a:br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ОК 034-2014 </a:t>
                      </a:r>
                      <a:br>
                        <a:rPr lang="ru-RU" sz="700" b="1" i="0" u="none" strike="noStrike">
                          <a:effectLst/>
                          <a:latin typeface="Times New Roman"/>
                        </a:rPr>
                      </a:br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(КПЕС 2008) (ОКПД2)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1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 err="1">
                          <a:effectLst/>
                          <a:latin typeface="Times New Roman"/>
                        </a:rPr>
                        <a:t>Наимено-вание</a:t>
                      </a:r>
                      <a:r>
                        <a:rPr lang="ru-RU" sz="700" b="1" i="0" u="none" strike="noStrike" dirty="0">
                          <a:effectLst/>
                          <a:latin typeface="Times New Roman"/>
                        </a:rPr>
                        <a:t> объекта закупки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0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9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9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на текущий финан-совый </a:t>
                      </a:r>
                      <a:br>
                        <a:rPr lang="ru-RU" sz="700" b="1" i="0" u="none" strike="noStrike">
                          <a:effectLst/>
                          <a:latin typeface="Times New Roman"/>
                        </a:rPr>
                      </a:br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effectLst/>
                          <a:latin typeface="Times New Roman"/>
                        </a:rPr>
                        <a:t>на плановый период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8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effectLst/>
                          <a:latin typeface="Times New Roman"/>
                        </a:rPr>
                        <a:t>после-дующие годы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9412"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7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Код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Наименова-</a:t>
                      </a:r>
                      <a:br>
                        <a:rPr lang="ru-RU" sz="700" b="1" i="0" u="none" strike="noStrike">
                          <a:effectLst/>
                          <a:latin typeface="Times New Roman"/>
                        </a:rPr>
                      </a:br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ние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0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на первый год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effectLst/>
                          <a:latin typeface="Times New Roman"/>
                        </a:rPr>
                        <a:t>на второй год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8808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903" marR="6903" marT="69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7"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903" marR="6903" marT="69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903" marR="6903" marT="69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903" marR="6903" marT="69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903" marR="6903" marT="69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0"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903" marR="6903" marT="69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903" marR="6903" marT="69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6903" marR="6903" marT="69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6903" marR="6903" marT="69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6903" marR="6903" marT="69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6903" marR="6903" marT="69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6903" marR="6903" marT="69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6903" marR="6903" marT="69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 dirty="0"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6903" marR="6903" marT="69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39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7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0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399">
                <a:tc gridSpan="75"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Всего для осуществления закупок,</a:t>
                      </a:r>
                    </a:p>
                  </a:txBody>
                  <a:tcPr marL="6903" marR="6903" marT="6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gridSpan="9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gridSpan="9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gridSpan="8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gridSpan="8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gridSpan="8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gridSpan="16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gridSpan="15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gridSpan="13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6903" marR="6903" marT="6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8808">
                <a:tc gridSpan="54"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в том числе по коду бюджетной классификации </a:t>
                      </a:r>
                    </a:p>
                  </a:txBody>
                  <a:tcPr marL="6903" marR="6903" marT="6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effectLst/>
                          <a:latin typeface="Times New Roman"/>
                        </a:rPr>
                        <a:t>/</a:t>
                      </a:r>
                    </a:p>
                  </a:txBody>
                  <a:tcPr marL="6903" marR="6903" marT="690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399">
                <a:tc gridSpan="21"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по соглашению от </a:t>
                      </a:r>
                    </a:p>
                  </a:txBody>
                  <a:tcPr marL="6903" marR="6903" marT="6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0"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/по коду вида расходов</a:t>
                      </a: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03" marR="6903" marT="6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903" marR="6903" marT="690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8808">
                <a:tc gridSpan="75"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903" marR="6903" marT="6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Новое планирование ПП РФ 1279 от 30.09.2019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3447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Новое планирование ПП РФ 1279 от 30.09.2019</a:t>
            </a:r>
            <a:endParaRPr lang="ru-RU" sz="28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641379"/>
          </a:xfrm>
        </p:spPr>
        <p:txBody>
          <a:bodyPr/>
          <a:lstStyle/>
          <a:p>
            <a:pPr algn="r"/>
            <a:r>
              <a:rPr lang="ru-RU" dirty="0" smtClean="0"/>
              <a:t>Планирование на 2019 по старым правилам</a:t>
            </a:r>
          </a:p>
          <a:p>
            <a:r>
              <a:rPr lang="ru-RU" dirty="0" smtClean="0"/>
              <a:t>Формируется только в виде электронного документа и подписывается ЭП (п.3)</a:t>
            </a:r>
          </a:p>
          <a:p>
            <a:pPr algn="r"/>
            <a:r>
              <a:rPr lang="ru-RU" dirty="0" smtClean="0"/>
              <a:t>Утверждение в 10 рабочих дней с….</a:t>
            </a:r>
          </a:p>
          <a:p>
            <a:r>
              <a:rPr lang="ru-RU" dirty="0" smtClean="0"/>
              <a:t>- дня, следующего за доведением лимитов</a:t>
            </a:r>
          </a:p>
          <a:p>
            <a:r>
              <a:rPr lang="ru-RU" dirty="0" smtClean="0"/>
              <a:t>- дня, следующего за днем утверждения ПФХД</a:t>
            </a:r>
          </a:p>
          <a:p>
            <a:r>
              <a:rPr lang="ru-RU" dirty="0" smtClean="0"/>
              <a:t>- дня, следующего за днем доведения объема прав в денежном выражении….</a:t>
            </a:r>
          </a:p>
          <a:p>
            <a:r>
              <a:rPr lang="ru-RU" dirty="0" smtClean="0"/>
              <a:t>Описание с использованием ОКПД 2 не ниже группы (4 знака)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2069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Новое планирование ПП РФ 1279 от 30.09.2019</a:t>
            </a:r>
            <a:endParaRPr lang="ru-RU" sz="28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268760"/>
            <a:ext cx="7408333" cy="485740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 форме отдельной закупки включается:</a:t>
            </a:r>
          </a:p>
          <a:p>
            <a:r>
              <a:rPr lang="ru-RU" dirty="0" smtClean="0"/>
              <a:t>Работы по строительству, реконструкции, объекта </a:t>
            </a:r>
            <a:r>
              <a:rPr lang="ru-RU" dirty="0" err="1" smtClean="0"/>
              <a:t>кап.строительства</a:t>
            </a:r>
            <a:r>
              <a:rPr lang="ru-RU" dirty="0" smtClean="0"/>
              <a:t> по каждому объекту</a:t>
            </a:r>
          </a:p>
          <a:p>
            <a:r>
              <a:rPr lang="ru-RU" dirty="0" smtClean="0"/>
              <a:t>Об </a:t>
            </a:r>
            <a:r>
              <a:rPr lang="ru-RU" dirty="0" err="1" smtClean="0"/>
              <a:t>энергосервисном</a:t>
            </a:r>
            <a:r>
              <a:rPr lang="ru-RU" dirty="0" smtClean="0"/>
              <a:t> контракте</a:t>
            </a:r>
          </a:p>
          <a:p>
            <a:r>
              <a:rPr lang="ru-RU" dirty="0" smtClean="0"/>
              <a:t>О каждом лоте, выделяемом в соответствии с ФЗ 44 (??? О чем они???)</a:t>
            </a:r>
          </a:p>
          <a:p>
            <a:r>
              <a:rPr lang="ru-RU" dirty="0" smtClean="0"/>
              <a:t>Общим объемом:</a:t>
            </a:r>
          </a:p>
          <a:p>
            <a:r>
              <a:rPr lang="ru-RU" dirty="0" smtClean="0"/>
              <a:t>Закупка </a:t>
            </a:r>
            <a:r>
              <a:rPr lang="ru-RU" dirty="0" err="1" smtClean="0"/>
              <a:t>лек.средств</a:t>
            </a:r>
            <a:r>
              <a:rPr lang="ru-RU" dirty="0" smtClean="0"/>
              <a:t> по </a:t>
            </a:r>
            <a:r>
              <a:rPr lang="ru-RU" dirty="0" err="1" smtClean="0"/>
              <a:t>мед.показаниям</a:t>
            </a:r>
            <a:endParaRPr lang="ru-RU" dirty="0" smtClean="0"/>
          </a:p>
          <a:p>
            <a:r>
              <a:rPr lang="ru-RU" dirty="0" err="1" smtClean="0"/>
              <a:t>П.п</a:t>
            </a:r>
            <a:r>
              <a:rPr lang="ru-RU" dirty="0" smtClean="0"/>
              <a:t>. 4,5,23,26,33,42 и 44 ч.1ст.93</a:t>
            </a:r>
          </a:p>
          <a:p>
            <a:r>
              <a:rPr lang="ru-RU" dirty="0" smtClean="0"/>
              <a:t>Размещение автоматически после прохождения </a:t>
            </a:r>
            <a:r>
              <a:rPr lang="ru-RU" dirty="0" err="1" smtClean="0"/>
              <a:t>контрля</a:t>
            </a:r>
            <a:r>
              <a:rPr lang="ru-RU" dirty="0" smtClean="0"/>
              <a:t> по ч.5 ст.99 (теперь нет 3 дней на размещение!!!)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5681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988840"/>
            <a:ext cx="7768373" cy="3450696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ru-RU" b="1" dirty="0"/>
              <a:t>Позиции КТРУ </a:t>
            </a:r>
          </a:p>
          <a:p>
            <a:pPr marL="342900" indent="-342900">
              <a:buAutoNum type="arabicPeriod"/>
            </a:pPr>
            <a:r>
              <a:rPr lang="ru-RU" dirty="0"/>
              <a:t>1. Товары только с характеристиками КТРУ (используются без каких-либо обоснований необходимости)</a:t>
            </a:r>
          </a:p>
          <a:p>
            <a:pPr marL="342900" indent="-342900">
              <a:buAutoNum type="arabicPeriod"/>
            </a:pPr>
            <a:endParaRPr lang="ru-RU" dirty="0"/>
          </a:p>
          <a:p>
            <a:pPr marL="342900" indent="-342900">
              <a:buAutoNum type="arabicPeriod"/>
            </a:pPr>
            <a:endParaRPr lang="ru-RU" dirty="0"/>
          </a:p>
          <a:p>
            <a:pPr marL="0" indent="0">
              <a:buNone/>
            </a:pPr>
            <a:r>
              <a:rPr lang="ru-RU" dirty="0"/>
              <a:t> 2. Товары с характеристиками </a:t>
            </a:r>
            <a:r>
              <a:rPr lang="ru-RU" dirty="0" err="1"/>
              <a:t>КТРУ+доп.характеристики</a:t>
            </a:r>
            <a:r>
              <a:rPr lang="ru-RU" dirty="0"/>
              <a:t> заказчика (нужно обоснование установления КАЖДОЙ характеристики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В планах: запретить добавлять </a:t>
            </a:r>
            <a:r>
              <a:rPr lang="ru-RU" dirty="0" err="1" smtClean="0"/>
              <a:t>доп.характеристики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kern="0" dirty="0">
                <a:latin typeface="Times New Roman" panose="02020603050405020304" pitchFamily="18" charset="0"/>
                <a:ea typeface="Roboto Condensed"/>
                <a:cs typeface="Times New Roman" panose="02020603050405020304" pitchFamily="18" charset="0"/>
                <a:sym typeface="Roboto Condensed"/>
              </a:rPr>
              <a:t>Каталог ТРУ ЕИС создается в соответствии с требованиями Постановления Правительства РФ от 8 февраля 2017 г. № 145.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4873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916832"/>
            <a:ext cx="8424935" cy="4608512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если установлены </a:t>
            </a:r>
            <a:r>
              <a:rPr lang="ru-RU" dirty="0">
                <a:solidFill>
                  <a:srgbClr val="FF0000"/>
                </a:solidFill>
              </a:rPr>
              <a:t>дополнительные требования к </a:t>
            </a:r>
            <a:r>
              <a:rPr lang="ru-RU" dirty="0"/>
              <a:t>участникам (</a:t>
            </a:r>
            <a:r>
              <a:rPr lang="ru-RU" dirty="0" err="1"/>
              <a:t>ч.ч</a:t>
            </a:r>
            <a:r>
              <a:rPr lang="ru-RU" dirty="0"/>
              <a:t>. 2 и 2.1 ст. 31), то </a:t>
            </a:r>
            <a:r>
              <a:rPr lang="ru-RU" dirty="0">
                <a:solidFill>
                  <a:srgbClr val="FF0000"/>
                </a:solidFill>
              </a:rPr>
              <a:t>подача заявок осуществляется только участниками, включенными оператором электронной площадки в реестр аккредитованных участников </a:t>
            </a:r>
            <a:r>
              <a:rPr lang="ru-RU" dirty="0"/>
              <a:t>(проверку квалификации осуществляет оператор электронной площадки</a:t>
            </a:r>
            <a:r>
              <a:rPr lang="ru-RU" dirty="0" smtClean="0"/>
              <a:t>);</a:t>
            </a:r>
            <a:endParaRPr lang="ru-RU" dirty="0"/>
          </a:p>
          <a:p>
            <a:r>
              <a:rPr lang="ru-RU" dirty="0"/>
              <a:t>срок рассмотрения </a:t>
            </a:r>
            <a:r>
              <a:rPr lang="ru-RU" dirty="0">
                <a:solidFill>
                  <a:srgbClr val="FF0000"/>
                </a:solidFill>
              </a:rPr>
              <a:t>первых частей заявок сокращен до 3 рабочих дней</a:t>
            </a:r>
            <a:r>
              <a:rPr lang="ru-RU" dirty="0"/>
              <a:t>, при коротком аукционе – 1 рабочий </a:t>
            </a:r>
            <a:r>
              <a:rPr lang="ru-RU" dirty="0" smtClean="0"/>
              <a:t>день;</a:t>
            </a:r>
          </a:p>
          <a:p>
            <a:r>
              <a:rPr lang="ru-RU" dirty="0">
                <a:solidFill>
                  <a:srgbClr val="FF0000"/>
                </a:solidFill>
              </a:rPr>
              <a:t>при закупке строительных работ </a:t>
            </a:r>
            <a:r>
              <a:rPr lang="ru-RU" dirty="0"/>
              <a:t>в случае включения в документацию проектной документации аукционный </a:t>
            </a:r>
            <a:r>
              <a:rPr lang="ru-RU" dirty="0">
                <a:solidFill>
                  <a:srgbClr val="FF0000"/>
                </a:solidFill>
              </a:rPr>
              <a:t>торг проводится через 4 часа после окончания</a:t>
            </a:r>
            <a:r>
              <a:rPr lang="ru-RU" dirty="0"/>
              <a:t> срока подачи </a:t>
            </a:r>
            <a:r>
              <a:rPr lang="ru-RU" dirty="0" smtClean="0"/>
              <a:t>заявок;</a:t>
            </a:r>
            <a:endParaRPr lang="ru-RU" dirty="0"/>
          </a:p>
          <a:p>
            <a:r>
              <a:rPr lang="ru-RU" dirty="0"/>
              <a:t>если при запросе предложений </a:t>
            </a:r>
            <a:r>
              <a:rPr lang="ru-RU" dirty="0">
                <a:solidFill>
                  <a:srgbClr val="FF0000"/>
                </a:solidFill>
              </a:rPr>
              <a:t>отсутствуют заявки</a:t>
            </a:r>
            <a:r>
              <a:rPr lang="ru-RU" dirty="0"/>
              <a:t>, то </a:t>
            </a:r>
            <a:r>
              <a:rPr lang="ru-RU" dirty="0">
                <a:solidFill>
                  <a:srgbClr val="FF0000"/>
                </a:solidFill>
              </a:rPr>
              <a:t>возможно заключить контракт </a:t>
            </a:r>
            <a:r>
              <a:rPr lang="ru-RU" dirty="0"/>
              <a:t>с единственным поставщиком по согласованию с контрольным </a:t>
            </a:r>
            <a:r>
              <a:rPr lang="ru-RU" dirty="0" smtClean="0"/>
              <a:t>органом;</a:t>
            </a:r>
            <a:endParaRPr lang="ru-RU" dirty="0"/>
          </a:p>
          <a:p>
            <a:r>
              <a:rPr lang="ru-RU" dirty="0"/>
              <a:t>увеличен ценовой порог при закупках </a:t>
            </a:r>
            <a:r>
              <a:rPr lang="ru-RU" dirty="0">
                <a:solidFill>
                  <a:srgbClr val="FF0000"/>
                </a:solidFill>
              </a:rPr>
              <a:t>у единственного поставщика: п. 4 – 300 тыс. руб., п. 28- 1 млн. руб</a:t>
            </a:r>
            <a:r>
              <a:rPr lang="ru-RU" dirty="0" smtClean="0">
                <a:solidFill>
                  <a:srgbClr val="FF0000"/>
                </a:solidFill>
              </a:rPr>
              <a:t>.; п.5 – до 600 тыс. руб.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Изменения, вступающие в силу с 1 июля 2019 г.:</a:t>
            </a:r>
          </a:p>
        </p:txBody>
      </p:sp>
    </p:spTree>
    <p:extLst>
      <p:ext uri="{BB962C8B-B14F-4D97-AF65-F5344CB8AC3E}">
        <p14:creationId xmlns:p14="http://schemas.microsoft.com/office/powerpoint/2010/main" val="3577765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700808"/>
            <a:ext cx="8208912" cy="446449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допускается </a:t>
            </a:r>
            <a:r>
              <a:rPr lang="ru-RU" dirty="0">
                <a:solidFill>
                  <a:srgbClr val="FF0000"/>
                </a:solidFill>
              </a:rPr>
              <a:t>изменение любых существенных условий контракта с единственным поставщиком </a:t>
            </a:r>
            <a:r>
              <a:rPr lang="ru-RU" dirty="0"/>
              <a:t>(п.п. 1, 8, 22, 23, 29, 32, 34, 51 ч. 1 ст. 93: «монополисты», коммунальные услуги, аренда, лечение за границей, юр. услуги в иностранных судах)</a:t>
            </a:r>
          </a:p>
          <a:p>
            <a:r>
              <a:rPr lang="ru-RU" dirty="0">
                <a:solidFill>
                  <a:srgbClr val="FF0000"/>
                </a:solidFill>
              </a:rPr>
              <a:t>допускаются изменения объема и видов работ </a:t>
            </a:r>
            <a:r>
              <a:rPr lang="ru-RU" dirty="0"/>
              <a:t>в контрактах на </a:t>
            </a:r>
            <a:r>
              <a:rPr lang="ru-RU" dirty="0">
                <a:solidFill>
                  <a:srgbClr val="FF0000"/>
                </a:solidFill>
              </a:rPr>
              <a:t>строительные работы,</a:t>
            </a:r>
            <a:r>
              <a:rPr lang="ru-RU" dirty="0"/>
              <a:t> сохранение объектов культурного наследия при условии изменения цены не более чем </a:t>
            </a:r>
            <a:r>
              <a:rPr lang="ru-RU" dirty="0">
                <a:solidFill>
                  <a:srgbClr val="FF0000"/>
                </a:solidFill>
              </a:rPr>
              <a:t>на 10 %, </a:t>
            </a:r>
            <a:r>
              <a:rPr lang="ru-RU" dirty="0"/>
              <a:t>а также и</a:t>
            </a:r>
            <a:r>
              <a:rPr lang="ru-RU" dirty="0">
                <a:solidFill>
                  <a:srgbClr val="FF0000"/>
                </a:solidFill>
              </a:rPr>
              <a:t>зменение срока этих работ</a:t>
            </a:r>
            <a:r>
              <a:rPr lang="ru-RU" dirty="0"/>
              <a:t> при невозможности исполнения контракта по независящим от сторон обстоятельствам либо по вине подрядчика</a:t>
            </a:r>
          </a:p>
          <a:p>
            <a:r>
              <a:rPr lang="ru-RU" dirty="0">
                <a:solidFill>
                  <a:srgbClr val="FF0000"/>
                </a:solidFill>
              </a:rPr>
              <a:t>СМП и СОНКО освобождаются от обеспечения исполнения контракта при положительном опыте исполнения контрактов за последние 3 года с суммарной стоимостью не менее НМЦК заключаемого контракта</a:t>
            </a:r>
            <a:r>
              <a:rPr lang="ru-RU" dirty="0"/>
              <a:t>, информация об этом предоставляется участником из реестра контрактов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Изменения, </a:t>
            </a:r>
            <a:r>
              <a:rPr lang="ru-RU" dirty="0" smtClean="0"/>
              <a:t>вступившие </a:t>
            </a:r>
            <a:r>
              <a:rPr lang="ru-RU" dirty="0"/>
              <a:t>в силу с 1 июля 2019 г.:</a:t>
            </a:r>
          </a:p>
        </p:txBody>
      </p:sp>
    </p:spTree>
    <p:extLst>
      <p:ext uri="{BB962C8B-B14F-4D97-AF65-F5344CB8AC3E}">
        <p14:creationId xmlns:p14="http://schemas.microsoft.com/office/powerpoint/2010/main" val="26083308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840</TotalTime>
  <Words>2262</Words>
  <Application>Microsoft Office PowerPoint</Application>
  <PresentationFormat>Экран (4:3)</PresentationFormat>
  <Paragraphs>276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Волна</vt:lpstr>
      <vt:lpstr>Обзор изменений в законодательстве о контрактной системе с начала 2019 года</vt:lpstr>
      <vt:lpstr>Изменения с 12 мая 2019 года</vt:lpstr>
      <vt:lpstr>Изменения, вступившие в силу в 2019 г.:</vt:lpstr>
      <vt:lpstr>Новое планирование ПП РФ 1279 от 30.09.2019</vt:lpstr>
      <vt:lpstr>Новое планирование ПП РФ 1279 от 30.09.2019</vt:lpstr>
      <vt:lpstr>Новое планирование ПП РФ 1279 от 30.09.2019</vt:lpstr>
      <vt:lpstr>Каталог ТРУ ЕИС создается в соответствии с требованиями Постановления Правительства РФ от 8 февраля 2017 г. № 145. </vt:lpstr>
      <vt:lpstr>Изменения, вступающие в силу с 1 июля 2019 г.:</vt:lpstr>
      <vt:lpstr>Изменения, вступившие в силу с 1 июля 2019 г.:</vt:lpstr>
      <vt:lpstr>Изменения, вступившие в силу с 1 июля 2019 г.:</vt:lpstr>
      <vt:lpstr>ЗАКУПКИ У СМП И СОНКО</vt:lpstr>
      <vt:lpstr>Установлена обязательность применения электронных процедур для большинства закупок.</vt:lpstr>
      <vt:lpstr>ИСКЛЮЧЕНИЯ</vt:lpstr>
      <vt:lpstr>Отменена обязанность по предоставлению обеспечения заявок для бюджетных и автономных учреждений, участвующих в процедурах в качестве участников закупки.</vt:lpstr>
      <vt:lpstr>Типовая документация, типовая заявка</vt:lpstr>
      <vt:lpstr>Контракты</vt:lpstr>
      <vt:lpstr>Закупки по вывозу ТКО</vt:lpstr>
      <vt:lpstr>Регистрация участников закупок в ЕИС. Формирование Единого реестра участников закупки (ЕРУЗ)</vt:lpstr>
      <vt:lpstr> Постановление Правительства РФ от 10.07.2019 N 878</vt:lpstr>
      <vt:lpstr>Второй пакет законов об оптимизации закупочной деятельности </vt:lpstr>
      <vt:lpstr>Изменения в закупках строительства</vt:lpstr>
      <vt:lpstr>Изменения в ПП РФ № 99 «О дополнительных требованиях к участникам закупок..»</vt:lpstr>
      <vt:lpstr>Изменения в ПП РФ № 99 «О дополнительных требованиях к участникам закупок..»</vt:lpstr>
      <vt:lpstr>Изменения в ПП РФ № 99 «О дополнительных требованиях к участникам закупок..»</vt:lpstr>
      <vt:lpstr>Изменения в ПП РФ № 99 «О дополнительных требованиях к участникам закупок..»</vt:lpstr>
      <vt:lpstr>Изменения в ПП РФ № 99 «О дополнительных требованиях к участникам закупок..»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Обзор изменений в законодательстве о контрактной системе с начала 2019 года</dc:title>
  <dc:creator>Акопян Аргам Паркевович</dc:creator>
  <cp:lastModifiedBy>Карелина Мария Евгеньевна</cp:lastModifiedBy>
  <cp:revision>44</cp:revision>
  <cp:lastPrinted>2019-11-21T10:38:33Z</cp:lastPrinted>
  <dcterms:created xsi:type="dcterms:W3CDTF">2019-03-27T06:30:51Z</dcterms:created>
  <dcterms:modified xsi:type="dcterms:W3CDTF">2019-11-22T04:52:06Z</dcterms:modified>
</cp:coreProperties>
</file>