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545" r:id="rId1"/>
    <p:sldMasterId id="2147486572" r:id="rId2"/>
  </p:sldMasterIdLst>
  <p:notesMasterIdLst>
    <p:notesMasterId r:id="rId104"/>
  </p:notesMasterIdLst>
  <p:handoutMasterIdLst>
    <p:handoutMasterId r:id="rId105"/>
  </p:handoutMasterIdLst>
  <p:sldIdLst>
    <p:sldId id="1012" r:id="rId3"/>
    <p:sldId id="975" r:id="rId4"/>
    <p:sldId id="988" r:id="rId5"/>
    <p:sldId id="987" r:id="rId6"/>
    <p:sldId id="989" r:id="rId7"/>
    <p:sldId id="976" r:id="rId8"/>
    <p:sldId id="990" r:id="rId9"/>
    <p:sldId id="977" r:id="rId10"/>
    <p:sldId id="1014" r:id="rId11"/>
    <p:sldId id="1013" r:id="rId12"/>
    <p:sldId id="979" r:id="rId13"/>
    <p:sldId id="1015" r:id="rId14"/>
    <p:sldId id="1016" r:id="rId15"/>
    <p:sldId id="1017" r:id="rId16"/>
    <p:sldId id="1018" r:id="rId17"/>
    <p:sldId id="256" r:id="rId18"/>
    <p:sldId id="992" r:id="rId19"/>
    <p:sldId id="994" r:id="rId20"/>
    <p:sldId id="995" r:id="rId21"/>
    <p:sldId id="993" r:id="rId22"/>
    <p:sldId id="996" r:id="rId23"/>
    <p:sldId id="997" r:id="rId24"/>
    <p:sldId id="998" r:id="rId25"/>
    <p:sldId id="999" r:id="rId26"/>
    <p:sldId id="1019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00" r:id="rId47"/>
    <p:sldId id="1001" r:id="rId48"/>
    <p:sldId id="1002" r:id="rId49"/>
    <p:sldId id="1003" r:id="rId50"/>
    <p:sldId id="1073" r:id="rId51"/>
    <p:sldId id="1074" r:id="rId52"/>
    <p:sldId id="1075" r:id="rId53"/>
    <p:sldId id="1076" r:id="rId54"/>
    <p:sldId id="1077" r:id="rId55"/>
    <p:sldId id="1078" r:id="rId56"/>
    <p:sldId id="1079" r:id="rId57"/>
    <p:sldId id="1080" r:id="rId58"/>
    <p:sldId id="1081" r:id="rId59"/>
    <p:sldId id="1082" r:id="rId60"/>
    <p:sldId id="1039" r:id="rId61"/>
    <p:sldId id="1004" r:id="rId62"/>
    <p:sldId id="1005" r:id="rId63"/>
    <p:sldId id="1040" r:id="rId64"/>
    <p:sldId id="1041" r:id="rId65"/>
    <p:sldId id="1042" r:id="rId66"/>
    <p:sldId id="1043" r:id="rId67"/>
    <p:sldId id="1044" r:id="rId68"/>
    <p:sldId id="1045" r:id="rId69"/>
    <p:sldId id="1046" r:id="rId70"/>
    <p:sldId id="1047" r:id="rId71"/>
    <p:sldId id="1048" r:id="rId72"/>
    <p:sldId id="1049" r:id="rId73"/>
    <p:sldId id="1050" r:id="rId74"/>
    <p:sldId id="1006" r:id="rId75"/>
    <p:sldId id="1007" r:id="rId76"/>
    <p:sldId id="1051" r:id="rId77"/>
    <p:sldId id="1052" r:id="rId78"/>
    <p:sldId id="1053" r:id="rId79"/>
    <p:sldId id="1054" r:id="rId80"/>
    <p:sldId id="1055" r:id="rId81"/>
    <p:sldId id="1056" r:id="rId82"/>
    <p:sldId id="1057" r:id="rId83"/>
    <p:sldId id="1058" r:id="rId84"/>
    <p:sldId id="1059" r:id="rId85"/>
    <p:sldId id="1060" r:id="rId86"/>
    <p:sldId id="1061" r:id="rId87"/>
    <p:sldId id="1062" r:id="rId88"/>
    <p:sldId id="1063" r:id="rId89"/>
    <p:sldId id="421" r:id="rId90"/>
    <p:sldId id="1008" r:id="rId91"/>
    <p:sldId id="1009" r:id="rId92"/>
    <p:sldId id="1011" r:id="rId93"/>
    <p:sldId id="1010" r:id="rId94"/>
    <p:sldId id="1065" r:id="rId95"/>
    <p:sldId id="1066" r:id="rId96"/>
    <p:sldId id="1067" r:id="rId97"/>
    <p:sldId id="1068" r:id="rId98"/>
    <p:sldId id="1069" r:id="rId99"/>
    <p:sldId id="1070" r:id="rId100"/>
    <p:sldId id="1071" r:id="rId101"/>
    <p:sldId id="1072" r:id="rId102"/>
    <p:sldId id="1064" r:id="rId103"/>
  </p:sldIdLst>
  <p:sldSz cx="9144000" cy="5143500" type="screen16x9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8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33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8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44" algn="l" defTabSz="914311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A"/>
    <a:srgbClr val="2694DE"/>
    <a:srgbClr val="B30516"/>
    <a:srgbClr val="FFD13F"/>
    <a:srgbClr val="E6E9ED"/>
    <a:srgbClr val="689A17"/>
    <a:srgbClr val="9F825D"/>
    <a:srgbClr val="516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1" autoAdjust="0"/>
    <p:restoredTop sz="95288" autoAdjust="0"/>
  </p:normalViewPr>
  <p:slideViewPr>
    <p:cSldViewPr>
      <p:cViewPr varScale="1">
        <p:scale>
          <a:sx n="94" d="100"/>
          <a:sy n="94" d="100"/>
        </p:scale>
        <p:origin x="-438" y="-90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FDCB-61ED-4DEE-8B06-CBC5F841428F}" type="doc">
      <dgm:prSet loTypeId="urn:microsoft.com/office/officeart/2005/8/layout/bProcess3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04D9232-78B2-4E73-A589-24A011988B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 закупки, после регистрации в ЕИС и аккредитации на ЭП подает заявку на процедуру.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 вносит обеспечение на </a:t>
          </a:r>
          <a:r>
            <a:rPr lang="ru-RU" sz="10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</a:t>
          </a: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либо получает банковскую гарантию</a:t>
          </a:r>
        </a:p>
      </dgm:t>
    </dgm:pt>
    <dgm:pt modelId="{CECBD91E-7669-44F0-8129-315AB5F3E1BA}" type="parTrans" cxnId="{4E300B53-69B8-4C4F-8A2D-73C58104110C}">
      <dgm:prSet/>
      <dgm:spPr/>
      <dgm:t>
        <a:bodyPr/>
        <a:lstStyle/>
        <a:p>
          <a:endParaRPr lang="ru-RU"/>
        </a:p>
      </dgm:t>
    </dgm:pt>
    <dgm:pt modelId="{D9226275-D1C2-4B90-890C-89388F8B61AF}" type="sibTrans" cxnId="{4E300B53-69B8-4C4F-8A2D-73C58104110C}">
      <dgm:prSet/>
      <dgm:spPr/>
      <dgm:t>
        <a:bodyPr/>
        <a:lstStyle/>
        <a:p>
          <a:endParaRPr lang="ru-RU"/>
        </a:p>
      </dgm:t>
    </dgm:pt>
    <dgm:pt modelId="{0432CDFF-91D7-43E1-AF3E-B382C3769B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Электронная площадка направляет  запрос в банк о наличии средств либо банковской гарантии  в течение 2 часов с момента окончания приёма заявок</a:t>
          </a:r>
        </a:p>
      </dgm:t>
    </dgm:pt>
    <dgm:pt modelId="{C11C8ECA-8246-4F42-9A27-BBFB48AC340A}" type="parTrans" cxnId="{72C0C4DA-85DF-4DA9-B9EF-B214EBF0F028}">
      <dgm:prSet/>
      <dgm:spPr/>
      <dgm:t>
        <a:bodyPr/>
        <a:lstStyle/>
        <a:p>
          <a:endParaRPr lang="ru-RU"/>
        </a:p>
      </dgm:t>
    </dgm:pt>
    <dgm:pt modelId="{BC516E00-4806-4AB4-97AF-B2C99139E25F}" type="sibTrans" cxnId="{72C0C4DA-85DF-4DA9-B9EF-B214EBF0F028}">
      <dgm:prSet/>
      <dgm:spPr/>
      <dgm:t>
        <a:bodyPr/>
        <a:lstStyle/>
        <a:p>
          <a:endParaRPr lang="ru-RU"/>
        </a:p>
      </dgm:t>
    </dgm:pt>
    <dgm:pt modelId="{BDD65AD2-CBF7-4220-B43D-D780259344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отсутствия средств или БГ заявка возвращается участнику закупки.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средства имеются, или имеется БГ, то участник допускается до процедуры </a:t>
          </a:r>
        </a:p>
      </dgm:t>
    </dgm:pt>
    <dgm:pt modelId="{BA2BAFFD-37D5-4B53-A81C-C9A9B059A4C7}" type="parTrans" cxnId="{255F5471-EDF2-46B7-9313-5FF793A916B0}">
      <dgm:prSet/>
      <dgm:spPr/>
      <dgm:t>
        <a:bodyPr/>
        <a:lstStyle/>
        <a:p>
          <a:endParaRPr lang="ru-RU"/>
        </a:p>
      </dgm:t>
    </dgm:pt>
    <dgm:pt modelId="{2B991B3D-7E91-4486-8E2B-4B200B5C7A72}" type="sibTrans" cxnId="{255F5471-EDF2-46B7-9313-5FF793A916B0}">
      <dgm:prSet/>
      <dgm:spPr/>
      <dgm:t>
        <a:bodyPr/>
        <a:lstStyle/>
        <a:p>
          <a:endParaRPr lang="ru-RU"/>
        </a:p>
      </dgm:t>
    </dgm:pt>
    <dgm:pt modelId="{40F4E153-48A3-4F78-9CB4-1535B8E926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отзыва заявки, ЭП направляет в банк информацию о необходимости разблокировать средства. Банк осуществляет разблокировку в течение 1 рабочего дня.</a:t>
          </a:r>
        </a:p>
      </dgm:t>
    </dgm:pt>
    <dgm:pt modelId="{0BF96CAA-7E8A-48B8-8AD1-3F4ED8DD74EA}" type="parTrans" cxnId="{E78B123B-F061-4339-87AA-1096D8026CCA}">
      <dgm:prSet/>
      <dgm:spPr/>
      <dgm:t>
        <a:bodyPr/>
        <a:lstStyle/>
        <a:p>
          <a:endParaRPr lang="ru-RU"/>
        </a:p>
      </dgm:t>
    </dgm:pt>
    <dgm:pt modelId="{122DE989-F5FE-4032-815A-D7D87B7767DF}" type="sibTrans" cxnId="{E78B123B-F061-4339-87AA-1096D8026CCA}">
      <dgm:prSet/>
      <dgm:spPr/>
      <dgm:t>
        <a:bodyPr/>
        <a:lstStyle/>
        <a:p>
          <a:endParaRPr lang="ru-RU"/>
        </a:p>
      </dgm:t>
    </dgm:pt>
    <dgm:pt modelId="{2C7FC8D3-747B-42C2-B730-9CDCF6E292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банк разблокирует по информации электронной площадки средства на </a:t>
          </a:r>
          <a:r>
            <a:rPr lang="ru-RU" sz="10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спецсчете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665E1-42D1-4229-BAB1-9B11567A6C45}" type="parTrans" cxnId="{7D2B84AB-7C45-488B-A673-38D3BFC3EC87}">
      <dgm:prSet/>
      <dgm:spPr/>
      <dgm:t>
        <a:bodyPr/>
        <a:lstStyle/>
        <a:p>
          <a:endParaRPr lang="ru-RU"/>
        </a:p>
      </dgm:t>
    </dgm:pt>
    <dgm:pt modelId="{659EE2E1-8FCB-49EE-8CF4-70DA4B69B4DA}" type="sibTrans" cxnId="{7D2B84AB-7C45-488B-A673-38D3BFC3EC87}">
      <dgm:prSet/>
      <dgm:spPr/>
      <dgm:t>
        <a:bodyPr/>
        <a:lstStyle/>
        <a:p>
          <a:endParaRPr lang="ru-RU"/>
        </a:p>
      </dgm:t>
    </dgm:pt>
    <dgm:pt modelId="{251CD1B1-0846-49D5-981F-2467F9FE8440}" type="pres">
      <dgm:prSet presAssocID="{CC42FDCB-61ED-4DEE-8B06-CBC5F84142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81473-9E5F-4D81-81F9-838A001522E0}" type="pres">
      <dgm:prSet presAssocID="{C04D9232-78B2-4E73-A589-24A011988B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C66BF-327D-4A7E-83D3-713024912CB6}" type="pres">
      <dgm:prSet presAssocID="{D9226275-D1C2-4B90-890C-89388F8B61A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42893DB-5B80-44D4-87F1-47105AAFE52B}" type="pres">
      <dgm:prSet presAssocID="{D9226275-D1C2-4B90-890C-89388F8B61AF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D69D98B8-E1DA-4830-BA8F-8487E882A9A3}" type="pres">
      <dgm:prSet presAssocID="{0432CDFF-91D7-43E1-AF3E-B382C3769B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8970E-4D2A-496A-A9AE-7C7F2ED91D80}" type="pres">
      <dgm:prSet presAssocID="{BC516E00-4806-4AB4-97AF-B2C99139E25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2EE943F-DD02-4F63-9E31-FB0F4FCD71C0}" type="pres">
      <dgm:prSet presAssocID="{BC516E00-4806-4AB4-97AF-B2C99139E25F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6EBC7357-1271-473C-875F-B4E4B27872A6}" type="pres">
      <dgm:prSet presAssocID="{BDD65AD2-CBF7-4220-B43D-D780259344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0DC3-7694-4F6B-BA39-53D6631FE5A3}" type="pres">
      <dgm:prSet presAssocID="{2B991B3D-7E91-4486-8E2B-4B200B5C7A7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AFA77A1-CA21-4AEB-BC32-5DCCE42535E3}" type="pres">
      <dgm:prSet presAssocID="{2B991B3D-7E91-4486-8E2B-4B200B5C7A7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240288FE-C769-4BCA-AAFC-E187AD4B5ACC}" type="pres">
      <dgm:prSet presAssocID="{40F4E153-48A3-4F78-9CB4-1535B8E926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9C62B-0D85-4124-9424-03820F4D9006}" type="pres">
      <dgm:prSet presAssocID="{122DE989-F5FE-4032-815A-D7D87B7767DF}" presName="sibTrans" presStyleLbl="sibTrans1D1" presStyleIdx="3" presStyleCnt="4"/>
      <dgm:spPr/>
      <dgm:t>
        <a:bodyPr/>
        <a:lstStyle/>
        <a:p>
          <a:endParaRPr lang="ru-RU"/>
        </a:p>
      </dgm:t>
    </dgm:pt>
    <dgm:pt modelId="{9B618B67-DBC2-420D-A760-CC68EB7D2953}" type="pres">
      <dgm:prSet presAssocID="{122DE989-F5FE-4032-815A-D7D87B7767DF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1BB8192E-B776-451C-A5D1-F3BA434A02EF}" type="pres">
      <dgm:prSet presAssocID="{2C7FC8D3-747B-42C2-B730-9CDCF6E292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09BEA-F27E-45AA-A5DE-ADB0280D7C9C}" type="presOf" srcId="{BC516E00-4806-4AB4-97AF-B2C99139E25F}" destId="{6368970E-4D2A-496A-A9AE-7C7F2ED91D80}" srcOrd="0" destOrd="0" presId="urn:microsoft.com/office/officeart/2005/8/layout/bProcess3"/>
    <dgm:cxn modelId="{29D3DE45-C84C-49AC-955B-74302FBFC898}" type="presOf" srcId="{D9226275-D1C2-4B90-890C-89388F8B61AF}" destId="{442893DB-5B80-44D4-87F1-47105AAFE52B}" srcOrd="1" destOrd="0" presId="urn:microsoft.com/office/officeart/2005/8/layout/bProcess3"/>
    <dgm:cxn modelId="{255F5471-EDF2-46B7-9313-5FF793A916B0}" srcId="{CC42FDCB-61ED-4DEE-8B06-CBC5F841428F}" destId="{BDD65AD2-CBF7-4220-B43D-D78025934440}" srcOrd="2" destOrd="0" parTransId="{BA2BAFFD-37D5-4B53-A81C-C9A9B059A4C7}" sibTransId="{2B991B3D-7E91-4486-8E2B-4B200B5C7A72}"/>
    <dgm:cxn modelId="{E78B123B-F061-4339-87AA-1096D8026CCA}" srcId="{CC42FDCB-61ED-4DEE-8B06-CBC5F841428F}" destId="{40F4E153-48A3-4F78-9CB4-1535B8E92677}" srcOrd="3" destOrd="0" parTransId="{0BF96CAA-7E8A-48B8-8AD1-3F4ED8DD74EA}" sibTransId="{122DE989-F5FE-4032-815A-D7D87B7767DF}"/>
    <dgm:cxn modelId="{4E300B53-69B8-4C4F-8A2D-73C58104110C}" srcId="{CC42FDCB-61ED-4DEE-8B06-CBC5F841428F}" destId="{C04D9232-78B2-4E73-A589-24A011988B1C}" srcOrd="0" destOrd="0" parTransId="{CECBD91E-7669-44F0-8129-315AB5F3E1BA}" sibTransId="{D9226275-D1C2-4B90-890C-89388F8B61AF}"/>
    <dgm:cxn modelId="{7D2B84AB-7C45-488B-A673-38D3BFC3EC87}" srcId="{CC42FDCB-61ED-4DEE-8B06-CBC5F841428F}" destId="{2C7FC8D3-747B-42C2-B730-9CDCF6E29200}" srcOrd="4" destOrd="0" parTransId="{8F1665E1-42D1-4229-BAB1-9B11567A6C45}" sibTransId="{659EE2E1-8FCB-49EE-8CF4-70DA4B69B4DA}"/>
    <dgm:cxn modelId="{72C0C4DA-85DF-4DA9-B9EF-B214EBF0F028}" srcId="{CC42FDCB-61ED-4DEE-8B06-CBC5F841428F}" destId="{0432CDFF-91D7-43E1-AF3E-B382C3769BE0}" srcOrd="1" destOrd="0" parTransId="{C11C8ECA-8246-4F42-9A27-BBFB48AC340A}" sibTransId="{BC516E00-4806-4AB4-97AF-B2C99139E25F}"/>
    <dgm:cxn modelId="{71E1E23B-D566-47E4-B55C-282AE09B6318}" type="presOf" srcId="{2C7FC8D3-747B-42C2-B730-9CDCF6E29200}" destId="{1BB8192E-B776-451C-A5D1-F3BA434A02EF}" srcOrd="0" destOrd="0" presId="urn:microsoft.com/office/officeart/2005/8/layout/bProcess3"/>
    <dgm:cxn modelId="{D8F712D1-27E6-434E-824B-012BBD238FE3}" type="presOf" srcId="{2B991B3D-7E91-4486-8E2B-4B200B5C7A72}" destId="{0CA60DC3-7694-4F6B-BA39-53D6631FE5A3}" srcOrd="0" destOrd="0" presId="urn:microsoft.com/office/officeart/2005/8/layout/bProcess3"/>
    <dgm:cxn modelId="{CD7D996B-654E-4CE6-B858-B215AEB0A29C}" type="presOf" srcId="{2B991B3D-7E91-4486-8E2B-4B200B5C7A72}" destId="{8AFA77A1-CA21-4AEB-BC32-5DCCE42535E3}" srcOrd="1" destOrd="0" presId="urn:microsoft.com/office/officeart/2005/8/layout/bProcess3"/>
    <dgm:cxn modelId="{705F82FE-916F-4289-8DD1-F4A567C50F1C}" type="presOf" srcId="{40F4E153-48A3-4F78-9CB4-1535B8E92677}" destId="{240288FE-C769-4BCA-AAFC-E187AD4B5ACC}" srcOrd="0" destOrd="0" presId="urn:microsoft.com/office/officeart/2005/8/layout/bProcess3"/>
    <dgm:cxn modelId="{A61C2EC7-C4D6-4FFE-8A19-C3E2CB972144}" type="presOf" srcId="{BC516E00-4806-4AB4-97AF-B2C99139E25F}" destId="{C2EE943F-DD02-4F63-9E31-FB0F4FCD71C0}" srcOrd="1" destOrd="0" presId="urn:microsoft.com/office/officeart/2005/8/layout/bProcess3"/>
    <dgm:cxn modelId="{3D2A63DB-6384-41A4-B5D9-B241C2DE0125}" type="presOf" srcId="{C04D9232-78B2-4E73-A589-24A011988B1C}" destId="{48081473-9E5F-4D81-81F9-838A001522E0}" srcOrd="0" destOrd="0" presId="urn:microsoft.com/office/officeart/2005/8/layout/bProcess3"/>
    <dgm:cxn modelId="{AAE08C7B-A19C-480C-9EE8-2625C0BC91CD}" type="presOf" srcId="{122DE989-F5FE-4032-815A-D7D87B7767DF}" destId="{9B618B67-DBC2-420D-A760-CC68EB7D2953}" srcOrd="1" destOrd="0" presId="urn:microsoft.com/office/officeart/2005/8/layout/bProcess3"/>
    <dgm:cxn modelId="{71F386B0-3CB0-4152-B211-D18249D9AD1B}" type="presOf" srcId="{BDD65AD2-CBF7-4220-B43D-D78025934440}" destId="{6EBC7357-1271-473C-875F-B4E4B27872A6}" srcOrd="0" destOrd="0" presId="urn:microsoft.com/office/officeart/2005/8/layout/bProcess3"/>
    <dgm:cxn modelId="{6F88AEA7-D48C-450A-A9DE-4C6263F8A89F}" type="presOf" srcId="{0432CDFF-91D7-43E1-AF3E-B382C3769BE0}" destId="{D69D98B8-E1DA-4830-BA8F-8487E882A9A3}" srcOrd="0" destOrd="0" presId="urn:microsoft.com/office/officeart/2005/8/layout/bProcess3"/>
    <dgm:cxn modelId="{C52B9B69-F6B4-44C4-A7AD-03711D231650}" type="presOf" srcId="{CC42FDCB-61ED-4DEE-8B06-CBC5F841428F}" destId="{251CD1B1-0846-49D5-981F-2467F9FE8440}" srcOrd="0" destOrd="0" presId="urn:microsoft.com/office/officeart/2005/8/layout/bProcess3"/>
    <dgm:cxn modelId="{8AFFE852-5EF4-4487-BD7E-2AD453453915}" type="presOf" srcId="{122DE989-F5FE-4032-815A-D7D87B7767DF}" destId="{0AE9C62B-0D85-4124-9424-03820F4D9006}" srcOrd="0" destOrd="0" presId="urn:microsoft.com/office/officeart/2005/8/layout/bProcess3"/>
    <dgm:cxn modelId="{FD376F8C-F731-4FFF-82CF-05723D02186C}" type="presOf" srcId="{D9226275-D1C2-4B90-890C-89388F8B61AF}" destId="{56CC66BF-327D-4A7E-83D3-713024912CB6}" srcOrd="0" destOrd="0" presId="urn:microsoft.com/office/officeart/2005/8/layout/bProcess3"/>
    <dgm:cxn modelId="{B358890F-4465-4B48-BCB4-D2018C2A47D6}" type="presParOf" srcId="{251CD1B1-0846-49D5-981F-2467F9FE8440}" destId="{48081473-9E5F-4D81-81F9-838A001522E0}" srcOrd="0" destOrd="0" presId="urn:microsoft.com/office/officeart/2005/8/layout/bProcess3"/>
    <dgm:cxn modelId="{11656CE2-1502-4853-8FAE-BF7C0026A416}" type="presParOf" srcId="{251CD1B1-0846-49D5-981F-2467F9FE8440}" destId="{56CC66BF-327D-4A7E-83D3-713024912CB6}" srcOrd="1" destOrd="0" presId="urn:microsoft.com/office/officeart/2005/8/layout/bProcess3"/>
    <dgm:cxn modelId="{7E507D14-B7E7-4F7F-AD0C-B5E36DF8B811}" type="presParOf" srcId="{56CC66BF-327D-4A7E-83D3-713024912CB6}" destId="{442893DB-5B80-44D4-87F1-47105AAFE52B}" srcOrd="0" destOrd="0" presId="urn:microsoft.com/office/officeart/2005/8/layout/bProcess3"/>
    <dgm:cxn modelId="{C8A3B41B-A6FC-49F7-AD46-862C35795C0C}" type="presParOf" srcId="{251CD1B1-0846-49D5-981F-2467F9FE8440}" destId="{D69D98B8-E1DA-4830-BA8F-8487E882A9A3}" srcOrd="2" destOrd="0" presId="urn:microsoft.com/office/officeart/2005/8/layout/bProcess3"/>
    <dgm:cxn modelId="{0755CEAB-D732-4B2C-9917-CA82EE1ACA88}" type="presParOf" srcId="{251CD1B1-0846-49D5-981F-2467F9FE8440}" destId="{6368970E-4D2A-496A-A9AE-7C7F2ED91D80}" srcOrd="3" destOrd="0" presId="urn:microsoft.com/office/officeart/2005/8/layout/bProcess3"/>
    <dgm:cxn modelId="{BE328674-D16D-4C88-981C-1E8007D50C7C}" type="presParOf" srcId="{6368970E-4D2A-496A-A9AE-7C7F2ED91D80}" destId="{C2EE943F-DD02-4F63-9E31-FB0F4FCD71C0}" srcOrd="0" destOrd="0" presId="urn:microsoft.com/office/officeart/2005/8/layout/bProcess3"/>
    <dgm:cxn modelId="{01F1C342-E5DD-4A86-8182-B1182B48292F}" type="presParOf" srcId="{251CD1B1-0846-49D5-981F-2467F9FE8440}" destId="{6EBC7357-1271-473C-875F-B4E4B27872A6}" srcOrd="4" destOrd="0" presId="urn:microsoft.com/office/officeart/2005/8/layout/bProcess3"/>
    <dgm:cxn modelId="{674A00A5-2370-4257-98B1-1908D4AD4418}" type="presParOf" srcId="{251CD1B1-0846-49D5-981F-2467F9FE8440}" destId="{0CA60DC3-7694-4F6B-BA39-53D6631FE5A3}" srcOrd="5" destOrd="0" presId="urn:microsoft.com/office/officeart/2005/8/layout/bProcess3"/>
    <dgm:cxn modelId="{A5699B6F-8B85-454F-B76E-F5E28B07C354}" type="presParOf" srcId="{0CA60DC3-7694-4F6B-BA39-53D6631FE5A3}" destId="{8AFA77A1-CA21-4AEB-BC32-5DCCE42535E3}" srcOrd="0" destOrd="0" presId="urn:microsoft.com/office/officeart/2005/8/layout/bProcess3"/>
    <dgm:cxn modelId="{AF9860C7-A268-4A57-B9A3-C7DE7251D5B6}" type="presParOf" srcId="{251CD1B1-0846-49D5-981F-2467F9FE8440}" destId="{240288FE-C769-4BCA-AAFC-E187AD4B5ACC}" srcOrd="6" destOrd="0" presId="urn:microsoft.com/office/officeart/2005/8/layout/bProcess3"/>
    <dgm:cxn modelId="{4C803067-C08C-4424-8939-C2862748FDA4}" type="presParOf" srcId="{251CD1B1-0846-49D5-981F-2467F9FE8440}" destId="{0AE9C62B-0D85-4124-9424-03820F4D9006}" srcOrd="7" destOrd="0" presId="urn:microsoft.com/office/officeart/2005/8/layout/bProcess3"/>
    <dgm:cxn modelId="{1F79E84C-9B62-4A5F-8505-B6948BC1CA6B}" type="presParOf" srcId="{0AE9C62B-0D85-4124-9424-03820F4D9006}" destId="{9B618B67-DBC2-420D-A760-CC68EB7D2953}" srcOrd="0" destOrd="0" presId="urn:microsoft.com/office/officeart/2005/8/layout/bProcess3"/>
    <dgm:cxn modelId="{ED047839-855E-4DDF-8503-6D7ADFABBB8F}" type="presParOf" srcId="{251CD1B1-0846-49D5-981F-2467F9FE8440}" destId="{1BB8192E-B776-451C-A5D1-F3BA434A02E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C66BF-327D-4A7E-83D3-713024912CB6}">
      <dsp:nvSpPr>
        <dsp:cNvPr id="0" name=""/>
        <dsp:cNvSpPr/>
      </dsp:nvSpPr>
      <dsp:spPr>
        <a:xfrm>
          <a:off x="2423454" y="798130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2411" y="841069"/>
        <a:ext cx="27816" cy="5563"/>
      </dsp:txXfrm>
    </dsp:sp>
    <dsp:sp modelId="{48081473-9E5F-4D81-81F9-838A001522E0}">
      <dsp:nvSpPr>
        <dsp:cNvPr id="0" name=""/>
        <dsp:cNvSpPr/>
      </dsp:nvSpPr>
      <dsp:spPr>
        <a:xfrm>
          <a:off x="6425" y="118202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 закупки, после регистрации в ЕИС и аккредитации на ЭП подает заявку на процедуру.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 вносит обеспечение на </a:t>
          </a:r>
          <a:r>
            <a:rPr lang="ru-RU" sz="1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</a:t>
          </a: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либо получает банковскую гарантию</a:t>
          </a:r>
        </a:p>
      </dsp:txBody>
      <dsp:txXfrm>
        <a:off x="6425" y="118202"/>
        <a:ext cx="2418829" cy="1451297"/>
      </dsp:txXfrm>
    </dsp:sp>
    <dsp:sp modelId="{6368970E-4D2A-496A-A9AE-7C7F2ED91D80}">
      <dsp:nvSpPr>
        <dsp:cNvPr id="0" name=""/>
        <dsp:cNvSpPr/>
      </dsp:nvSpPr>
      <dsp:spPr>
        <a:xfrm>
          <a:off x="5398614" y="798130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7571" y="841069"/>
        <a:ext cx="27816" cy="5563"/>
      </dsp:txXfrm>
    </dsp:sp>
    <dsp:sp modelId="{D69D98B8-E1DA-4830-BA8F-8487E882A9A3}">
      <dsp:nvSpPr>
        <dsp:cNvPr id="0" name=""/>
        <dsp:cNvSpPr/>
      </dsp:nvSpPr>
      <dsp:spPr>
        <a:xfrm>
          <a:off x="2981585" y="118202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Электронная площадка направляет  запрос в банк о наличии средств либо банковской гарантии  в течение 2 часов с момента окончания приёма заявок</a:t>
          </a:r>
        </a:p>
      </dsp:txBody>
      <dsp:txXfrm>
        <a:off x="2981585" y="118202"/>
        <a:ext cx="2418829" cy="1451297"/>
      </dsp:txXfrm>
    </dsp:sp>
    <dsp:sp modelId="{0CA60DC3-7694-4F6B-BA39-53D6631FE5A3}">
      <dsp:nvSpPr>
        <dsp:cNvPr id="0" name=""/>
        <dsp:cNvSpPr/>
      </dsp:nvSpPr>
      <dsp:spPr>
        <a:xfrm>
          <a:off x="1215840" y="1567699"/>
          <a:ext cx="5950319" cy="525730"/>
        </a:xfrm>
        <a:custGeom>
          <a:avLst/>
          <a:gdLst/>
          <a:ahLst/>
          <a:cxnLst/>
          <a:rect l="0" t="0" r="0" b="0"/>
          <a:pathLst>
            <a:path>
              <a:moveTo>
                <a:pt x="5950319" y="0"/>
              </a:moveTo>
              <a:lnTo>
                <a:pt x="5950319" y="279965"/>
              </a:lnTo>
              <a:lnTo>
                <a:pt x="0" y="279965"/>
              </a:lnTo>
              <a:lnTo>
                <a:pt x="0" y="52573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1593" y="1827783"/>
        <a:ext cx="298813" cy="5563"/>
      </dsp:txXfrm>
    </dsp:sp>
    <dsp:sp modelId="{6EBC7357-1271-473C-875F-B4E4B27872A6}">
      <dsp:nvSpPr>
        <dsp:cNvPr id="0" name=""/>
        <dsp:cNvSpPr/>
      </dsp:nvSpPr>
      <dsp:spPr>
        <a:xfrm>
          <a:off x="5956745" y="118202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отсутствия средств или БГ заявка возвращается участнику закупки.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средства имеются, или имеется БГ, то участник допускается до процедуры </a:t>
          </a:r>
        </a:p>
      </dsp:txBody>
      <dsp:txXfrm>
        <a:off x="5956745" y="118202"/>
        <a:ext cx="2418829" cy="1451297"/>
      </dsp:txXfrm>
    </dsp:sp>
    <dsp:sp modelId="{0AE9C62B-0D85-4124-9424-03820F4D9006}">
      <dsp:nvSpPr>
        <dsp:cNvPr id="0" name=""/>
        <dsp:cNvSpPr/>
      </dsp:nvSpPr>
      <dsp:spPr>
        <a:xfrm>
          <a:off x="2423454" y="2805759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2411" y="2848697"/>
        <a:ext cx="27816" cy="5563"/>
      </dsp:txXfrm>
    </dsp:sp>
    <dsp:sp modelId="{240288FE-C769-4BCA-AAFC-E187AD4B5ACC}">
      <dsp:nvSpPr>
        <dsp:cNvPr id="0" name=""/>
        <dsp:cNvSpPr/>
      </dsp:nvSpPr>
      <dsp:spPr>
        <a:xfrm>
          <a:off x="6425" y="212583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отзыва заявки, ЭП направляет в банк информацию о необходимости разблокировать средства. Банк осуществляет разблокировку в течение 1 рабочего дня.</a:t>
          </a:r>
        </a:p>
      </dsp:txBody>
      <dsp:txXfrm>
        <a:off x="6425" y="2125830"/>
        <a:ext cx="2418829" cy="1451297"/>
      </dsp:txXfrm>
    </dsp:sp>
    <dsp:sp modelId="{1BB8192E-B776-451C-A5D1-F3BA434A02EF}">
      <dsp:nvSpPr>
        <dsp:cNvPr id="0" name=""/>
        <dsp:cNvSpPr/>
      </dsp:nvSpPr>
      <dsp:spPr>
        <a:xfrm>
          <a:off x="2981585" y="212583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банк разблокирует по информации электронной площадки средства на </a:t>
          </a:r>
          <a:r>
            <a:rPr lang="ru-RU" sz="1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спецсчете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1585" y="2125830"/>
        <a:ext cx="2418829" cy="145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8D457-C4F3-465A-82B4-EBA3F28BDC93}" type="datetimeFigureOut">
              <a:rPr lang="ru-RU"/>
              <a:pPr>
                <a:defRPr/>
              </a:pPr>
              <a:t>20.08.2019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D5670-E143-4D51-942F-0C4BFC75F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8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E38069-776E-4389-8547-4CCA7106816A}" type="datetimeFigureOut">
              <a:rPr lang="ru-RU"/>
              <a:pPr>
                <a:defRPr/>
              </a:pPr>
              <a:t>20.08.2019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5" tIns="46749" rIns="93495" bIns="4674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498975"/>
          </a:xfrm>
          <a:prstGeom prst="rect">
            <a:avLst/>
          </a:prstGeom>
        </p:spPr>
        <p:txBody>
          <a:bodyPr vert="horz" lIns="93495" tIns="46749" rIns="93495" bIns="4674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22B283-3215-4B62-BB24-B5583B8B4F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04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8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2B283-3215-4B62-BB24-B5583B8B4F8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0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1" indent="0" algn="ctr">
              <a:buNone/>
              <a:defRPr/>
            </a:lvl3pPr>
            <a:lvl4pPr marL="1371466" indent="0" algn="ctr">
              <a:buNone/>
              <a:defRPr/>
            </a:lvl4pPr>
            <a:lvl5pPr marL="1828621" indent="0" algn="ctr">
              <a:buNone/>
              <a:defRPr/>
            </a:lvl5pPr>
            <a:lvl6pPr marL="2285778" indent="0" algn="ctr">
              <a:buNone/>
              <a:defRPr/>
            </a:lvl6pPr>
            <a:lvl7pPr marL="2742933" indent="0" algn="ctr">
              <a:buNone/>
              <a:defRPr/>
            </a:lvl7pPr>
            <a:lvl8pPr marL="3200088" indent="0" algn="ctr">
              <a:buNone/>
              <a:defRPr/>
            </a:lvl8pPr>
            <a:lvl9pPr marL="365724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FAFD-BD83-49A4-8EB6-3F38ACFA3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2202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4D35-362D-4BB4-9111-6C920FDC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2382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B0E2-6870-4596-9066-CBF8067A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5775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9259-9236-48B5-BE57-D9BDA333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54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DA7C-DA06-494D-A6D3-CD6D464C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907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72687" y="1018591"/>
            <a:ext cx="1461664" cy="30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92603" y="1062265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33787" y="1060498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14619" y="867858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2822" y="1037093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16855" y="951042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89013" y="1117464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01474" y="1237223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70772" y="1179407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1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95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18591"/>
            <a:ext cx="1461664" cy="30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3" y="1062265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7" y="1060498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67858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37093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5" y="951042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3" y="1117464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37223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79407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61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300" y="1101642"/>
            <a:ext cx="3505576" cy="3259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2" y="1101642"/>
            <a:ext cx="3468527" cy="2761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4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072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140441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0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455700"/>
            <a:ext cx="1257472" cy="17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37525"/>
            <a:ext cx="512840" cy="440693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5" y="3569715"/>
            <a:ext cx="274366" cy="134973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20" y="3340742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7" y="3551505"/>
            <a:ext cx="343877" cy="13770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20" y="3340742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6" y="3340931"/>
            <a:ext cx="251206" cy="189511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9" y="3337503"/>
            <a:ext cx="450466" cy="354951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9" y="3340640"/>
            <a:ext cx="545553" cy="348671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7" y="3447426"/>
            <a:ext cx="871959" cy="25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448310"/>
            <a:ext cx="12" cy="247837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092940"/>
            <a:ext cx="63936" cy="87401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2" y="4092940"/>
            <a:ext cx="91300" cy="87401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5" y="4092940"/>
            <a:ext cx="72123" cy="87401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8" y="4092940"/>
            <a:ext cx="74295" cy="87401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232582"/>
            <a:ext cx="60288" cy="87401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7" y="4232594"/>
            <a:ext cx="91312" cy="87401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7" y="4231581"/>
            <a:ext cx="60805" cy="89028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232591"/>
            <a:ext cx="62772" cy="87401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232587"/>
            <a:ext cx="77076" cy="87401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248053"/>
            <a:ext cx="0" cy="71934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24031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232587"/>
            <a:ext cx="77088" cy="87401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232580"/>
            <a:ext cx="67690" cy="87414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4" y="4365313"/>
            <a:ext cx="84257" cy="33632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364419"/>
            <a:ext cx="77294" cy="34369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9" y="4311078"/>
            <a:ext cx="78917" cy="3295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093131"/>
            <a:ext cx="736942" cy="418982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6" y="743264"/>
            <a:ext cx="262829" cy="407636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2" y="743549"/>
            <a:ext cx="141757" cy="233110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9" y="864268"/>
            <a:ext cx="1434807" cy="165562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295223"/>
            <a:ext cx="591794" cy="69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DB56-7C58-4C1A-9A12-996726F6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5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1" indent="0">
              <a:buNone/>
              <a:defRPr sz="1600"/>
            </a:lvl3pPr>
            <a:lvl4pPr marL="1371466" indent="0">
              <a:buNone/>
              <a:defRPr sz="1400"/>
            </a:lvl4pPr>
            <a:lvl5pPr marL="1828621" indent="0">
              <a:buNone/>
              <a:defRPr sz="1400"/>
            </a:lvl5pPr>
            <a:lvl6pPr marL="2285778" indent="0">
              <a:buNone/>
              <a:defRPr sz="1400"/>
            </a:lvl6pPr>
            <a:lvl7pPr marL="2742933" indent="0">
              <a:buNone/>
              <a:defRPr sz="1400"/>
            </a:lvl7pPr>
            <a:lvl8pPr marL="3200088" indent="0">
              <a:buNone/>
              <a:defRPr sz="1400"/>
            </a:lvl8pPr>
            <a:lvl9pPr marL="3657244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DB13-C7B3-49CF-AFE5-781AEDC1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720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3A76-0E6C-47E6-88CC-98A2D9C1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1148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1" indent="0">
              <a:buNone/>
              <a:defRPr sz="1600" b="1"/>
            </a:lvl5pPr>
            <a:lvl6pPr marL="2285778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1" indent="0">
              <a:buNone/>
              <a:defRPr sz="1600" b="1"/>
            </a:lvl5pPr>
            <a:lvl6pPr marL="2285778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064E-C974-4E66-AA45-6E6A64E8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1881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4D56-D2B7-4D39-9FF5-6027B77B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690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866E-7069-4025-9A53-C61662F15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219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1" indent="0">
              <a:buNone/>
              <a:defRPr sz="1000"/>
            </a:lvl3pPr>
            <a:lvl4pPr marL="1371466" indent="0">
              <a:buNone/>
              <a:defRPr sz="900"/>
            </a:lvl4pPr>
            <a:lvl5pPr marL="1828621" indent="0">
              <a:buNone/>
              <a:defRPr sz="900"/>
            </a:lvl5pPr>
            <a:lvl6pPr marL="2285778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53CB-81FC-4FEF-AC42-EB267E93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5118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1" indent="0">
              <a:buNone/>
              <a:defRPr sz="2400"/>
            </a:lvl3pPr>
            <a:lvl4pPr marL="1371466" indent="0">
              <a:buNone/>
              <a:defRPr sz="2000"/>
            </a:lvl4pPr>
            <a:lvl5pPr marL="1828621" indent="0">
              <a:buNone/>
              <a:defRPr sz="2000"/>
            </a:lvl5pPr>
            <a:lvl6pPr marL="2285778" indent="0">
              <a:buNone/>
              <a:defRPr sz="2000"/>
            </a:lvl6pPr>
            <a:lvl7pPr marL="2742933" indent="0">
              <a:buNone/>
              <a:defRPr sz="2000"/>
            </a:lvl7pPr>
            <a:lvl8pPr marL="3200088" indent="0">
              <a:buNone/>
              <a:defRPr sz="2000"/>
            </a:lvl8pPr>
            <a:lvl9pPr marL="3657244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1" indent="0">
              <a:buNone/>
              <a:defRPr sz="1000"/>
            </a:lvl3pPr>
            <a:lvl4pPr marL="1371466" indent="0">
              <a:buNone/>
              <a:defRPr sz="900"/>
            </a:lvl4pPr>
            <a:lvl5pPr marL="1828621" indent="0">
              <a:buNone/>
              <a:defRPr sz="900"/>
            </a:lvl5pPr>
            <a:lvl6pPr marL="2285778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582C-E200-4168-93EA-F063F0EB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5308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66EAED-BC93-42D8-AE28-97EC5CCF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  <p:sldLayoutId id="2147486557" r:id="rId12"/>
    <p:sldLayoutId id="2147486558" r:id="rId13"/>
    <p:sldLayoutId id="2147486578" r:id="rId14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9" indent="-2285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4" indent="-2285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9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55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0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65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22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4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300" y="602066"/>
            <a:ext cx="4885400" cy="6654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183005"/>
            <a:ext cx="8229599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4953133"/>
            <a:ext cx="1969544" cy="1001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3" r:id="rId1"/>
    <p:sldLayoutId id="2147486574" r:id="rId2"/>
    <p:sldLayoutId id="2147486575" r:id="rId3"/>
    <p:sldLayoutId id="2147486576" r:id="rId4"/>
    <p:sldLayoutId id="2147486577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43150"/>
            <a:ext cx="70866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Порядок участия в торгах на  электронных площадках </a:t>
            </a:r>
            <a:endParaRPr sz="22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39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8E382D-4B7B-4EB1-8DAD-851C12D27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6928"/>
            <a:ext cx="4988632" cy="4038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9EA23E-A0C0-4A6C-B78B-E124627EB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22" y="1528084"/>
            <a:ext cx="5036182" cy="311643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3528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Перечень уполномоченных банков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8F5366-2F34-418A-B7FB-509836047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22" y="4587974"/>
            <a:ext cx="5036182" cy="3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8606"/>
      </p:ext>
    </p:extLst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Подписание контракта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7845" t="19411" r="18700"/>
          <a:stretch/>
        </p:blipFill>
        <p:spPr>
          <a:xfrm>
            <a:off x="251520" y="1202143"/>
            <a:ext cx="8784976" cy="39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3022"/>
      </p:ext>
    </p:extLst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9"/>
          <p:cNvSpPr txBox="1">
            <a:spLocks/>
          </p:cNvSpPr>
          <p:nvPr/>
        </p:nvSpPr>
        <p:spPr>
          <a:xfrm>
            <a:off x="323528" y="1413007"/>
            <a:ext cx="8382000" cy="6697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en-US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Мартьянов Илья Вячеславович</a:t>
            </a:r>
          </a:p>
          <a:p>
            <a:pPr algn="ctr"/>
            <a:endParaRPr lang="ru-RU" sz="9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72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7200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Поволжского филиала</a:t>
            </a:r>
            <a:endParaRPr lang="ru-RU" sz="3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56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Моб.: 8 (927) 716-70-00;</a:t>
            </a:r>
          </a:p>
          <a:p>
            <a:pPr algn="ctr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8-800-200-18-77 доб. 2646</a:t>
            </a:r>
            <a:b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4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i.martianov@roseltorg.ru</a:t>
            </a:r>
            <a:endParaRPr lang="ru-RU" sz="64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kern="0" spc="-13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Схема работы специальных счетов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6932160"/>
              </p:ext>
            </p:extLst>
          </p:nvPr>
        </p:nvGraphicFramePr>
        <p:xfrm>
          <a:off x="533400" y="1297372"/>
          <a:ext cx="8382000" cy="369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9188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31503"/>
              </p:ext>
            </p:extLst>
          </p:nvPr>
        </p:nvGraphicFramePr>
        <p:xfrm>
          <a:off x="448138" y="1898850"/>
          <a:ext cx="7985759" cy="2492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2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Размер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Способ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взимания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0145">
                <a:tc>
                  <a:txBody>
                    <a:bodyPr/>
                    <a:lstStyle/>
                    <a:p>
                      <a:pPr marL="99060" marR="122555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при закупках,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участниками  которых могут быть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исключительно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СМП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СОНО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18745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1%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НМЦК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2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тыс.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рублей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330" marR="2444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Оператор вправе изменить размер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платы,  но не выше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предельной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0330" marR="534670" algn="just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Осуществляется путем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перечисления  денежных средств на банковский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счет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оператора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72415" marR="215900" indent="-1720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наличии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спецсчета-перечисление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него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72415" indent="-172085" algn="just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при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отсутствии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счет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ЭТП</a:t>
                      </a: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644">
                <a:tc>
                  <a:txBody>
                    <a:bodyPr/>
                    <a:lstStyle/>
                    <a:p>
                      <a:pPr marL="99060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остальных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случаях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18745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1%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НМЦК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5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тыс.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рублей без учета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НДС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Тарифная плата с победителя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448138" y="1447801"/>
            <a:ext cx="80122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Постановление </a:t>
            </a:r>
            <a:r>
              <a:rPr sz="1400" b="1" spc="-10" dirty="0">
                <a:latin typeface="Arial"/>
                <a:cs typeface="Arial"/>
              </a:rPr>
              <a:t>Правительства </a:t>
            </a:r>
            <a:r>
              <a:rPr sz="1400" b="1" spc="-5" dirty="0">
                <a:latin typeface="Arial"/>
                <a:cs typeface="Arial"/>
              </a:rPr>
              <a:t>РФ </a:t>
            </a:r>
            <a:r>
              <a:rPr sz="1400" b="1" spc="-10" dirty="0">
                <a:latin typeface="Arial"/>
                <a:cs typeface="Arial"/>
              </a:rPr>
              <a:t>от </a:t>
            </a:r>
            <a:r>
              <a:rPr sz="1400" b="1" dirty="0">
                <a:latin typeface="Arial"/>
                <a:cs typeface="Arial"/>
              </a:rPr>
              <a:t>10 мая 2018 </a:t>
            </a:r>
            <a:r>
              <a:rPr sz="1400" b="1" spc="-75" dirty="0">
                <a:latin typeface="Arial"/>
                <a:cs typeface="Arial"/>
              </a:rPr>
              <a:t>г. </a:t>
            </a:r>
            <a:r>
              <a:rPr sz="1400" b="1" dirty="0">
                <a:latin typeface="Arial"/>
                <a:cs typeface="Arial"/>
              </a:rPr>
              <a:t>№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564</a:t>
            </a:r>
          </a:p>
        </p:txBody>
      </p:sp>
    </p:spTree>
    <p:extLst>
      <p:ext uri="{BB962C8B-B14F-4D97-AF65-F5344CB8AC3E}">
        <p14:creationId xmlns:p14="http://schemas.microsoft.com/office/powerpoint/2010/main" val="297315220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Обеспечение исполнения контракта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78712" y="1059582"/>
            <a:ext cx="9793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1514" marR="715645" algn="just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/>
              <a:t>Заказчик </a:t>
            </a:r>
            <a:r>
              <a:rPr lang="ru-RU" sz="1400" spc="-10" dirty="0"/>
              <a:t>вправе </a:t>
            </a:r>
            <a:r>
              <a:rPr lang="ru-RU" sz="1400" spc="-5" dirty="0"/>
              <a:t>установить </a:t>
            </a:r>
            <a:r>
              <a:rPr lang="ru-RU" sz="1400" spc="-10" dirty="0"/>
              <a:t>обеспечение </a:t>
            </a:r>
            <a:r>
              <a:rPr lang="ru-RU" sz="1400" spc="-5" dirty="0"/>
              <a:t>исполнения контракта,  если НМЦК </a:t>
            </a:r>
            <a:r>
              <a:rPr lang="ru-RU" sz="1400" dirty="0"/>
              <a:t>≤ </a:t>
            </a:r>
            <a:r>
              <a:rPr lang="ru-RU" sz="1400" spc="-5" dirty="0"/>
              <a:t>500 тыс.</a:t>
            </a:r>
            <a:r>
              <a:rPr lang="ru-RU" sz="1400" spc="-75" dirty="0"/>
              <a:t> </a:t>
            </a:r>
            <a:r>
              <a:rPr lang="ru-RU" sz="1400" spc="-5" dirty="0"/>
              <a:t>руб.</a:t>
            </a:r>
          </a:p>
          <a:p>
            <a:pPr marL="1961514" algn="just">
              <a:lnSpc>
                <a:spcPct val="100000"/>
              </a:lnSpc>
              <a:spcBef>
                <a:spcPts val="1200"/>
              </a:spcBef>
            </a:pPr>
            <a:r>
              <a:rPr lang="ru-RU" sz="1400" spc="-15" dirty="0"/>
              <a:t>Размер </a:t>
            </a:r>
            <a:r>
              <a:rPr lang="ru-RU" sz="1400" spc="-10" dirty="0"/>
              <a:t>обеспечения </a:t>
            </a:r>
            <a:r>
              <a:rPr lang="ru-RU" sz="1400" dirty="0"/>
              <a:t>– </a:t>
            </a:r>
            <a:r>
              <a:rPr lang="ru-RU" sz="1400" spc="-20" dirty="0"/>
              <a:t>от </a:t>
            </a:r>
            <a:r>
              <a:rPr lang="ru-RU" sz="1400" dirty="0"/>
              <a:t>5% </a:t>
            </a:r>
            <a:r>
              <a:rPr lang="ru-RU" sz="1400" spc="-5" dirty="0"/>
              <a:t>до 30% </a:t>
            </a:r>
            <a:r>
              <a:rPr lang="ru-RU" sz="1400" spc="-20" dirty="0"/>
              <a:t>от</a:t>
            </a:r>
            <a:r>
              <a:rPr lang="ru-RU" sz="1400" spc="-75" dirty="0"/>
              <a:t> </a:t>
            </a:r>
            <a:r>
              <a:rPr lang="ru-RU" sz="1400" spc="-5" dirty="0"/>
              <a:t>НМЦК.</a:t>
            </a:r>
          </a:p>
          <a:p>
            <a:pPr marL="1961514" marR="5080" algn="just">
              <a:lnSpc>
                <a:spcPct val="100000"/>
              </a:lnSpc>
              <a:spcBef>
                <a:spcPts val="1200"/>
              </a:spcBef>
            </a:pPr>
            <a:r>
              <a:rPr lang="ru-RU" sz="1400" spc="-5" dirty="0"/>
              <a:t>Если НМЦК </a:t>
            </a:r>
            <a:r>
              <a:rPr lang="ru-RU" sz="1400" dirty="0"/>
              <a:t>&gt; </a:t>
            </a:r>
            <a:r>
              <a:rPr lang="ru-RU" sz="1400" spc="-5" dirty="0"/>
              <a:t>50 млн руб., то </a:t>
            </a:r>
            <a:r>
              <a:rPr lang="ru-RU" sz="1400" spc="-10" dirty="0"/>
              <a:t>обеспечение </a:t>
            </a:r>
            <a:r>
              <a:rPr lang="ru-RU" sz="1400" spc="-5" dirty="0"/>
              <a:t>10 до 30% НМЦК, </a:t>
            </a:r>
            <a:r>
              <a:rPr lang="ru-RU" sz="1400" dirty="0"/>
              <a:t>но не </a:t>
            </a:r>
            <a:r>
              <a:rPr lang="ru-RU" sz="1400" spc="-5" dirty="0"/>
              <a:t>менее  размера</a:t>
            </a:r>
            <a:r>
              <a:rPr lang="ru-RU" sz="1400" spc="-50" dirty="0"/>
              <a:t> </a:t>
            </a:r>
            <a:r>
              <a:rPr lang="ru-RU" sz="1400" spc="-5" dirty="0"/>
              <a:t>аванса.</a:t>
            </a:r>
          </a:p>
          <a:p>
            <a:pPr marL="1961514" marR="86995" algn="just">
              <a:lnSpc>
                <a:spcPct val="100000"/>
              </a:lnSpc>
              <a:spcBef>
                <a:spcPts val="1200"/>
              </a:spcBef>
            </a:pPr>
            <a:r>
              <a:rPr lang="ru-RU" sz="1400" spc="-5" dirty="0"/>
              <a:t>Если аванс </a:t>
            </a:r>
            <a:r>
              <a:rPr lang="ru-RU" sz="1400" spc="-10" dirty="0"/>
              <a:t>превышает </a:t>
            </a:r>
            <a:r>
              <a:rPr lang="ru-RU" sz="1400" spc="-5" dirty="0"/>
              <a:t>30% начальной (максимальной) цены контракта,  размер </a:t>
            </a:r>
            <a:r>
              <a:rPr lang="ru-RU" sz="1400" spc="-10" dirty="0"/>
              <a:t>обеспечения </a:t>
            </a:r>
            <a:r>
              <a:rPr lang="ru-RU" sz="1400" spc="-5" dirty="0"/>
              <a:t>исполнения </a:t>
            </a:r>
            <a:r>
              <a:rPr lang="ru-RU" sz="1400" dirty="0"/>
              <a:t>контракта </a:t>
            </a:r>
            <a:r>
              <a:rPr lang="ru-RU" sz="1400" spc="-15" dirty="0"/>
              <a:t>устанавливается </a:t>
            </a:r>
            <a:r>
              <a:rPr lang="ru-RU" sz="1400" dirty="0"/>
              <a:t>в </a:t>
            </a:r>
            <a:r>
              <a:rPr lang="ru-RU" sz="1400" spc="-5" dirty="0"/>
              <a:t>размере  аванса.</a:t>
            </a:r>
          </a:p>
          <a:p>
            <a:pPr marL="1961514" marR="123825" algn="just">
              <a:lnSpc>
                <a:spcPct val="100000"/>
              </a:lnSpc>
              <a:spcBef>
                <a:spcPts val="1205"/>
              </a:spcBef>
            </a:pPr>
            <a:r>
              <a:rPr lang="ru-RU" sz="1400" dirty="0"/>
              <a:t>В </a:t>
            </a:r>
            <a:r>
              <a:rPr lang="ru-RU" sz="1400" spc="-5" dirty="0"/>
              <a:t>случае, если предложенная </a:t>
            </a:r>
            <a:r>
              <a:rPr lang="ru-RU" sz="1400" dirty="0"/>
              <a:t>в заявке участника </a:t>
            </a:r>
            <a:r>
              <a:rPr lang="ru-RU" sz="1400" spc="-5" dirty="0"/>
              <a:t>закупки цена </a:t>
            </a:r>
            <a:r>
              <a:rPr lang="ru-RU" sz="1400" dirty="0"/>
              <a:t>снижена  на 25% и </a:t>
            </a:r>
            <a:r>
              <a:rPr lang="ru-RU" sz="1400" spc="-10" dirty="0"/>
              <a:t>более </a:t>
            </a:r>
            <a:r>
              <a:rPr lang="ru-RU" sz="1400" dirty="0"/>
              <a:t>по </a:t>
            </a:r>
            <a:r>
              <a:rPr lang="ru-RU" sz="1400" spc="-5" dirty="0"/>
              <a:t>отношению </a:t>
            </a:r>
            <a:r>
              <a:rPr lang="ru-RU" sz="1400" dirty="0"/>
              <a:t>к НМЦК, </a:t>
            </a:r>
            <a:r>
              <a:rPr lang="ru-RU" sz="1400" spc="-5" dirty="0"/>
              <a:t>участник закупки, </a:t>
            </a:r>
            <a:r>
              <a:rPr lang="ru-RU" sz="1400" dirty="0"/>
              <a:t>с </a:t>
            </a:r>
            <a:r>
              <a:rPr lang="ru-RU" sz="1400" spc="-10" dirty="0"/>
              <a:t>которым  заключается </a:t>
            </a:r>
            <a:r>
              <a:rPr lang="ru-RU" sz="1400" spc="-20" dirty="0"/>
              <a:t>контракт, </a:t>
            </a:r>
            <a:r>
              <a:rPr lang="ru-RU" sz="1400" b="1" spc="-10" dirty="0">
                <a:latin typeface="Arial"/>
                <a:cs typeface="Arial"/>
              </a:rPr>
              <a:t>предоставляет обеспечение </a:t>
            </a:r>
            <a:r>
              <a:rPr lang="ru-RU" sz="1400" b="1" spc="-5" dirty="0">
                <a:latin typeface="Arial"/>
                <a:cs typeface="Arial"/>
              </a:rPr>
              <a:t>исполнения  </a:t>
            </a:r>
            <a:r>
              <a:rPr lang="ru-RU" sz="1400" b="1" spc="-10" dirty="0">
                <a:latin typeface="Arial"/>
                <a:cs typeface="Arial"/>
              </a:rPr>
              <a:t>контракта </a:t>
            </a:r>
            <a:r>
              <a:rPr lang="ru-RU" sz="1400" b="1" dirty="0">
                <a:latin typeface="Arial"/>
                <a:cs typeface="Arial"/>
              </a:rPr>
              <a:t>с </a:t>
            </a:r>
            <a:r>
              <a:rPr lang="ru-RU" sz="1400" b="1" spc="-25" dirty="0">
                <a:latin typeface="Arial"/>
                <a:cs typeface="Arial"/>
              </a:rPr>
              <a:t>учетом </a:t>
            </a:r>
            <a:r>
              <a:rPr lang="ru-RU" sz="1400" b="1" spc="-15" dirty="0">
                <a:latin typeface="Arial"/>
                <a:cs typeface="Arial"/>
              </a:rPr>
              <a:t>положений </a:t>
            </a:r>
            <a:r>
              <a:rPr lang="ru-RU" sz="1400" b="1" spc="-10" dirty="0">
                <a:latin typeface="Arial"/>
                <a:cs typeface="Arial"/>
              </a:rPr>
              <a:t>статьи </a:t>
            </a:r>
            <a:r>
              <a:rPr lang="ru-RU" sz="1400" b="1" spc="-5" dirty="0">
                <a:latin typeface="Arial"/>
                <a:cs typeface="Arial"/>
              </a:rPr>
              <a:t>37 </a:t>
            </a:r>
            <a:br>
              <a:rPr lang="ru-RU" sz="1400" b="1" spc="-5" dirty="0">
                <a:latin typeface="Arial"/>
                <a:cs typeface="Arial"/>
              </a:rPr>
            </a:br>
            <a:r>
              <a:rPr lang="ru-RU" sz="1400" b="1" dirty="0">
                <a:latin typeface="Arial"/>
                <a:cs typeface="Arial"/>
              </a:rPr>
              <a:t>44-ФЗ </a:t>
            </a:r>
            <a:r>
              <a:rPr lang="ru-RU" sz="1400" b="1" spc="-5" dirty="0">
                <a:latin typeface="Arial"/>
                <a:cs typeface="Arial"/>
              </a:rPr>
              <a:t>(антидемпинговые  меры).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6A965DE-CE46-4C3B-AD87-09427AB16048}"/>
              </a:ext>
            </a:extLst>
          </p:cNvPr>
          <p:cNvSpPr/>
          <p:nvPr/>
        </p:nvSpPr>
        <p:spPr>
          <a:xfrm>
            <a:off x="971600" y="3887043"/>
            <a:ext cx="77152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СМП и СОНКО не обеспечивают контракт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предоставят сведения из реестра контрактов о том, что у них есть опыт исполнения контрактов за последние три года. И сумма исполненных обязательств больше или равна НМЦК закупки, в которой СМП хочет участвовать.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01.07.2019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5074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Единые требования к участникам закупки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510683" y="1275606"/>
            <a:ext cx="8123555" cy="341465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240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10" dirty="0">
                <a:latin typeface="Arial"/>
                <a:cs typeface="Arial"/>
              </a:rPr>
              <a:t>Соответствие </a:t>
            </a:r>
            <a:r>
              <a:rPr sz="1300" spc="-5" dirty="0">
                <a:latin typeface="Arial"/>
                <a:cs typeface="Arial"/>
              </a:rPr>
              <a:t>требованиям, </a:t>
            </a:r>
            <a:r>
              <a:rPr sz="1300" spc="-10" dirty="0">
                <a:latin typeface="Arial"/>
                <a:cs typeface="Arial"/>
              </a:rPr>
              <a:t>установленным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законодательством.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10" dirty="0">
                <a:latin typeface="Arial"/>
                <a:cs typeface="Arial"/>
              </a:rPr>
              <a:t>Непроведение </a:t>
            </a:r>
            <a:r>
              <a:rPr sz="1300" spc="-5" dirty="0">
                <a:latin typeface="Arial"/>
                <a:cs typeface="Arial"/>
              </a:rPr>
              <a:t>ликвидации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sz="1300" spc="-10" dirty="0">
                <a:latin typeface="Arial"/>
                <a:cs typeface="Arial"/>
              </a:rPr>
              <a:t>отсутствия </a:t>
            </a:r>
            <a:r>
              <a:rPr sz="1300" spc="-5" dirty="0">
                <a:latin typeface="Arial"/>
                <a:cs typeface="Arial"/>
              </a:rPr>
              <a:t>решения </a:t>
            </a:r>
            <a:r>
              <a:rPr sz="1300" dirty="0">
                <a:latin typeface="Arial"/>
                <a:cs typeface="Arial"/>
              </a:rPr>
              <a:t>о </a:t>
            </a:r>
            <a:r>
              <a:rPr sz="1300" spc="-10" dirty="0">
                <a:latin typeface="Arial"/>
                <a:cs typeface="Arial"/>
              </a:rPr>
              <a:t>банкротстве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sz="1300" spc="-5" dirty="0">
                <a:latin typeface="Arial"/>
                <a:cs typeface="Arial"/>
              </a:rPr>
              <a:t>открытии конкурсного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производства.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Неприостановление </a:t>
            </a:r>
            <a:r>
              <a:rPr sz="1300" spc="-10" dirty="0">
                <a:latin typeface="Arial"/>
                <a:cs typeface="Arial"/>
              </a:rPr>
              <a:t>деятельности </a:t>
            </a:r>
            <a:r>
              <a:rPr sz="1300" spc="-5" dirty="0">
                <a:latin typeface="Arial"/>
                <a:cs typeface="Arial"/>
              </a:rPr>
              <a:t>на дату </a:t>
            </a:r>
            <a:r>
              <a:rPr sz="1300" spc="-10" dirty="0">
                <a:latin typeface="Arial"/>
                <a:cs typeface="Arial"/>
              </a:rPr>
              <a:t>подачи </a:t>
            </a:r>
            <a:r>
              <a:rPr sz="1300" spc="-5" dirty="0">
                <a:latin typeface="Arial"/>
                <a:cs typeface="Arial"/>
              </a:rPr>
              <a:t>заявки на участие </a:t>
            </a:r>
            <a:r>
              <a:rPr sz="1300" dirty="0">
                <a:latin typeface="Arial"/>
                <a:cs typeface="Arial"/>
              </a:rPr>
              <a:t>в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закупке.</a:t>
            </a:r>
          </a:p>
          <a:p>
            <a:pPr marL="277495" marR="274320" indent="-264795">
              <a:lnSpc>
                <a:spcPts val="1590"/>
              </a:lnSpc>
              <a:spcBef>
                <a:spcPts val="7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Отсутствие </a:t>
            </a:r>
            <a:r>
              <a:rPr sz="1300" dirty="0">
                <a:latin typeface="Arial"/>
                <a:cs typeface="Arial"/>
              </a:rPr>
              <a:t>у </a:t>
            </a:r>
            <a:r>
              <a:rPr sz="1300" spc="-5" dirty="0">
                <a:latin typeface="Arial"/>
                <a:cs typeface="Arial"/>
              </a:rPr>
              <a:t>участника закупки недоимки </a:t>
            </a:r>
            <a:r>
              <a:rPr sz="1300" dirty="0">
                <a:latin typeface="Arial"/>
                <a:cs typeface="Arial"/>
              </a:rPr>
              <a:t>по </a:t>
            </a:r>
            <a:r>
              <a:rPr sz="1300" spc="-5" dirty="0">
                <a:latin typeface="Arial"/>
                <a:cs typeface="Arial"/>
              </a:rPr>
              <a:t>налогам, сборам за прошедший календарный </a:t>
            </a:r>
            <a:r>
              <a:rPr sz="1300" spc="-20" dirty="0">
                <a:latin typeface="Arial"/>
                <a:cs typeface="Arial"/>
              </a:rPr>
              <a:t>год </a:t>
            </a:r>
            <a:r>
              <a:rPr sz="1300" spc="-10" dirty="0">
                <a:latin typeface="Arial"/>
                <a:cs typeface="Arial"/>
              </a:rPr>
              <a:t>более </a:t>
            </a:r>
            <a:r>
              <a:rPr sz="1300" dirty="0">
                <a:latin typeface="Arial"/>
                <a:cs typeface="Arial"/>
              </a:rPr>
              <a:t>25%  </a:t>
            </a:r>
            <a:r>
              <a:rPr sz="1300" spc="-5" dirty="0">
                <a:latin typeface="Arial"/>
                <a:cs typeface="Arial"/>
              </a:rPr>
              <a:t>балансовой стоимости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активов.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Отсутствие недобросовестных поставщиков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sz="1300" spc="-5" dirty="0">
                <a:latin typeface="Arial"/>
                <a:cs typeface="Arial"/>
              </a:rPr>
              <a:t>информации </a:t>
            </a:r>
            <a:r>
              <a:rPr sz="1300" dirty="0">
                <a:latin typeface="Arial"/>
                <a:cs typeface="Arial"/>
              </a:rPr>
              <a:t>об </a:t>
            </a:r>
            <a:r>
              <a:rPr sz="1300" spc="-10" dirty="0">
                <a:latin typeface="Arial"/>
                <a:cs typeface="Arial"/>
              </a:rPr>
              <a:t>учредителях </a:t>
            </a:r>
            <a:r>
              <a:rPr sz="1300" spc="-5" dirty="0">
                <a:latin typeface="Arial"/>
                <a:cs typeface="Arial"/>
              </a:rPr>
              <a:t>участника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закупки.</a:t>
            </a:r>
            <a:endParaRPr sz="1300" dirty="0">
              <a:latin typeface="Arial"/>
              <a:cs typeface="Arial"/>
            </a:endParaRPr>
          </a:p>
          <a:p>
            <a:pPr marL="277495" marR="490855" indent="-264795">
              <a:lnSpc>
                <a:spcPct val="110000"/>
              </a:lnSpc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Отсутствие </a:t>
            </a:r>
            <a:r>
              <a:rPr sz="1300" dirty="0">
                <a:latin typeface="Arial"/>
                <a:cs typeface="Arial"/>
              </a:rPr>
              <a:t>у </a:t>
            </a:r>
            <a:r>
              <a:rPr sz="1300" spc="-5" dirty="0">
                <a:latin typeface="Arial"/>
                <a:cs typeface="Arial"/>
              </a:rPr>
              <a:t>участника закупки </a:t>
            </a:r>
            <a:r>
              <a:rPr sz="1300" dirty="0">
                <a:latin typeface="Arial"/>
                <a:cs typeface="Arial"/>
              </a:rPr>
              <a:t>- </a:t>
            </a:r>
            <a:r>
              <a:rPr sz="1300" spc="-10" dirty="0">
                <a:latin typeface="Arial"/>
                <a:cs typeface="Arial"/>
              </a:rPr>
              <a:t>судимости </a:t>
            </a:r>
            <a:r>
              <a:rPr sz="1300" dirty="0">
                <a:latin typeface="Arial"/>
                <a:cs typeface="Arial"/>
              </a:rPr>
              <a:t>за </a:t>
            </a:r>
            <a:r>
              <a:rPr sz="1300" spc="-5" dirty="0">
                <a:latin typeface="Arial"/>
                <a:cs typeface="Arial"/>
              </a:rPr>
              <a:t>преступления </a:t>
            </a:r>
            <a:r>
              <a:rPr sz="1300" dirty="0">
                <a:latin typeface="Arial"/>
                <a:cs typeface="Arial"/>
              </a:rPr>
              <a:t>в </a:t>
            </a:r>
            <a:r>
              <a:rPr sz="1300" spc="-5" dirty="0">
                <a:latin typeface="Arial"/>
                <a:cs typeface="Arial"/>
              </a:rPr>
              <a:t>сфере экономики </a:t>
            </a:r>
            <a:r>
              <a:rPr sz="1300" dirty="0">
                <a:latin typeface="Arial"/>
                <a:cs typeface="Arial"/>
              </a:rPr>
              <a:t>(за </a:t>
            </a:r>
            <a:r>
              <a:rPr sz="1300" spc="-5" dirty="0">
                <a:latin typeface="Arial"/>
                <a:cs typeface="Arial"/>
              </a:rPr>
              <a:t>исключением лиц,  </a:t>
            </a:r>
            <a:r>
              <a:rPr sz="1300" dirty="0">
                <a:latin typeface="Arial"/>
                <a:cs typeface="Arial"/>
              </a:rPr>
              <a:t>у </a:t>
            </a:r>
            <a:r>
              <a:rPr sz="1300" spc="-5" dirty="0">
                <a:latin typeface="Arial"/>
                <a:cs typeface="Arial"/>
              </a:rPr>
              <a:t>которых </a:t>
            </a:r>
            <a:r>
              <a:rPr sz="1300" dirty="0">
                <a:latin typeface="Arial"/>
                <a:cs typeface="Arial"/>
              </a:rPr>
              <a:t>такая </a:t>
            </a:r>
            <a:r>
              <a:rPr sz="1300" spc="-10" dirty="0">
                <a:latin typeface="Arial"/>
                <a:cs typeface="Arial"/>
              </a:rPr>
              <a:t>судимость погашена </a:t>
            </a:r>
            <a:r>
              <a:rPr sz="1300" dirty="0">
                <a:latin typeface="Arial"/>
                <a:cs typeface="Arial"/>
              </a:rPr>
              <a:t>или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снята).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10" dirty="0">
                <a:latin typeface="Arial"/>
                <a:cs typeface="Arial"/>
              </a:rPr>
              <a:t>Обладание исключительными </a:t>
            </a:r>
            <a:r>
              <a:rPr sz="1300" spc="-5" dirty="0">
                <a:latin typeface="Arial"/>
                <a:cs typeface="Arial"/>
              </a:rPr>
              <a:t>правами на </a:t>
            </a:r>
            <a:r>
              <a:rPr sz="1300" spc="-25" dirty="0">
                <a:latin typeface="Arial"/>
                <a:cs typeface="Arial"/>
              </a:rPr>
              <a:t>результаты </a:t>
            </a:r>
            <a:r>
              <a:rPr sz="1300" spc="-10" dirty="0">
                <a:latin typeface="Arial"/>
                <a:cs typeface="Arial"/>
              </a:rPr>
              <a:t>интеллектуальной деятельности, </a:t>
            </a:r>
            <a:r>
              <a:rPr sz="1300" spc="-5" dirty="0">
                <a:latin typeface="Arial"/>
                <a:cs typeface="Arial"/>
              </a:rPr>
              <a:t>если </a:t>
            </a:r>
            <a:r>
              <a:rPr sz="1300" dirty="0">
                <a:latin typeface="Arial"/>
                <a:cs typeface="Arial"/>
              </a:rPr>
              <a:t>в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связи</a:t>
            </a:r>
            <a:endParaRPr sz="1300" dirty="0">
              <a:latin typeface="Arial"/>
              <a:cs typeface="Arial"/>
            </a:endParaRPr>
          </a:p>
          <a:p>
            <a:pPr marL="277495">
              <a:lnSpc>
                <a:spcPct val="100000"/>
              </a:lnSpc>
              <a:spcBef>
                <a:spcPts val="145"/>
              </a:spcBef>
            </a:pPr>
            <a:r>
              <a:rPr sz="1300" dirty="0">
                <a:latin typeface="Arial"/>
                <a:cs typeface="Arial"/>
              </a:rPr>
              <a:t>с </a:t>
            </a:r>
            <a:r>
              <a:rPr sz="1300" spc="-5" dirty="0">
                <a:latin typeface="Arial"/>
                <a:cs typeface="Arial"/>
              </a:rPr>
              <a:t>исполнением </a:t>
            </a:r>
            <a:r>
              <a:rPr sz="1300" dirty="0">
                <a:latin typeface="Arial"/>
                <a:cs typeface="Arial"/>
              </a:rPr>
              <a:t>контракта </a:t>
            </a:r>
            <a:r>
              <a:rPr sz="1300" spc="-5" dirty="0">
                <a:latin typeface="Arial"/>
                <a:cs typeface="Arial"/>
              </a:rPr>
              <a:t>заказчик </a:t>
            </a:r>
            <a:r>
              <a:rPr sz="1300" spc="-10" dirty="0">
                <a:latin typeface="Arial"/>
                <a:cs typeface="Arial"/>
              </a:rPr>
              <a:t>приобретает </a:t>
            </a:r>
            <a:r>
              <a:rPr sz="1300" spc="-5" dirty="0">
                <a:latin typeface="Arial"/>
                <a:cs typeface="Arial"/>
              </a:rPr>
              <a:t>права на такие</a:t>
            </a:r>
            <a:r>
              <a:rPr sz="1300" spc="-1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результаты.</a:t>
            </a:r>
            <a:endParaRPr sz="1300" dirty="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45"/>
              </a:spcBef>
              <a:buChar char="•"/>
              <a:tabLst>
                <a:tab pos="277495" algn="l"/>
                <a:tab pos="278130" algn="l"/>
              </a:tabLst>
            </a:pPr>
            <a:r>
              <a:rPr sz="1300" spc="-5" dirty="0">
                <a:latin typeface="Arial"/>
                <a:cs typeface="Arial"/>
              </a:rPr>
              <a:t>Не </a:t>
            </a:r>
            <a:r>
              <a:rPr sz="1300" spc="-10" dirty="0">
                <a:latin typeface="Arial"/>
                <a:cs typeface="Arial"/>
              </a:rPr>
              <a:t>обладание </a:t>
            </a:r>
            <a:r>
              <a:rPr sz="1300" spc="-5" dirty="0">
                <a:latin typeface="Arial"/>
                <a:cs typeface="Arial"/>
              </a:rPr>
              <a:t>статусом офшорной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компании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100"/>
              </a:lnSpc>
            </a:pPr>
            <a:r>
              <a:rPr sz="1300" b="1" dirty="0">
                <a:latin typeface="Arial"/>
                <a:cs typeface="Arial"/>
              </a:rPr>
              <a:t>С 1 </a:t>
            </a:r>
            <a:r>
              <a:rPr sz="1300" b="1" spc="-10" dirty="0">
                <a:latin typeface="Arial"/>
                <a:cs typeface="Arial"/>
              </a:rPr>
              <a:t>июля </a:t>
            </a:r>
            <a:r>
              <a:rPr sz="1300" b="1" dirty="0">
                <a:latin typeface="Arial"/>
                <a:cs typeface="Arial"/>
              </a:rPr>
              <a:t>2018 </a:t>
            </a:r>
            <a:r>
              <a:rPr sz="1300" b="1" spc="-10" dirty="0">
                <a:latin typeface="Arial"/>
                <a:cs typeface="Arial"/>
              </a:rPr>
              <a:t>года </a:t>
            </a:r>
            <a:r>
              <a:rPr sz="1300" b="1" spc="-5" dirty="0">
                <a:latin typeface="Arial"/>
                <a:cs typeface="Arial"/>
              </a:rPr>
              <a:t>Единые </a:t>
            </a:r>
            <a:r>
              <a:rPr sz="1300" b="1" spc="-10" dirty="0">
                <a:latin typeface="Arial"/>
                <a:cs typeface="Arial"/>
              </a:rPr>
              <a:t>требования </a:t>
            </a:r>
            <a:r>
              <a:rPr sz="1300" b="1" dirty="0">
                <a:latin typeface="Arial"/>
                <a:cs typeface="Arial"/>
              </a:rPr>
              <a:t>к </a:t>
            </a:r>
            <a:r>
              <a:rPr sz="1300" b="1" spc="-10" dirty="0">
                <a:latin typeface="Arial"/>
                <a:cs typeface="Arial"/>
              </a:rPr>
              <a:t>участникам закупки дополнены </a:t>
            </a:r>
            <a:r>
              <a:rPr sz="1300" b="1" spc="-15" dirty="0">
                <a:latin typeface="Arial"/>
                <a:cs typeface="Arial"/>
              </a:rPr>
              <a:t>пунктом, требующим отсутствия  </a:t>
            </a:r>
            <a:r>
              <a:rPr sz="1300" b="1" dirty="0">
                <a:latin typeface="Arial"/>
                <a:cs typeface="Arial"/>
              </a:rPr>
              <a:t>у </a:t>
            </a:r>
            <a:r>
              <a:rPr sz="1300" b="1" spc="-10" dirty="0">
                <a:latin typeface="Arial"/>
                <a:cs typeface="Arial"/>
              </a:rPr>
              <a:t>участника </a:t>
            </a:r>
            <a:r>
              <a:rPr sz="1300" b="1" spc="-5" dirty="0">
                <a:latin typeface="Arial"/>
                <a:cs typeface="Arial"/>
              </a:rPr>
              <a:t>ограничений для </a:t>
            </a:r>
            <a:r>
              <a:rPr sz="1300" b="1" spc="-10" dirty="0">
                <a:latin typeface="Arial"/>
                <a:cs typeface="Arial"/>
              </a:rPr>
              <a:t>участия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закупках, </a:t>
            </a:r>
            <a:r>
              <a:rPr sz="1300" b="1" spc="-15" dirty="0">
                <a:latin typeface="Arial"/>
                <a:cs typeface="Arial"/>
              </a:rPr>
              <a:t>установленных </a:t>
            </a:r>
            <a:r>
              <a:rPr sz="1300" b="1" spc="-10" dirty="0">
                <a:latin typeface="Arial"/>
                <a:cs typeface="Arial"/>
              </a:rPr>
              <a:t>законодательством Российской  Федерации.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89090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Дополнительные требования к участникам закупки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535940" y="1249426"/>
            <a:ext cx="8070850" cy="3444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Постановлением </a:t>
            </a:r>
            <a:r>
              <a:rPr sz="1300" b="1" spc="-10" dirty="0">
                <a:latin typeface="Arial"/>
                <a:cs typeface="Arial"/>
              </a:rPr>
              <a:t>Правительства </a:t>
            </a:r>
            <a:r>
              <a:rPr sz="1300" b="1" spc="-5" dirty="0">
                <a:latin typeface="Arial"/>
                <a:cs typeface="Arial"/>
              </a:rPr>
              <a:t>РФ </a:t>
            </a:r>
            <a:r>
              <a:rPr sz="1300" b="1" dirty="0">
                <a:latin typeface="Arial"/>
                <a:cs typeface="Arial"/>
              </a:rPr>
              <a:t>№99 </a:t>
            </a:r>
            <a:r>
              <a:rPr sz="1300" b="1" spc="-10" dirty="0">
                <a:latin typeface="Arial"/>
                <a:cs typeface="Arial"/>
              </a:rPr>
              <a:t>от </a:t>
            </a:r>
            <a:r>
              <a:rPr sz="1300" b="1" spc="-5" dirty="0">
                <a:latin typeface="Arial"/>
                <a:cs typeface="Arial"/>
              </a:rPr>
              <a:t>04.02.2015 </a:t>
            </a:r>
            <a:r>
              <a:rPr sz="1300" spc="-10" dirty="0">
                <a:latin typeface="Arial"/>
                <a:cs typeface="Arial"/>
              </a:rPr>
              <a:t>установлены дополнительные </a:t>
            </a:r>
            <a:r>
              <a:rPr sz="1300" spc="-5" dirty="0">
                <a:latin typeface="Arial"/>
                <a:cs typeface="Arial"/>
              </a:rPr>
              <a:t>требования </a:t>
            </a:r>
            <a:r>
              <a:rPr sz="1300" dirty="0">
                <a:latin typeface="Arial"/>
                <a:cs typeface="Arial"/>
              </a:rPr>
              <a:t>к </a:t>
            </a:r>
            <a:r>
              <a:rPr sz="1300" spc="-15" dirty="0">
                <a:latin typeface="Arial"/>
                <a:cs typeface="Arial"/>
              </a:rPr>
              <a:t>отдельным  </a:t>
            </a:r>
            <a:r>
              <a:rPr sz="1300" spc="-5" dirty="0">
                <a:latin typeface="Arial"/>
                <a:cs typeface="Arial"/>
              </a:rPr>
              <a:t>видам товаров, </a:t>
            </a:r>
            <a:r>
              <a:rPr sz="1300" spc="-30" dirty="0">
                <a:latin typeface="Arial"/>
                <a:cs typeface="Arial"/>
              </a:rPr>
              <a:t>работ, </a:t>
            </a:r>
            <a:r>
              <a:rPr sz="1300" spc="-35" dirty="0">
                <a:latin typeface="Arial"/>
                <a:cs typeface="Arial"/>
              </a:rPr>
              <a:t>услуг, </a:t>
            </a:r>
            <a:r>
              <a:rPr sz="1300" spc="-5" dirty="0">
                <a:latin typeface="Arial"/>
                <a:cs typeface="Arial"/>
              </a:rPr>
              <a:t>закупки которых </a:t>
            </a:r>
            <a:r>
              <a:rPr sz="1300" spc="-10" dirty="0">
                <a:latin typeface="Arial"/>
                <a:cs typeface="Arial"/>
              </a:rPr>
              <a:t>осуществляются </a:t>
            </a:r>
            <a:r>
              <a:rPr sz="1300" spc="-5" dirty="0">
                <a:latin typeface="Arial"/>
                <a:cs typeface="Arial"/>
              </a:rPr>
              <a:t>путем проведения </a:t>
            </a:r>
            <a:r>
              <a:rPr sz="1300" dirty="0">
                <a:latin typeface="Arial"/>
                <a:cs typeface="Arial"/>
              </a:rPr>
              <a:t>конкурсов с </a:t>
            </a:r>
            <a:r>
              <a:rPr sz="1300" spc="-5" dirty="0">
                <a:latin typeface="Arial"/>
                <a:cs typeface="Arial"/>
              </a:rPr>
              <a:t>ограниченным  участием, </a:t>
            </a:r>
            <a:r>
              <a:rPr sz="1300" spc="-10" dirty="0">
                <a:latin typeface="Arial"/>
                <a:cs typeface="Arial"/>
              </a:rPr>
              <a:t>двухэтапных </a:t>
            </a:r>
            <a:r>
              <a:rPr sz="1300" spc="-5" dirty="0">
                <a:latin typeface="Arial"/>
                <a:cs typeface="Arial"/>
              </a:rPr>
              <a:t>конкурсов, </a:t>
            </a:r>
            <a:r>
              <a:rPr sz="1300" dirty="0">
                <a:latin typeface="Arial"/>
                <a:cs typeface="Arial"/>
              </a:rPr>
              <a:t>закрытых конкурсов с </a:t>
            </a:r>
            <a:r>
              <a:rPr sz="1300" spc="-5" dirty="0">
                <a:latin typeface="Arial"/>
                <a:cs typeface="Arial"/>
              </a:rPr>
              <a:t>ограниченным участием, </a:t>
            </a:r>
            <a:r>
              <a:rPr sz="1300" dirty="0">
                <a:latin typeface="Arial"/>
                <a:cs typeface="Arial"/>
              </a:rPr>
              <a:t>закрытых </a:t>
            </a:r>
            <a:r>
              <a:rPr sz="1300" spc="-10" dirty="0">
                <a:latin typeface="Arial"/>
                <a:cs typeface="Arial"/>
              </a:rPr>
              <a:t>двухэтапных  </a:t>
            </a:r>
            <a:r>
              <a:rPr sz="1300" dirty="0">
                <a:latin typeface="Arial"/>
                <a:cs typeface="Arial"/>
              </a:rPr>
              <a:t>конкурсов или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аукционов.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0500" marR="5080" indent="-177800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sz="1300" spc="-5" dirty="0">
                <a:latin typeface="Arial"/>
                <a:cs typeface="Arial"/>
              </a:rPr>
              <a:t>Выполнение работ </a:t>
            </a:r>
            <a:r>
              <a:rPr sz="1300" dirty="0">
                <a:latin typeface="Arial"/>
                <a:cs typeface="Arial"/>
              </a:rPr>
              <a:t>по </a:t>
            </a:r>
            <a:r>
              <a:rPr sz="1300" spc="-5" dirty="0">
                <a:latin typeface="Arial"/>
                <a:cs typeface="Arial"/>
              </a:rPr>
              <a:t>сохранению объектов </a:t>
            </a:r>
            <a:r>
              <a:rPr sz="1300" spc="-20" dirty="0">
                <a:latin typeface="Arial"/>
                <a:cs typeface="Arial"/>
              </a:rPr>
              <a:t>культурного </a:t>
            </a:r>
            <a:r>
              <a:rPr sz="1300" spc="-5" dirty="0">
                <a:latin typeface="Arial"/>
                <a:cs typeface="Arial"/>
              </a:rPr>
              <a:t>наследия </a:t>
            </a:r>
            <a:r>
              <a:rPr sz="1300" dirty="0">
                <a:latin typeface="Arial"/>
                <a:cs typeface="Arial"/>
              </a:rPr>
              <a:t>– </a:t>
            </a:r>
            <a:r>
              <a:rPr sz="1300" b="1" spc="-5" dirty="0">
                <a:latin typeface="Arial"/>
                <a:cs typeface="Arial"/>
              </a:rPr>
              <a:t>наличие </a:t>
            </a:r>
            <a:r>
              <a:rPr sz="1300" b="1" spc="-10" dirty="0">
                <a:latin typeface="Arial"/>
                <a:cs typeface="Arial"/>
              </a:rPr>
              <a:t>оборудования, </a:t>
            </a:r>
            <a:r>
              <a:rPr sz="1300" b="1" spc="-5" dirty="0">
                <a:latin typeface="Arial"/>
                <a:cs typeface="Arial"/>
              </a:rPr>
              <a:t>опыт  </a:t>
            </a:r>
            <a:r>
              <a:rPr sz="1300" b="1" spc="-10" dirty="0">
                <a:latin typeface="Arial"/>
                <a:cs typeface="Arial"/>
              </a:rPr>
              <a:t>исполнения контракта </a:t>
            </a:r>
            <a:r>
              <a:rPr sz="1300" b="1" spc="-5" dirty="0">
                <a:latin typeface="Arial"/>
                <a:cs typeface="Arial"/>
              </a:rPr>
              <a:t>на оказание аналогичных </a:t>
            </a:r>
            <a:r>
              <a:rPr sz="1300" b="1" spc="-25" dirty="0">
                <a:latin typeface="Arial"/>
                <a:cs typeface="Arial"/>
              </a:rPr>
              <a:t>услуг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течение </a:t>
            </a:r>
            <a:r>
              <a:rPr sz="1300" b="1" dirty="0">
                <a:latin typeface="Arial"/>
                <a:cs typeface="Arial"/>
              </a:rPr>
              <a:t>3 </a:t>
            </a:r>
            <a:r>
              <a:rPr sz="1300" b="1" spc="-10" dirty="0">
                <a:latin typeface="Arial"/>
                <a:cs typeface="Arial"/>
              </a:rPr>
              <a:t>лет </a:t>
            </a:r>
            <a:r>
              <a:rPr sz="1300" b="1" spc="-5" dirty="0">
                <a:latin typeface="Arial"/>
                <a:cs typeface="Arial"/>
              </a:rPr>
              <a:t>до </a:t>
            </a:r>
            <a:r>
              <a:rPr sz="1300" b="1" spc="-10" dirty="0">
                <a:latin typeface="Arial"/>
                <a:cs typeface="Arial"/>
              </a:rPr>
              <a:t>даты подачи </a:t>
            </a:r>
            <a:r>
              <a:rPr sz="1300" b="1" spc="-5" dirty="0">
                <a:latin typeface="Arial"/>
                <a:cs typeface="Arial"/>
              </a:rPr>
              <a:t>заявки </a:t>
            </a:r>
            <a:r>
              <a:rPr sz="1300" b="1" dirty="0">
                <a:latin typeface="Arial"/>
                <a:cs typeface="Arial"/>
              </a:rPr>
              <a:t>на </a:t>
            </a:r>
            <a:r>
              <a:rPr sz="1300" b="1" spc="-20" dirty="0">
                <a:latin typeface="Arial"/>
                <a:cs typeface="Arial"/>
              </a:rPr>
              <a:t>сумму  </a:t>
            </a:r>
            <a:r>
              <a:rPr sz="1300" b="1" spc="-5" dirty="0">
                <a:latin typeface="Arial"/>
                <a:cs typeface="Arial"/>
              </a:rPr>
              <a:t>не менее </a:t>
            </a:r>
            <a:r>
              <a:rPr sz="1300" b="1" dirty="0">
                <a:latin typeface="Arial"/>
                <a:cs typeface="Arial"/>
              </a:rPr>
              <a:t>20% </a:t>
            </a:r>
            <a:r>
              <a:rPr sz="1300" b="1" spc="-15" dirty="0">
                <a:latin typeface="Arial"/>
                <a:cs typeface="Arial"/>
              </a:rPr>
              <a:t>от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НМЦК;</a:t>
            </a:r>
            <a:endParaRPr sz="1300" dirty="0">
              <a:latin typeface="Arial"/>
              <a:cs typeface="Arial"/>
            </a:endParaRPr>
          </a:p>
          <a:p>
            <a:pPr marL="190500" marR="267335" indent="-177800">
              <a:lnSpc>
                <a:spcPct val="100000"/>
              </a:lnSpc>
              <a:spcBef>
                <a:spcPts val="600"/>
              </a:spcBef>
              <a:buChar char="•"/>
              <a:tabLst>
                <a:tab pos="191135" algn="l"/>
              </a:tabLst>
            </a:pPr>
            <a:r>
              <a:rPr sz="1300" spc="-5" dirty="0">
                <a:latin typeface="Arial"/>
                <a:cs typeface="Arial"/>
              </a:rPr>
              <a:t>Выполнение строительных </a:t>
            </a:r>
            <a:r>
              <a:rPr sz="1300" spc="-30" dirty="0">
                <a:latin typeface="Arial"/>
                <a:cs typeface="Arial"/>
              </a:rPr>
              <a:t>работ, </a:t>
            </a:r>
            <a:r>
              <a:rPr sz="1300" spc="-5" dirty="0">
                <a:latin typeface="Arial"/>
                <a:cs typeface="Arial"/>
              </a:rPr>
              <a:t>включенных </a:t>
            </a:r>
            <a:r>
              <a:rPr sz="1300" dirty="0">
                <a:latin typeface="Arial"/>
                <a:cs typeface="Arial"/>
              </a:rPr>
              <a:t>в </a:t>
            </a:r>
            <a:r>
              <a:rPr sz="1300" spc="-5" dirty="0">
                <a:latin typeface="Arial"/>
                <a:cs typeface="Arial"/>
              </a:rPr>
              <a:t>код </a:t>
            </a:r>
            <a:r>
              <a:rPr sz="1300" dirty="0">
                <a:latin typeface="Arial"/>
                <a:cs typeface="Arial"/>
              </a:rPr>
              <a:t>45 (кроме </a:t>
            </a:r>
            <a:r>
              <a:rPr sz="1300" spc="-5" dirty="0">
                <a:latin typeface="Arial"/>
                <a:cs typeface="Arial"/>
              </a:rPr>
              <a:t>кода </a:t>
            </a:r>
            <a:r>
              <a:rPr sz="1300" dirty="0">
                <a:latin typeface="Arial"/>
                <a:cs typeface="Arial"/>
              </a:rPr>
              <a:t>45.12) с </a:t>
            </a:r>
            <a:r>
              <a:rPr sz="1300" spc="-5" dirty="0">
                <a:latin typeface="Arial"/>
                <a:cs typeface="Arial"/>
              </a:rPr>
              <a:t>НМЦК выше </a:t>
            </a:r>
            <a:r>
              <a:rPr sz="1300" dirty="0">
                <a:latin typeface="Arial"/>
                <a:cs typeface="Arial"/>
              </a:rPr>
              <a:t>10 </a:t>
            </a:r>
            <a:r>
              <a:rPr sz="1300" spc="-5" dirty="0">
                <a:latin typeface="Arial"/>
                <a:cs typeface="Arial"/>
              </a:rPr>
              <a:t>млн. </a:t>
            </a:r>
            <a:r>
              <a:rPr sz="1300" spc="-15" dirty="0">
                <a:latin typeface="Arial"/>
                <a:cs typeface="Arial"/>
              </a:rPr>
              <a:t>рублей </a:t>
            </a:r>
            <a:r>
              <a:rPr sz="1300" dirty="0">
                <a:latin typeface="Arial"/>
                <a:cs typeface="Arial"/>
              </a:rPr>
              <a:t>–  </a:t>
            </a:r>
            <a:r>
              <a:rPr sz="1300" b="1" spc="-5" dirty="0">
                <a:latin typeface="Arial"/>
                <a:cs typeface="Arial"/>
              </a:rPr>
              <a:t>опыт </a:t>
            </a:r>
            <a:r>
              <a:rPr sz="1300" b="1" spc="-10" dirty="0">
                <a:latin typeface="Arial"/>
                <a:cs typeface="Arial"/>
              </a:rPr>
              <a:t>исполнения контракта </a:t>
            </a:r>
            <a:r>
              <a:rPr sz="1300" b="1" spc="-5" dirty="0">
                <a:latin typeface="Arial"/>
                <a:cs typeface="Arial"/>
              </a:rPr>
              <a:t>на оказание аналогичных </a:t>
            </a:r>
            <a:r>
              <a:rPr sz="1300" b="1" spc="-25" dirty="0">
                <a:latin typeface="Arial"/>
                <a:cs typeface="Arial"/>
              </a:rPr>
              <a:t>услуг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течение </a:t>
            </a:r>
            <a:r>
              <a:rPr sz="1300" b="1" dirty="0">
                <a:latin typeface="Arial"/>
                <a:cs typeface="Arial"/>
              </a:rPr>
              <a:t>3 </a:t>
            </a:r>
            <a:r>
              <a:rPr sz="1300" b="1" spc="-30" dirty="0">
                <a:latin typeface="Arial"/>
                <a:cs typeface="Arial"/>
              </a:rPr>
              <a:t>лет, </a:t>
            </a:r>
            <a:r>
              <a:rPr sz="1300" b="1" spc="-5" dirty="0">
                <a:latin typeface="Arial"/>
                <a:cs typeface="Arial"/>
              </a:rPr>
              <a:t>на </a:t>
            </a:r>
            <a:r>
              <a:rPr sz="1300" b="1" spc="-20" dirty="0">
                <a:latin typeface="Arial"/>
                <a:cs typeface="Arial"/>
              </a:rPr>
              <a:t>сумму </a:t>
            </a:r>
            <a:r>
              <a:rPr sz="1300" b="1" spc="-5" dirty="0">
                <a:latin typeface="Arial"/>
                <a:cs typeface="Arial"/>
              </a:rPr>
              <a:t>не менее </a:t>
            </a:r>
            <a:r>
              <a:rPr sz="1300" b="1" dirty="0">
                <a:latin typeface="Arial"/>
                <a:cs typeface="Arial"/>
              </a:rPr>
              <a:t>20%  </a:t>
            </a:r>
            <a:r>
              <a:rPr sz="1300" b="1" spc="-15" dirty="0">
                <a:latin typeface="Arial"/>
                <a:cs typeface="Arial"/>
              </a:rPr>
              <a:t>от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НМЦК;</a:t>
            </a:r>
            <a:endParaRPr sz="130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600"/>
              </a:spcBef>
              <a:buChar char="•"/>
              <a:tabLst>
                <a:tab pos="191135" algn="l"/>
              </a:tabLst>
            </a:pPr>
            <a:r>
              <a:rPr sz="1300" dirty="0">
                <a:latin typeface="Arial"/>
                <a:cs typeface="Arial"/>
              </a:rPr>
              <a:t>Оказание </a:t>
            </a:r>
            <a:r>
              <a:rPr sz="1300" spc="-5" dirty="0">
                <a:latin typeface="Arial"/>
                <a:cs typeface="Arial"/>
              </a:rPr>
              <a:t>транспортных </a:t>
            </a:r>
            <a:r>
              <a:rPr sz="1300" spc="-35" dirty="0">
                <a:latin typeface="Arial"/>
                <a:cs typeface="Arial"/>
              </a:rPr>
              <a:t>услуг, </a:t>
            </a:r>
            <a:r>
              <a:rPr sz="1300" spc="-5" dirty="0">
                <a:latin typeface="Arial"/>
                <a:cs typeface="Arial"/>
              </a:rPr>
              <a:t>связанных </a:t>
            </a:r>
            <a:r>
              <a:rPr sz="1300" dirty="0">
                <a:latin typeface="Arial"/>
                <a:cs typeface="Arial"/>
              </a:rPr>
              <a:t>с </a:t>
            </a:r>
            <a:r>
              <a:rPr sz="1300" spc="-10" dirty="0">
                <a:latin typeface="Arial"/>
                <a:cs typeface="Arial"/>
              </a:rPr>
              <a:t>выполнением </a:t>
            </a:r>
            <a:r>
              <a:rPr sz="1300" spc="-5" dirty="0">
                <a:latin typeface="Arial"/>
                <a:cs typeface="Arial"/>
              </a:rPr>
              <a:t>воинских </a:t>
            </a:r>
            <a:r>
              <a:rPr sz="1300" dirty="0">
                <a:latin typeface="Arial"/>
                <a:cs typeface="Arial"/>
              </a:rPr>
              <a:t>морских и </a:t>
            </a:r>
            <a:r>
              <a:rPr sz="1300" spc="-10" dirty="0">
                <a:latin typeface="Arial"/>
                <a:cs typeface="Arial"/>
              </a:rPr>
              <a:t>речных перевозок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–</a:t>
            </a:r>
          </a:p>
          <a:p>
            <a:pPr marL="19050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наличие </a:t>
            </a:r>
            <a:r>
              <a:rPr sz="1300" b="1" spc="-10" dirty="0">
                <a:latin typeface="Arial"/>
                <a:cs typeface="Arial"/>
              </a:rPr>
              <a:t>судов/транспортных</a:t>
            </a:r>
            <a:r>
              <a:rPr sz="1300" b="1" spc="7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средств/оборудования;</a:t>
            </a:r>
            <a:endParaRPr sz="1300" dirty="0">
              <a:latin typeface="Arial"/>
              <a:cs typeface="Arial"/>
            </a:endParaRPr>
          </a:p>
          <a:p>
            <a:pPr marL="190500" marR="203200" indent="-177800">
              <a:lnSpc>
                <a:spcPct val="100000"/>
              </a:lnSpc>
              <a:spcBef>
                <a:spcPts val="605"/>
              </a:spcBef>
              <a:buChar char="•"/>
              <a:tabLst>
                <a:tab pos="191135" algn="l"/>
              </a:tabLst>
            </a:pPr>
            <a:r>
              <a:rPr sz="1300" dirty="0">
                <a:latin typeface="Arial"/>
                <a:cs typeface="Arial"/>
              </a:rPr>
              <a:t>Оказание </a:t>
            </a:r>
            <a:r>
              <a:rPr sz="1300" spc="-5" dirty="0">
                <a:latin typeface="Arial"/>
                <a:cs typeface="Arial"/>
              </a:rPr>
              <a:t>транспортных </a:t>
            </a:r>
            <a:r>
              <a:rPr sz="1300" spc="-35" dirty="0">
                <a:latin typeface="Arial"/>
                <a:cs typeface="Arial"/>
              </a:rPr>
              <a:t>услуг, </a:t>
            </a:r>
            <a:r>
              <a:rPr sz="1300" spc="-5" dirty="0">
                <a:latin typeface="Arial"/>
                <a:cs typeface="Arial"/>
              </a:rPr>
              <a:t>связанных </a:t>
            </a:r>
            <a:r>
              <a:rPr sz="1300" dirty="0">
                <a:latin typeface="Arial"/>
                <a:cs typeface="Arial"/>
              </a:rPr>
              <a:t>с </a:t>
            </a:r>
            <a:r>
              <a:rPr sz="1300" spc="-5" dirty="0">
                <a:latin typeface="Arial"/>
                <a:cs typeface="Arial"/>
              </a:rPr>
              <a:t>техническим обслуживанием, </a:t>
            </a:r>
            <a:r>
              <a:rPr sz="1300" dirty="0">
                <a:latin typeface="Arial"/>
                <a:cs typeface="Arial"/>
              </a:rPr>
              <a:t>ж/д </a:t>
            </a:r>
            <a:r>
              <a:rPr sz="1300" spc="-10" dirty="0">
                <a:latin typeface="Arial"/>
                <a:cs typeface="Arial"/>
              </a:rPr>
              <a:t>подвижного </a:t>
            </a:r>
            <a:r>
              <a:rPr sz="1300" spc="-5" dirty="0">
                <a:latin typeface="Arial"/>
                <a:cs typeface="Arial"/>
              </a:rPr>
              <a:t>состава </a:t>
            </a:r>
            <a:r>
              <a:rPr sz="1300" spc="-20" dirty="0">
                <a:latin typeface="Arial"/>
                <a:cs typeface="Arial"/>
              </a:rPr>
              <a:t>ВС </a:t>
            </a:r>
            <a:r>
              <a:rPr sz="1300" spc="-5" dirty="0">
                <a:latin typeface="Arial"/>
                <a:cs typeface="Arial"/>
              </a:rPr>
              <a:t>РФ </a:t>
            </a:r>
            <a:r>
              <a:rPr sz="1300" dirty="0">
                <a:latin typeface="Arial"/>
                <a:cs typeface="Arial"/>
              </a:rPr>
              <a:t>-  </a:t>
            </a:r>
            <a:r>
              <a:rPr sz="1300" b="1" spc="-15" dirty="0">
                <a:latin typeface="Arial"/>
                <a:cs typeface="Arial"/>
              </a:rPr>
              <a:t>полномочия </a:t>
            </a:r>
            <a:r>
              <a:rPr sz="1300" b="1" spc="-5" dirty="0">
                <a:latin typeface="Arial"/>
                <a:cs typeface="Arial"/>
              </a:rPr>
              <a:t>на </a:t>
            </a:r>
            <a:r>
              <a:rPr sz="1300" b="1" spc="-10" dirty="0">
                <a:latin typeface="Arial"/>
                <a:cs typeface="Arial"/>
              </a:rPr>
              <a:t>оформление документов </a:t>
            </a:r>
            <a:r>
              <a:rPr sz="1300" b="1" dirty="0">
                <a:latin typeface="Arial"/>
                <a:cs typeface="Arial"/>
              </a:rPr>
              <a:t>о </a:t>
            </a:r>
            <a:r>
              <a:rPr sz="1300" b="1" spc="-15" dirty="0">
                <a:latin typeface="Arial"/>
                <a:cs typeface="Arial"/>
              </a:rPr>
              <a:t>возможности </a:t>
            </a:r>
            <a:r>
              <a:rPr sz="1300" b="1" spc="-10" dirty="0">
                <a:latin typeface="Arial"/>
                <a:cs typeface="Arial"/>
              </a:rPr>
              <a:t>эксплуатации </a:t>
            </a:r>
            <a:r>
              <a:rPr sz="1300" b="1" dirty="0">
                <a:latin typeface="Arial"/>
                <a:cs typeface="Arial"/>
              </a:rPr>
              <a:t>+ </a:t>
            </a:r>
            <a:r>
              <a:rPr sz="1300" b="1" spc="-5" dirty="0">
                <a:latin typeface="Arial"/>
                <a:cs typeface="Arial"/>
              </a:rPr>
              <a:t>опыт </a:t>
            </a:r>
            <a:r>
              <a:rPr sz="1300" b="1" spc="-10" dirty="0">
                <a:latin typeface="Arial"/>
                <a:cs typeface="Arial"/>
              </a:rPr>
              <a:t>исполнения контракта  </a:t>
            </a:r>
            <a:r>
              <a:rPr sz="1300" b="1" dirty="0">
                <a:latin typeface="Arial"/>
                <a:cs typeface="Arial"/>
              </a:rPr>
              <a:t>в </a:t>
            </a:r>
            <a:r>
              <a:rPr sz="1300" b="1" spc="-10" dirty="0">
                <a:latin typeface="Arial"/>
                <a:cs typeface="Arial"/>
              </a:rPr>
              <a:t>течении </a:t>
            </a:r>
            <a:r>
              <a:rPr sz="1300" b="1" dirty="0">
                <a:latin typeface="Arial"/>
                <a:cs typeface="Arial"/>
              </a:rPr>
              <a:t>1 </a:t>
            </a:r>
            <a:r>
              <a:rPr sz="1300" b="1" spc="-60" dirty="0">
                <a:latin typeface="Arial"/>
                <a:cs typeface="Arial"/>
              </a:rPr>
              <a:t>г.</a:t>
            </a:r>
            <a:r>
              <a:rPr sz="1300" b="1" spc="-5" dirty="0">
                <a:latin typeface="Arial"/>
                <a:cs typeface="Arial"/>
              </a:rPr>
              <a:t> /20%.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91808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43150"/>
            <a:ext cx="70866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Новые способы КОНКУРЕНТНЫХ  закупок:</a:t>
            </a:r>
          </a:p>
          <a:p>
            <a:pPr marL="12698" algn="ctr"/>
            <a:endParaRPr lang="ru-RU" sz="800" cap="all" spc="-8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698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 ЭЛЕКТРОННЫЕ ПРОЦЕДУРЫ ПО 44-ФЗ </a:t>
            </a:r>
            <a:endParaRPr sz="22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539554" y="853724"/>
            <a:ext cx="8419017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Новые </a:t>
            </a:r>
            <a:r>
              <a:rPr sz="2200" spc="-5" dirty="0"/>
              <a:t>способы закупки (с</a:t>
            </a:r>
            <a:r>
              <a:rPr lang="ru-RU" sz="2200" spc="-5" dirty="0"/>
              <a:t> 01 июля</a:t>
            </a:r>
            <a:r>
              <a:rPr sz="2200" spc="-5" dirty="0"/>
              <a:t> 2018</a:t>
            </a:r>
            <a:r>
              <a:rPr sz="2200" spc="114" dirty="0"/>
              <a:t> </a:t>
            </a:r>
            <a:r>
              <a:rPr sz="2200" spc="-25" dirty="0"/>
              <a:t>года)</a:t>
            </a:r>
          </a:p>
        </p:txBody>
      </p:sp>
      <p:graphicFrame>
        <p:nvGraphicFramePr>
          <p:cNvPr id="1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70158"/>
              </p:ext>
            </p:extLst>
          </p:nvPr>
        </p:nvGraphicFramePr>
        <p:xfrm>
          <a:off x="611561" y="1545636"/>
          <a:ext cx="8280919" cy="2914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8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2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63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Открытые</a:t>
                      </a:r>
                      <a:r>
                        <a:rPr sz="12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способы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электронной</a:t>
                      </a:r>
                      <a:r>
                        <a:rPr sz="12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форме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Закрытые способы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электронной</a:t>
                      </a:r>
                      <a:r>
                        <a:rPr sz="12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форме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0965" marR="3746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Закупка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у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единственного  поставщика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666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 err="1">
                          <a:latin typeface="+mn-lt"/>
                          <a:cs typeface="Arial"/>
                        </a:rPr>
                        <a:t>Конкурс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(</a:t>
                      </a:r>
                      <a:r>
                        <a:rPr sz="1200" spc="-5" dirty="0" err="1">
                          <a:latin typeface="+mn-lt"/>
                          <a:cs typeface="Arial"/>
                        </a:rPr>
                        <a:t>открытый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,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ограниченным  участием,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двухэтапный)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(статьи  54.1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-54.7, 55.1, 56.1, 57.1,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83</a:t>
                      </a:r>
                      <a:r>
                        <a:rPr sz="1200" spc="-1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marR="212090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Закрытый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конкурс,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закрытый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конкурс 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ограниченным участием,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закрытый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двухэтапный</a:t>
                      </a:r>
                      <a:r>
                        <a:rPr sz="1200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конкурс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(статья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85,</a:t>
                      </a:r>
                      <a:r>
                        <a:rPr sz="12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92)</a:t>
                      </a:r>
                    </a:p>
                  </a:txBody>
                  <a:tcPr marL="0" marR="0" marT="50959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ru-RU" sz="1200" spc="-10" dirty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ru-RU" sz="1200" spc="-10" dirty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10" dirty="0" err="1">
                          <a:latin typeface="+mn-lt"/>
                          <a:cs typeface="Arial"/>
                        </a:rPr>
                        <a:t>сохраняется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старый</a:t>
                      </a:r>
                      <a:r>
                        <a:rPr sz="12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порядок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spc="-10" dirty="0" err="1">
                          <a:latin typeface="+mn-lt"/>
                          <a:cs typeface="Arial"/>
                        </a:rPr>
                        <a:t>осуществления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2384" marB="0">
                    <a:lnL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Электронный аукцион(статьи</a:t>
                      </a:r>
                      <a:r>
                        <a:rPr sz="12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59-</a:t>
                      </a: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71, 83</a:t>
                      </a:r>
                      <a:r>
                        <a:rPr sz="12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Закрытый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аукцион (статьи</a:t>
                      </a:r>
                      <a:r>
                        <a:rPr sz="12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86-92)</a:t>
                      </a: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Запрос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котировок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в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электронной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форме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(статьи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82.-1-82.6, 83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2)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667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Запрос</a:t>
                      </a:r>
                      <a:r>
                        <a:rPr sz="12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предложений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100965" marR="12318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электронной форме(статья</a:t>
                      </a:r>
                      <a:r>
                        <a:rPr sz="1200" spc="-10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83.1, 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83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2)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2502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691469" y="869113"/>
            <a:ext cx="8275001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000" spc="-5" dirty="0"/>
              <a:t>В </a:t>
            </a:r>
            <a:r>
              <a:rPr sz="2000" dirty="0"/>
              <a:t>каких </a:t>
            </a:r>
            <a:r>
              <a:rPr sz="2000" spc="-5" dirty="0"/>
              <a:t>случаях </a:t>
            </a:r>
            <a:r>
              <a:rPr sz="2000" spc="5" dirty="0"/>
              <a:t>какой </a:t>
            </a:r>
            <a:r>
              <a:rPr sz="2000" dirty="0"/>
              <a:t>способ </a:t>
            </a:r>
            <a:r>
              <a:rPr sz="2000" spc="-5" dirty="0"/>
              <a:t>закупки</a:t>
            </a:r>
            <a:r>
              <a:rPr sz="2000" spc="65" dirty="0"/>
              <a:t> </a:t>
            </a:r>
            <a:r>
              <a:rPr sz="2000" spc="-15" dirty="0"/>
              <a:t>применяется?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04139"/>
              </p:ext>
            </p:extLst>
          </p:nvPr>
        </p:nvGraphicFramePr>
        <p:xfrm>
          <a:off x="251520" y="1437625"/>
          <a:ext cx="8640960" cy="318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5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206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Способы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Основания для выбора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способа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797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Конкурс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 indent="-181610" algn="just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82575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ТРУ необходимо отобрать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 нескольким критериям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(в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т.ч.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1940" algn="just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установленным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Постановлением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Правительства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РФ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04.02.2015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№99</a:t>
                      </a:r>
                    </a:p>
                    <a:p>
                      <a:pPr marL="281940" marR="3530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«Об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установлении дополнительных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требований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 участникам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закупки 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отдельных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видов товаров,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работ,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услуг»)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1940" indent="-181610" algn="just">
                        <a:lnSpc>
                          <a:spcPct val="100000"/>
                        </a:lnSpc>
                        <a:buChar char="•"/>
                        <a:tabLst>
                          <a:tab pos="282575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ТРУ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входят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обязательный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перечень, установленный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РП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РФ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  <a:p>
                      <a:pPr marL="281940" algn="just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21.03.2016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№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471-р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486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Электронный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аукцион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46735" algn="just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Перечень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закупаемых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электронные аукционы, </a:t>
                      </a:r>
                      <a:r>
                        <a:rPr sz="1200" spc="-10" dirty="0" err="1">
                          <a:latin typeface="Arial"/>
                          <a:cs typeface="Arial"/>
                        </a:rPr>
                        <a:t>установлен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ru-RU" sz="12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5" dirty="0" err="1">
                          <a:latin typeface="Arial"/>
                          <a:cs typeface="Arial"/>
                        </a:rPr>
                        <a:t>аспоряжением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Правительства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21.03.2016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№ 471-р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 Как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правило,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товаров и услуг, характеристики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которых можно «оцифровать».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13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Запрос</a:t>
                      </a:r>
                      <a:r>
                        <a:rPr sz="12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котировок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727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ТРУ,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которые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необязательно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закупать через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электронные аукционы,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они не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являются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сложными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объектами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 закупки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при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этом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НМЦК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превышает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тыс.руб.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1941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34105"/>
              </p:ext>
            </p:extLst>
          </p:nvPr>
        </p:nvGraphicFramePr>
        <p:xfrm>
          <a:off x="395536" y="1347614"/>
          <a:ext cx="8424936" cy="2232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7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14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Способы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Основания для выбора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способа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закупки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431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Запрос</a:t>
                      </a:r>
                      <a:r>
                        <a:rPr sz="12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случаях,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утверждённых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ст.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83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44-ФЗ</a:t>
                      </a: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5677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Единственный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поставщик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6076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Проводится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при закупке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300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mtClean="0">
                          <a:latin typeface="Arial"/>
                          <a:cs typeface="Arial"/>
                        </a:rPr>
                        <a:t>00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 тысяч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рублей,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у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субъектов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естественных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монополий,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случае закупки для нужд оборонного  комплекса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других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случаях,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указанных в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ст.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44-ФЗ</a:t>
                      </a:r>
                    </a:p>
                  </a:txBody>
                  <a:tcPr marL="0" marR="0" marT="50006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object 4"/>
          <p:cNvSpPr txBox="1"/>
          <p:nvPr/>
        </p:nvSpPr>
        <p:spPr>
          <a:xfrm>
            <a:off x="395536" y="3795886"/>
            <a:ext cx="4884420" cy="228266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1400" b="1" i="1" spc="-100" dirty="0">
                <a:latin typeface="Arial"/>
                <a:cs typeface="Arial"/>
              </a:rPr>
              <a:t>Примечание: </a:t>
            </a:r>
            <a:r>
              <a:rPr sz="1400" b="1" i="1" spc="-160" dirty="0">
                <a:latin typeface="Arial"/>
                <a:cs typeface="Arial"/>
              </a:rPr>
              <a:t>Выбор </a:t>
            </a:r>
            <a:r>
              <a:rPr sz="1400" b="1" i="1" spc="-130" dirty="0">
                <a:latin typeface="Arial"/>
                <a:cs typeface="Arial"/>
              </a:rPr>
              <a:t>способа </a:t>
            </a:r>
            <a:r>
              <a:rPr sz="1400" b="1" i="1" spc="-75" dirty="0">
                <a:latin typeface="Arial"/>
                <a:cs typeface="Arial"/>
              </a:rPr>
              <a:t>закупки </a:t>
            </a:r>
            <a:r>
              <a:rPr sz="1400" b="1" i="1" spc="-140" dirty="0">
                <a:latin typeface="Arial"/>
                <a:cs typeface="Arial"/>
              </a:rPr>
              <a:t>осуществляет</a:t>
            </a:r>
            <a:r>
              <a:rPr sz="1400" b="1" i="1" spc="-204" dirty="0">
                <a:latin typeface="Arial"/>
                <a:cs typeface="Arial"/>
              </a:rPr>
              <a:t> </a:t>
            </a:r>
            <a:r>
              <a:rPr sz="1400" b="1" i="1" spc="-80" dirty="0">
                <a:latin typeface="Arial"/>
                <a:cs typeface="Arial"/>
              </a:rPr>
              <a:t>заказчик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91469" y="869113"/>
            <a:ext cx="8275001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000" spc="-5" dirty="0"/>
              <a:t>В </a:t>
            </a:r>
            <a:r>
              <a:rPr sz="2000" dirty="0"/>
              <a:t>каких </a:t>
            </a:r>
            <a:r>
              <a:rPr sz="2000" spc="-5" dirty="0"/>
              <a:t>случаях </a:t>
            </a:r>
            <a:r>
              <a:rPr sz="2000" spc="5" dirty="0"/>
              <a:t>какой </a:t>
            </a:r>
            <a:r>
              <a:rPr sz="2000" dirty="0"/>
              <a:t>способ </a:t>
            </a:r>
            <a:r>
              <a:rPr sz="2000" spc="-5" dirty="0"/>
              <a:t>закупки</a:t>
            </a:r>
            <a:r>
              <a:rPr sz="2000" spc="65" dirty="0"/>
              <a:t> </a:t>
            </a:r>
            <a:r>
              <a:rPr sz="2000" spc="-15" dirty="0"/>
              <a:t>применяется?</a:t>
            </a:r>
          </a:p>
        </p:txBody>
      </p:sp>
    </p:spTree>
    <p:extLst>
      <p:ext uri="{BB962C8B-B14F-4D97-AF65-F5344CB8AC3E}">
        <p14:creationId xmlns:p14="http://schemas.microsoft.com/office/powerpoint/2010/main" val="374463310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735807"/>
            <a:ext cx="8305800" cy="664369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Переходный период для участников закупок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73701"/>
              </p:ext>
            </p:extLst>
          </p:nvPr>
        </p:nvGraphicFramePr>
        <p:xfrm>
          <a:off x="609600" y="1626395"/>
          <a:ext cx="8229600" cy="3130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330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 января 2019 года порядок аккредитации участников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закупки на электронной площадке для участия в электронных процедурах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остается прежним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4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января 2019 года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аккредитация участников закупок на электронных площадках осуществляется после регистрации таких участников в ЕИС.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92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января по 31 декабря 2019 года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включительно аккредитованные ранее на электронных площадках участники закупок для участия в электронных процедурах обязаны пройти регистрацию в ЕИС.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207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декабря 2019 года включительно подача заявок на участие в электронных процедурах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участие в таких процедурах осуществляются в том числе лицами, которые аккредитованы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 января 2019 года на электронной площадке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информация и документы которых включены в реестр участников электронного аукциона, получивших аккредитацию на электронной площадке. 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этом регистрация в ЕИС им не потребуется.</a:t>
                      </a: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4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Старый порядок аккредитации участников на электронной площадке перестанет действовать с 1 января 2019 года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79226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4780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3318" y="795727"/>
            <a:ext cx="8229600" cy="654050"/>
          </a:xfrm>
          <a:prstGeom prst="rect">
            <a:avLst/>
          </a:prstGeom>
        </p:spPr>
        <p:txBody>
          <a:bodyPr spcFirstLastPara="1" vert="horz" wrap="square" lIns="91416" tIns="91416" rIns="91416" bIns="91416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fontAlgn="auto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Открытый конкурс в электронной форме</a:t>
            </a:r>
          </a:p>
        </p:txBody>
      </p:sp>
      <p:pic>
        <p:nvPicPr>
          <p:cNvPr id="8" name="Picture 2" descr="C:\Users\User\Desktop\Screen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2" y="1527888"/>
            <a:ext cx="8784000" cy="21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937" y="3813890"/>
            <a:ext cx="1690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5 рабочих дней;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Если НМЦК ≤1 млн руб., то 1 рабочий день.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137" y="3813889"/>
            <a:ext cx="1939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В течение 3-х часов в рабочий день после истечения 1 рабочего дня с даты окончания срока рассмотрения 1-х частей.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3813889"/>
            <a:ext cx="1801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более 3-х рабочих дней;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Если НМЦК ≤1 млн руб., то 1 рабочий день.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1113" y="3813890"/>
            <a:ext cx="215923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позднее рабочего дня следующего после получения протокола подачи окончательных ценовых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4029632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63057" y="907730"/>
            <a:ext cx="856303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5" dirty="0"/>
              <a:t>Открытый</a:t>
            </a:r>
            <a:r>
              <a:rPr sz="2200" spc="85" dirty="0"/>
              <a:t> </a:t>
            </a:r>
            <a:r>
              <a:rPr sz="2200" spc="-5" dirty="0"/>
              <a:t>конкурс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467546" y="1761661"/>
            <a:ext cx="7748905" cy="5668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Критерии </a:t>
            </a:r>
            <a:r>
              <a:rPr sz="1200" b="1" i="1" dirty="0">
                <a:latin typeface="Arial"/>
                <a:cs typeface="Arial"/>
              </a:rPr>
              <a:t>отбора </a:t>
            </a:r>
            <a:r>
              <a:rPr sz="1200" b="1" i="1" spc="-5" dirty="0">
                <a:latin typeface="Arial"/>
                <a:cs typeface="Arial"/>
              </a:rPr>
              <a:t>поставщиков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10" dirty="0">
                <a:latin typeface="Arial"/>
                <a:cs typeface="Arial"/>
              </a:rPr>
              <a:t>ценовое </a:t>
            </a:r>
            <a:r>
              <a:rPr sz="1200" spc="-5" dirty="0">
                <a:latin typeface="Arial"/>
                <a:cs typeface="Arial"/>
              </a:rPr>
              <a:t>предложение, предложение </a:t>
            </a:r>
            <a:r>
              <a:rPr sz="1200" dirty="0">
                <a:latin typeface="Arial"/>
                <a:cs typeface="Arial"/>
              </a:rPr>
              <a:t>о </a:t>
            </a:r>
            <a:r>
              <a:rPr sz="1200" spc="-5" dirty="0">
                <a:latin typeface="Arial"/>
                <a:cs typeface="Arial"/>
              </a:rPr>
              <a:t>качественных характеристиках 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квалификации участников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др., </a:t>
            </a:r>
            <a:r>
              <a:rPr sz="1200" spc="-10" dirty="0">
                <a:latin typeface="Arial"/>
                <a:cs typeface="Arial"/>
              </a:rPr>
              <a:t>устанавливаемые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соответствии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требованиями нормативных правовых  </a:t>
            </a:r>
            <a:r>
              <a:rPr sz="1200" dirty="0">
                <a:latin typeface="Arial"/>
                <a:cs typeface="Arial"/>
              </a:rPr>
              <a:t>актов </a:t>
            </a:r>
            <a:r>
              <a:rPr sz="1200" spc="-10" dirty="0">
                <a:latin typeface="Arial"/>
                <a:cs typeface="Arial"/>
              </a:rPr>
              <a:t>Правительства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РФ.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1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29912"/>
              </p:ext>
            </p:extLst>
          </p:nvPr>
        </p:nvGraphicFramePr>
        <p:xfrm>
          <a:off x="467546" y="2625756"/>
          <a:ext cx="8354059" cy="2386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7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61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259">
                <a:tc>
                  <a:txBody>
                    <a:bodyPr/>
                    <a:lstStyle/>
                    <a:p>
                      <a:pPr marL="99695" marR="7689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900" i="1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900" i="1" spc="-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кац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ия  </a:t>
                      </a: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извещения 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КД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900" i="1" spc="-6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ЕИС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787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менее, чем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900" spc="-1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рабочих  дней до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окончания 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508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Извещение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документация наряду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 ЕИС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могут быть 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опубликованы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любых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СМИ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печатных</a:t>
                      </a:r>
                      <a:r>
                        <a:rPr sz="900" spc="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изданиях.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87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Внесение</a:t>
                      </a:r>
                      <a:r>
                        <a:rPr sz="900" i="1" spc="-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изменений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извещение</a:t>
                      </a:r>
                      <a:r>
                        <a:rPr sz="900" i="1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документацию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позднее,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чем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дней</a:t>
                      </a:r>
                      <a:r>
                        <a:rPr sz="900" spc="-4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окончания приема</a:t>
                      </a:r>
                      <a:r>
                        <a:rPr sz="900" spc="-3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5886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Размещение</a:t>
                      </a:r>
                      <a:r>
                        <a:rPr sz="900" spc="-9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изменений: 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дня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даты 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принятия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решения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516890" algn="just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продлевается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таким образом,  чтобы до окончания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оставалось не менее  10 рабочих</a:t>
                      </a:r>
                      <a:r>
                        <a:rPr sz="900" spc="-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дней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 marR="540385" algn="just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Изменение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объекта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закупки,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увеличение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размера  обеспечения заявок на участие не</a:t>
                      </a:r>
                      <a:r>
                        <a:rPr sz="900" spc="-4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допускаются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25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i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Прием</a:t>
                      </a:r>
                      <a:r>
                        <a:rPr sz="900" i="1" spc="-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менее, чем 15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900" spc="-12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дней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3695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Заявка состоит из 3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электронных документов:  заявки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 2 частях и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ценового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предложения, которые  </a:t>
                      </a:r>
                      <a:r>
                        <a:rPr sz="900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направляются оператору </a:t>
                      </a:r>
                      <a:r>
                        <a:rPr sz="90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ЭП</a:t>
                      </a:r>
                      <a:r>
                        <a:rPr sz="900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одновременно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9672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331640" y="911458"/>
            <a:ext cx="645668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10" dirty="0"/>
              <a:t>Конкурс</a:t>
            </a:r>
            <a:r>
              <a:rPr sz="2200" spc="110" dirty="0"/>
              <a:t> </a:t>
            </a:r>
            <a:r>
              <a:rPr sz="2200" spc="-15" dirty="0"/>
              <a:t>(продолжение)</a:t>
            </a: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90396"/>
              </p:ext>
            </p:extLst>
          </p:nvPr>
        </p:nvGraphicFramePr>
        <p:xfrm>
          <a:off x="755576" y="1815668"/>
          <a:ext cx="8136254" cy="2438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7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3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419">
                <a:tc>
                  <a:txBody>
                    <a:bodyPr/>
                    <a:lstStyle/>
                    <a:p>
                      <a:pPr marL="99695" marR="608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Запросы на 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разъяснение  положений</a:t>
                      </a:r>
                      <a:r>
                        <a:rPr sz="9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КД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628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позднее,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чем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дней до окончания 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8384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Участник вправе направить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  запросов,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ответ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предоставляется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заказчиком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 дней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поступления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запроса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351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Рассмотрение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первых</a:t>
                      </a:r>
                      <a:r>
                        <a:rPr sz="9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частей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чем 5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дней,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Если НМЦК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≤1 млн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руб.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–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 день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4914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случае закупки ТРУ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сфере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науки, 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культуры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искусства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76644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 дней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независимо от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НМЦК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301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Протокол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рассмотрения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оценки первых  частей заявок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направляется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заказчиком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оператору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ЭП.</a:t>
                      </a:r>
                    </a:p>
                    <a:p>
                      <a:pPr marL="99695" marR="3041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часа после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публикации  оператор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направляет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всем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участникам  решение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1539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87624" y="911458"/>
            <a:ext cx="645668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 err="1"/>
              <a:t>Электронные</a:t>
            </a:r>
            <a:r>
              <a:rPr sz="2200" spc="-10" dirty="0"/>
              <a:t> </a:t>
            </a:r>
            <a:r>
              <a:rPr sz="2200" spc="-15" dirty="0" err="1"/>
              <a:t>процедуры</a:t>
            </a:r>
            <a:r>
              <a:rPr sz="2200" spc="-15" dirty="0"/>
              <a:t>. </a:t>
            </a:r>
            <a:r>
              <a:rPr sz="2200" spc="-10" dirty="0" err="1"/>
              <a:t>Конкурс</a:t>
            </a:r>
            <a:r>
              <a:rPr sz="2200" spc="110" dirty="0"/>
              <a:t> </a:t>
            </a:r>
            <a:r>
              <a:rPr sz="2200" spc="-15" dirty="0"/>
              <a:t>(</a:t>
            </a:r>
            <a:r>
              <a:rPr sz="2200" spc="-15" dirty="0" err="1"/>
              <a:t>продолжение</a:t>
            </a:r>
            <a:r>
              <a:rPr sz="2200" spc="-15" dirty="0"/>
              <a:t>)</a:t>
            </a:r>
          </a:p>
        </p:txBody>
      </p:sp>
      <p:graphicFrame>
        <p:nvGraphicFramePr>
          <p:cNvPr id="10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94592"/>
              </p:ext>
            </p:extLst>
          </p:nvPr>
        </p:nvGraphicFramePr>
        <p:xfrm>
          <a:off x="611560" y="1761662"/>
          <a:ext cx="8136890" cy="2576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3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3519">
                <a:tc>
                  <a:txBody>
                    <a:bodyPr/>
                    <a:lstStyle/>
                    <a:p>
                      <a:pPr marL="99695" marR="5581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20" dirty="0">
                          <a:latin typeface="Arial"/>
                          <a:cs typeface="Arial"/>
                        </a:rPr>
                        <a:t>Подача 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кон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ча</a:t>
                      </a:r>
                      <a:r>
                        <a:rPr sz="900" i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i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ценовых</a:t>
                      </a:r>
                      <a:r>
                        <a:rPr sz="9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143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Рабочий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день,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следующий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после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истечения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дня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срока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рассмотрения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оценки первых частей заявок  на участие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открытом конкурсе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электронной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форме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2971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итогам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оператор электронной  площадки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формирует протокол подачи  окончательных ценовых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061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Прием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окончательных ценовых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предложений-не менее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 часов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указанный день.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1149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Окончательное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может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быть 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только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ниже ранее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предоставленного  ценового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предложения.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 marR="1682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Если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нового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предложения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подано,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то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учитывается ценовое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предложение,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поданное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первоначально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579">
                <a:tc>
                  <a:txBody>
                    <a:bodyPr/>
                    <a:lstStyle/>
                    <a:p>
                      <a:pPr marL="99695" marR="5543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Рассмотрение 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вторых</a:t>
                      </a:r>
                      <a:r>
                        <a:rPr sz="9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частей 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819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рабочих дней,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если НМЦК 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превышает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млн руб., 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раб.  дня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даты направления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заказчику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вторых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частей заявок на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участие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006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Вторые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части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направляются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заказчику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9695" marR="684530" algn="just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 часа с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момента формирования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протокола подачи окончательных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9174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331640" y="911458"/>
            <a:ext cx="645668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10" dirty="0"/>
              <a:t>Конкурс</a:t>
            </a:r>
            <a:r>
              <a:rPr sz="2200" spc="110" dirty="0"/>
              <a:t> </a:t>
            </a:r>
            <a:r>
              <a:rPr sz="2200" spc="-15" dirty="0"/>
              <a:t>(продолжение)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35702"/>
              </p:ext>
            </p:extLst>
          </p:nvPr>
        </p:nvGraphicFramePr>
        <p:xfrm>
          <a:off x="755578" y="2139703"/>
          <a:ext cx="8137523" cy="219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3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9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900" b="1" spc="-1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43">
                <a:tc>
                  <a:txBody>
                    <a:bodyPr/>
                    <a:lstStyle/>
                    <a:p>
                      <a:pPr marL="99695" marR="3143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i="1" spc="-10" dirty="0">
                          <a:latin typeface="Arial"/>
                          <a:cs typeface="Arial"/>
                        </a:rPr>
                        <a:t>Направление </a:t>
                      </a:r>
                      <a:r>
                        <a:rPr sz="900" i="1" spc="-20" dirty="0">
                          <a:latin typeface="Arial"/>
                          <a:cs typeface="Arial"/>
                        </a:rPr>
                        <a:t>заказчику 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оператором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ранее 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сформированного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5327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часа после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размещения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протоколов  рассмотрения первых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4845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Оператор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 часа 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9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получения 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публикует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ts val="140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в ЕИС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протоколы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рассмотрения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оценки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109">
                <a:tc>
                  <a:txBody>
                    <a:bodyPr/>
                    <a:lstStyle/>
                    <a:p>
                      <a:pPr marL="99695">
                        <a:lnSpc>
                          <a:spcPts val="1380"/>
                        </a:lnSpc>
                      </a:pPr>
                      <a:r>
                        <a:rPr sz="900" b="1" i="1" spc="-5" dirty="0">
                          <a:latin typeface="Arial"/>
                          <a:cs typeface="Arial"/>
                        </a:rPr>
                        <a:t>протокола</a:t>
                      </a:r>
                      <a:r>
                        <a:rPr sz="9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подачи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b="1" i="1" spc="-5" dirty="0">
                          <a:latin typeface="Arial"/>
                          <a:cs typeface="Arial"/>
                        </a:rPr>
                        <a:t>окончательных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ценовых 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8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вторых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частей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участников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8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по 1-м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2-м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частям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заявок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281">
                <a:tc>
                  <a:txBody>
                    <a:bodyPr/>
                    <a:lstStyle/>
                    <a:p>
                      <a:pPr marL="99695" marR="4584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Подведение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итогов  открытого</a:t>
                      </a:r>
                      <a:r>
                        <a:rPr sz="9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конкурса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1593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следующего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рабочего дня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после  получения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оператора ЭП 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протокола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подачи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2838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итогам оформляется протокол подведения  итогов открытого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конкурса, который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день  подписания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размещается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заказчиком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в ЕИС и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направляется оператору</a:t>
                      </a:r>
                      <a:r>
                        <a:rPr sz="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ЭП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окончательных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ценовых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3545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75606"/>
            <a:ext cx="9036497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83975352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9" y="1203598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27053098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95"/>
          <a:stretch/>
        </p:blipFill>
        <p:spPr bwMode="auto">
          <a:xfrm>
            <a:off x="107504" y="1275606"/>
            <a:ext cx="8928992" cy="34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66881270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03597"/>
            <a:ext cx="8784976" cy="380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34395794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89663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Подача заявки.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67379921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93006"/>
              </p:ext>
            </p:extLst>
          </p:nvPr>
        </p:nvGraphicFramePr>
        <p:xfrm>
          <a:off x="457200" y="1761662"/>
          <a:ext cx="8229600" cy="1963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29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1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0" dirty="0">
                          <a:latin typeface="+mn-lt"/>
                          <a:cs typeface="Trebuchet MS"/>
                        </a:rPr>
                        <a:t>Приобретение </a:t>
                      </a: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электронной</a:t>
                      </a:r>
                      <a:r>
                        <a:rPr lang="ru-RU" sz="1400" spc="-1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5" dirty="0">
                          <a:latin typeface="+mn-lt"/>
                          <a:cs typeface="Trebuchet MS"/>
                        </a:rPr>
                        <a:t>подписи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2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pc="-70" dirty="0">
                          <a:latin typeface="+mn-lt"/>
                          <a:cs typeface="Trebuchet MS"/>
                        </a:rPr>
                        <a:t>Регистрация</a:t>
                      </a:r>
                      <a:r>
                        <a:rPr lang="ru-RU" sz="14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0" dirty="0">
                          <a:latin typeface="+mn-lt"/>
                          <a:cs typeface="Trebuchet MS"/>
                        </a:rPr>
                        <a:t>в</a:t>
                      </a:r>
                      <a:r>
                        <a:rPr lang="ru-RU" sz="1400" spc="-120" dirty="0">
                          <a:latin typeface="+mn-lt"/>
                          <a:cs typeface="Trebuchet MS"/>
                        </a:rPr>
                        <a:t>  </a:t>
                      </a:r>
                      <a:r>
                        <a:rPr lang="ru-RU" sz="1400" spc="-70" dirty="0">
                          <a:latin typeface="+mn-lt"/>
                          <a:cs typeface="Trebuchet MS"/>
                        </a:rPr>
                        <a:t>ЕИС</a:t>
                      </a:r>
                      <a:r>
                        <a:rPr lang="ru-RU" sz="1400" spc="-114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(сроком</a:t>
                      </a:r>
                      <a:r>
                        <a:rPr lang="ru-RU" sz="1400" spc="-1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40" dirty="0">
                          <a:latin typeface="+mn-lt"/>
                          <a:cs typeface="Trebuchet MS"/>
                        </a:rPr>
                        <a:t>на</a:t>
                      </a:r>
                      <a:r>
                        <a:rPr lang="ru-RU" sz="1400" spc="-13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25" dirty="0">
                          <a:latin typeface="+mn-lt"/>
                          <a:cs typeface="Trebuchet MS"/>
                        </a:rPr>
                        <a:t>3</a:t>
                      </a:r>
                      <a:r>
                        <a:rPr lang="ru-RU" sz="1400" spc="-1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75" dirty="0">
                          <a:latin typeface="+mn-lt"/>
                          <a:cs typeface="Trebuchet MS"/>
                        </a:rPr>
                        <a:t>года)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5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3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413384" indent="0">
                        <a:lnSpc>
                          <a:spcPct val="100000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1400" spc="-65" dirty="0">
                          <a:latin typeface="+mn-lt"/>
                          <a:cs typeface="Trebuchet MS"/>
                        </a:rPr>
                        <a:t>Автоматическая</a:t>
                      </a:r>
                      <a:r>
                        <a:rPr lang="ru-RU" sz="14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передача</a:t>
                      </a:r>
                      <a:r>
                        <a:rPr lang="ru-RU" sz="1400" spc="-8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0" dirty="0">
                          <a:latin typeface="+mn-lt"/>
                          <a:cs typeface="Trebuchet MS"/>
                        </a:rPr>
                        <a:t>данных</a:t>
                      </a:r>
                      <a:r>
                        <a:rPr lang="ru-RU" sz="14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45" dirty="0">
                          <a:latin typeface="+mn-lt"/>
                          <a:cs typeface="Trebuchet MS"/>
                        </a:rPr>
                        <a:t>из</a:t>
                      </a:r>
                      <a:r>
                        <a:rPr lang="ru-RU" sz="1400" spc="-11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70" dirty="0">
                          <a:latin typeface="+mn-lt"/>
                          <a:cs typeface="Trebuchet MS"/>
                        </a:rPr>
                        <a:t>ЕИС</a:t>
                      </a:r>
                      <a:r>
                        <a:rPr lang="ru-RU" sz="1400" spc="-1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40" dirty="0">
                          <a:latin typeface="+mn-lt"/>
                          <a:cs typeface="Trebuchet MS"/>
                        </a:rPr>
                        <a:t>на</a:t>
                      </a:r>
                      <a:r>
                        <a:rPr lang="ru-RU" sz="1400" spc="-120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площадки,  </a:t>
                      </a:r>
                      <a:r>
                        <a:rPr lang="ru-RU" sz="1400" spc="-45" dirty="0">
                          <a:latin typeface="+mn-lt"/>
                          <a:cs typeface="Trebuchet MS"/>
                        </a:rPr>
                        <a:t>отобранные </a:t>
                      </a:r>
                      <a:r>
                        <a:rPr lang="ru-RU" sz="1400" spc="-25" dirty="0">
                          <a:latin typeface="+mn-lt"/>
                          <a:cs typeface="Trebuchet MS"/>
                        </a:rPr>
                        <a:t>по </a:t>
                      </a:r>
                      <a:r>
                        <a:rPr lang="ru-RU" sz="1400" spc="-305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5" dirty="0">
                          <a:latin typeface="+mn-lt"/>
                          <a:cs typeface="Trebuchet MS"/>
                        </a:rPr>
                        <a:t>44-ФЗ </a:t>
                      </a:r>
                      <a:r>
                        <a:rPr lang="ru-RU" sz="1400" spc="-70" dirty="0">
                          <a:latin typeface="+mn-lt"/>
                          <a:cs typeface="Trebuchet MS"/>
                        </a:rPr>
                        <a:t>(вместо </a:t>
                      </a: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аккредитации)</a:t>
                      </a:r>
                      <a:endParaRPr lang="ru-RU" sz="1400" dirty="0">
                        <a:latin typeface="+mn-lt"/>
                        <a:cs typeface="Trebuchet MS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4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Внесение обеспечения заявки </a:t>
                      </a:r>
                      <a:r>
                        <a:rPr lang="ru-RU" sz="1400" spc="-40" dirty="0">
                          <a:latin typeface="+mn-lt"/>
                          <a:cs typeface="Trebuchet MS"/>
                        </a:rPr>
                        <a:t>на </a:t>
                      </a:r>
                      <a:r>
                        <a:rPr lang="ru-RU" sz="1400" spc="-50" dirty="0">
                          <a:latin typeface="+mn-lt"/>
                          <a:cs typeface="Trebuchet MS"/>
                        </a:rPr>
                        <a:t>специальный </a:t>
                      </a:r>
                      <a:r>
                        <a:rPr lang="ru-RU" sz="1400" spc="-90" dirty="0">
                          <a:latin typeface="+mn-lt"/>
                          <a:cs typeface="Trebuchet MS"/>
                        </a:rPr>
                        <a:t>счет </a:t>
                      </a:r>
                      <a:r>
                        <a:rPr lang="ru-RU" sz="1400" spc="-50" dirty="0">
                          <a:latin typeface="+mn-lt"/>
                          <a:cs typeface="Trebuchet MS"/>
                        </a:rPr>
                        <a:t>в</a:t>
                      </a:r>
                      <a:r>
                        <a:rPr lang="ru-RU" sz="1400" spc="-114" dirty="0">
                          <a:latin typeface="+mn-lt"/>
                          <a:cs typeface="Trebuchet MS"/>
                        </a:rPr>
                        <a:t> </a:t>
                      </a:r>
                      <a:r>
                        <a:rPr lang="ru-RU" sz="1400" spc="-55" dirty="0">
                          <a:latin typeface="+mn-lt"/>
                          <a:cs typeface="Trebuchet MS"/>
                        </a:rPr>
                        <a:t>банке или банковской гарантией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Шаг 5</a:t>
                      </a:r>
                    </a:p>
                  </a:txBody>
                  <a:tcPr marT="44942" marB="4494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746760" indent="0">
                        <a:lnSpc>
                          <a:spcPct val="100000"/>
                        </a:lnSpc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1400" spc="-50" dirty="0">
                          <a:latin typeface="+mn-lt"/>
                          <a:cs typeface="Trebuchet MS"/>
                        </a:rPr>
                        <a:t>Подача </a:t>
                      </a:r>
                      <a:r>
                        <a:rPr lang="ru-RU" sz="1400" spc="-60" dirty="0">
                          <a:latin typeface="+mn-lt"/>
                          <a:cs typeface="Trebuchet MS"/>
                        </a:rPr>
                        <a:t>заявки </a:t>
                      </a:r>
                      <a:r>
                        <a:rPr lang="ru-RU" sz="1400" spc="-65" dirty="0">
                          <a:latin typeface="+mn-lt"/>
                          <a:cs typeface="Trebuchet MS"/>
                        </a:rPr>
                        <a:t>через </a:t>
                      </a:r>
                      <a:r>
                        <a:rPr lang="ru-RU" sz="1400" spc="-100" dirty="0">
                          <a:latin typeface="+mn-lt"/>
                          <a:cs typeface="Trebuchet MS"/>
                        </a:rPr>
                        <a:t>Оператора </a:t>
                      </a:r>
                      <a:endParaRPr lang="ru-RU" sz="1400" dirty="0">
                        <a:latin typeface="+mn-lt"/>
                        <a:cs typeface="Trebuchet MS"/>
                      </a:endParaRPr>
                    </a:p>
                  </a:txBody>
                  <a:tcPr marT="44942" marB="4494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79512" y="810970"/>
            <a:ext cx="8784976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5" dirty="0"/>
              <a:t>Участие в закупках в 2019 года</a:t>
            </a:r>
            <a:endParaRPr sz="2000" spc="-30" dirty="0"/>
          </a:p>
        </p:txBody>
      </p:sp>
    </p:spTree>
    <p:extLst>
      <p:ext uri="{BB962C8B-B14F-4D97-AF65-F5344CB8AC3E}">
        <p14:creationId xmlns:p14="http://schemas.microsoft.com/office/powerpoint/2010/main" val="3046706350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11051"/>
            <a:ext cx="9144000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4087718463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8568951" cy="28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3" y="3714181"/>
            <a:ext cx="8698160" cy="13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38165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952740843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54720"/>
            <a:ext cx="8856984" cy="376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54076894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3" y="1189013"/>
            <a:ext cx="9131357" cy="39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29849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840942387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35928"/>
            <a:ext cx="8856984" cy="38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51587" y="699542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Первые части заявок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797529757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3060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67204422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856984" cy="384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502048205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9036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624505988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6" y="1243498"/>
            <a:ext cx="8822561" cy="24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6" y="3651870"/>
            <a:ext cx="8856983" cy="11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409179173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4" y="1204042"/>
            <a:ext cx="8863136" cy="376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32590372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5" y="761101"/>
            <a:ext cx="8460432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15" dirty="0"/>
              <a:t>Электронная подпись</a:t>
            </a:r>
            <a:endParaRPr sz="2000"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18062" y="1354336"/>
            <a:ext cx="3344545" cy="228907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Основные </a:t>
            </a:r>
            <a:r>
              <a:rPr sz="1400" b="1" spc="-10" dirty="0">
                <a:latin typeface="Arial"/>
                <a:cs typeface="Arial"/>
              </a:rPr>
              <a:t>документы </a:t>
            </a:r>
            <a:r>
              <a:rPr sz="1400" b="1" spc="-5" dirty="0">
                <a:latin typeface="Arial"/>
                <a:cs typeface="Arial"/>
              </a:rPr>
              <a:t>для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получения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627" y="1611603"/>
            <a:ext cx="3766185" cy="2383343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299056" marR="5080" indent="-286357" algn="just">
              <a:spcBef>
                <a:spcPts val="105"/>
              </a:spcBef>
              <a:buChar char="•"/>
              <a:tabLst>
                <a:tab pos="299056" algn="l"/>
                <a:tab pos="299691" algn="l"/>
              </a:tabLst>
            </a:pPr>
            <a:r>
              <a:rPr sz="1400" spc="-5" dirty="0">
                <a:latin typeface="Arial"/>
                <a:cs typeface="Arial"/>
              </a:rPr>
              <a:t>Заверенные копии </a:t>
            </a:r>
            <a:r>
              <a:rPr sz="1400" spc="-15" dirty="0">
                <a:latin typeface="Arial"/>
                <a:cs typeface="Arial"/>
              </a:rPr>
              <a:t>учредительных  </a:t>
            </a:r>
            <a:r>
              <a:rPr sz="1400" spc="-5" dirty="0">
                <a:latin typeface="Arial"/>
                <a:cs typeface="Arial"/>
              </a:rPr>
              <a:t>документов организации </a:t>
            </a:r>
            <a:r>
              <a:rPr sz="1400" spc="-15" dirty="0">
                <a:latin typeface="Arial"/>
                <a:cs typeface="Arial"/>
              </a:rPr>
              <a:t>(Устав, </a:t>
            </a:r>
            <a:r>
              <a:rPr sz="1400" dirty="0">
                <a:latin typeface="Arial"/>
                <a:cs typeface="Arial"/>
              </a:rPr>
              <a:t>Приказ о  </a:t>
            </a:r>
            <a:r>
              <a:rPr sz="1400" spc="-10" dirty="0">
                <a:latin typeface="Arial"/>
                <a:cs typeface="Arial"/>
              </a:rPr>
              <a:t>создании, учредительный договор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т.д.);</a:t>
            </a:r>
            <a:endParaRPr sz="1400" dirty="0">
              <a:latin typeface="Arial"/>
              <a:cs typeface="Arial"/>
            </a:endParaRPr>
          </a:p>
          <a:p>
            <a:pPr marL="299056" marR="100955" indent="-286357" algn="just">
              <a:buChar char="•"/>
              <a:tabLst>
                <a:tab pos="299056" algn="l"/>
                <a:tab pos="299691" algn="l"/>
              </a:tabLst>
            </a:pPr>
            <a:r>
              <a:rPr sz="1400" dirty="0">
                <a:latin typeface="Arial"/>
                <a:cs typeface="Arial"/>
              </a:rPr>
              <a:t>Оригиналы, </a:t>
            </a:r>
            <a:r>
              <a:rPr sz="1400" spc="-10" dirty="0">
                <a:latin typeface="Arial"/>
                <a:cs typeface="Arial"/>
              </a:rPr>
              <a:t>полученные </a:t>
            </a:r>
            <a:r>
              <a:rPr sz="1400" dirty="0">
                <a:latin typeface="Arial"/>
                <a:cs typeface="Arial"/>
              </a:rPr>
              <a:t>в ИФНС </a:t>
            </a:r>
            <a:r>
              <a:rPr sz="1400" spc="-5" dirty="0">
                <a:latin typeface="Arial"/>
                <a:cs typeface="Arial"/>
              </a:rPr>
              <a:t>или  </a:t>
            </a:r>
            <a:r>
              <a:rPr sz="1400" spc="-10" dirty="0">
                <a:latin typeface="Arial"/>
                <a:cs typeface="Arial"/>
              </a:rPr>
              <a:t>нотариально </a:t>
            </a:r>
            <a:r>
              <a:rPr sz="1400" spc="-5" dirty="0">
                <a:latin typeface="Arial"/>
                <a:cs typeface="Arial"/>
              </a:rPr>
              <a:t>заверенные копии выписок  из ЕГРЮЛ/ЕГРИП, датированные не  </a:t>
            </a:r>
            <a:r>
              <a:rPr sz="1400" spc="-10" dirty="0">
                <a:latin typeface="Arial"/>
                <a:cs typeface="Arial"/>
              </a:rPr>
              <a:t>позднее, </a:t>
            </a:r>
            <a:r>
              <a:rPr sz="1400" dirty="0">
                <a:latin typeface="Arial"/>
                <a:cs typeface="Arial"/>
              </a:rPr>
              <a:t>чем за 6 </a:t>
            </a:r>
            <a:r>
              <a:rPr sz="1400" spc="-5" dirty="0">
                <a:latin typeface="Arial"/>
                <a:cs typeface="Arial"/>
              </a:rPr>
              <a:t>месяцев до </a:t>
            </a:r>
            <a:r>
              <a:rPr sz="1400" spc="-10" dirty="0">
                <a:latin typeface="Arial"/>
                <a:cs typeface="Arial"/>
              </a:rPr>
              <a:t>даты  </a:t>
            </a:r>
            <a:r>
              <a:rPr sz="1400" spc="-15" dirty="0">
                <a:latin typeface="Arial"/>
                <a:cs typeface="Arial"/>
              </a:rPr>
              <a:t>подачи </a:t>
            </a:r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конкурс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(44-ФЗ);</a:t>
            </a:r>
          </a:p>
          <a:p>
            <a:pPr marL="299056" marR="91431" indent="-286357" algn="just">
              <a:buChar char="•"/>
              <a:tabLst>
                <a:tab pos="299056" algn="l"/>
                <a:tab pos="299691" algn="l"/>
              </a:tabLst>
            </a:pPr>
            <a:r>
              <a:rPr sz="1400" spc="-5" dirty="0">
                <a:latin typeface="Arial"/>
                <a:cs typeface="Arial"/>
              </a:rPr>
              <a:t>Заверенная копия </a:t>
            </a:r>
            <a:r>
              <a:rPr sz="1400" dirty="0">
                <a:latin typeface="Arial"/>
                <a:cs typeface="Arial"/>
              </a:rPr>
              <a:t>приказа о </a:t>
            </a:r>
            <a:r>
              <a:rPr sz="1400" spc="-5" dirty="0">
                <a:latin typeface="Arial"/>
                <a:cs typeface="Arial"/>
              </a:rPr>
              <a:t>назначении  </a:t>
            </a:r>
            <a:r>
              <a:rPr sz="1400" spc="-15" dirty="0">
                <a:latin typeface="Arial"/>
                <a:cs typeface="Arial"/>
              </a:rPr>
              <a:t>руководителя </a:t>
            </a:r>
            <a:r>
              <a:rPr sz="1400" spc="-5" dirty="0">
                <a:latin typeface="Arial"/>
                <a:cs typeface="Arial"/>
              </a:rPr>
              <a:t>организации (копия  </a:t>
            </a:r>
            <a:r>
              <a:rPr sz="1400" spc="-10" dirty="0">
                <a:latin typeface="Arial"/>
                <a:cs typeface="Arial"/>
              </a:rPr>
              <a:t>паспорта </a:t>
            </a:r>
            <a:r>
              <a:rPr sz="1400" spc="-5" dirty="0">
                <a:latin typeface="Arial"/>
                <a:cs typeface="Arial"/>
              </a:rPr>
              <a:t>для физ.лиц,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ИП)</a:t>
            </a:r>
            <a:r>
              <a:rPr lang="ru-RU" sz="140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337" y="4155926"/>
            <a:ext cx="7346950" cy="5668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 marR="5080" algn="just"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ЭП </a:t>
            </a:r>
            <a:r>
              <a:rPr sz="1200" i="1" spc="-10" dirty="0">
                <a:latin typeface="Arial"/>
                <a:cs typeface="Arial"/>
              </a:rPr>
              <a:t>приобретается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любом </a:t>
            </a:r>
            <a:r>
              <a:rPr sz="1200" i="1" spc="-10" dirty="0">
                <a:latin typeface="Arial"/>
                <a:cs typeface="Arial"/>
              </a:rPr>
              <a:t>аккредитованном Минкомсвязи </a:t>
            </a:r>
            <a:r>
              <a:rPr sz="1200" i="1" spc="-5" dirty="0">
                <a:latin typeface="Arial"/>
                <a:cs typeface="Arial"/>
              </a:rPr>
              <a:t>России </a:t>
            </a:r>
            <a:r>
              <a:rPr sz="1200" i="1" spc="-10" dirty="0">
                <a:latin typeface="Arial"/>
                <a:cs typeface="Arial"/>
              </a:rPr>
              <a:t>удостоверяющем </a:t>
            </a:r>
            <a:r>
              <a:rPr sz="1200" i="1" spc="-5" dirty="0">
                <a:latin typeface="Arial"/>
                <a:cs typeface="Arial"/>
              </a:rPr>
              <a:t>центре.  </a:t>
            </a:r>
            <a:r>
              <a:rPr sz="1200" i="1" spc="-10" dirty="0">
                <a:latin typeface="Arial"/>
                <a:cs typeface="Arial"/>
              </a:rPr>
              <a:t>Реестр </a:t>
            </a:r>
            <a:r>
              <a:rPr sz="1200" i="1" spc="-5" dirty="0">
                <a:latin typeface="Arial"/>
                <a:cs typeface="Arial"/>
              </a:rPr>
              <a:t>УЦ </a:t>
            </a:r>
            <a:r>
              <a:rPr sz="1200" i="1" spc="-10" dirty="0">
                <a:latin typeface="Arial"/>
                <a:cs typeface="Arial"/>
              </a:rPr>
              <a:t>размещен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10" dirty="0">
                <a:latin typeface="Arial"/>
                <a:cs typeface="Arial"/>
              </a:rPr>
              <a:t>открытом доступе </a:t>
            </a:r>
            <a:r>
              <a:rPr sz="1200" i="1" spc="-5" dirty="0">
                <a:latin typeface="Arial"/>
                <a:cs typeface="Arial"/>
              </a:rPr>
              <a:t>на сайте </a:t>
            </a:r>
            <a:r>
              <a:rPr sz="1200" i="1" spc="-10" dirty="0">
                <a:latin typeface="Arial"/>
                <a:cs typeface="Arial"/>
              </a:rPr>
              <a:t>Минкомсвязи </a:t>
            </a:r>
            <a:r>
              <a:rPr sz="1200" i="1" spc="-5" dirty="0">
                <a:latin typeface="Arial"/>
                <a:cs typeface="Arial"/>
              </a:rPr>
              <a:t>России. Тарифы на </a:t>
            </a:r>
            <a:r>
              <a:rPr sz="1200" i="1" spc="-10" dirty="0">
                <a:latin typeface="Arial"/>
                <a:cs typeface="Arial"/>
              </a:rPr>
              <a:t>электронные  </a:t>
            </a:r>
            <a:r>
              <a:rPr sz="1200" i="1" spc="-5" dirty="0">
                <a:latin typeface="Arial"/>
                <a:cs typeface="Arial"/>
              </a:rPr>
              <a:t>подписи </a:t>
            </a:r>
            <a:r>
              <a:rPr sz="1200" i="1" spc="-10" dirty="0">
                <a:latin typeface="Arial"/>
                <a:cs typeface="Arial"/>
              </a:rPr>
              <a:t>устанавливаются </a:t>
            </a:r>
            <a:r>
              <a:rPr sz="1200" i="1" dirty="0">
                <a:latin typeface="Arial"/>
                <a:cs typeface="Arial"/>
              </a:rPr>
              <a:t>УЦ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самостоятельно.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7696200" y="1743518"/>
            <a:ext cx="814387" cy="814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/>
          <p:nvPr/>
        </p:nvSpPr>
        <p:spPr>
          <a:xfrm>
            <a:off x="5285613" y="1377454"/>
            <a:ext cx="27427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Электронная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подпись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4651627" y="1743518"/>
            <a:ext cx="296659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реквизит</a:t>
            </a:r>
            <a:r>
              <a:rPr sz="1200" i="1" spc="-8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электронного  документа,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 err="1">
                <a:latin typeface="Arial"/>
                <a:cs typeface="Arial"/>
              </a:rPr>
              <a:t>полученный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lang="ru-RU" sz="1200" i="1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результате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i="1" spc="-10" dirty="0">
                <a:latin typeface="Arial"/>
                <a:cs typeface="Arial"/>
              </a:rPr>
              <a:t>к</a:t>
            </a:r>
            <a:r>
              <a:rPr sz="1200" i="1" spc="-10" dirty="0" err="1">
                <a:latin typeface="Arial"/>
                <a:cs typeface="Arial"/>
              </a:rPr>
              <a:t>риптографического</a:t>
            </a:r>
            <a:r>
              <a:rPr lang="ru-RU" sz="1200" i="1" spc="-10" dirty="0">
                <a:latin typeface="Arial"/>
                <a:cs typeface="Arial"/>
              </a:rPr>
              <a:t> преобразования</a:t>
            </a:r>
            <a:br>
              <a:rPr lang="ru-RU" sz="1200" i="1" spc="-10" dirty="0">
                <a:latin typeface="Arial"/>
                <a:cs typeface="Arial"/>
              </a:rPr>
            </a:br>
            <a:r>
              <a:rPr lang="ru-RU" sz="1200" i="1" spc="-10" dirty="0">
                <a:latin typeface="Arial"/>
                <a:cs typeface="Arial"/>
              </a:rPr>
              <a:t>информации с использованием закрытого ключа подписи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617832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1" y="1190548"/>
            <a:ext cx="9105739" cy="39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4137653276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7076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384782069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7282"/>
            <a:ext cx="9144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Вторые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702443738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9622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197090319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8928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395536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конкурс.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074625046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07504" y="801502"/>
            <a:ext cx="8678192" cy="68928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985423" marR="5080">
              <a:spcBef>
                <a:spcPts val="95"/>
              </a:spcBef>
            </a:pPr>
            <a:r>
              <a:rPr sz="2200" spc="-5" dirty="0"/>
              <a:t>Открытый конкурс с </a:t>
            </a:r>
            <a:r>
              <a:rPr sz="2200" spc="-10" dirty="0"/>
              <a:t>ограниченным  </a:t>
            </a:r>
            <a:r>
              <a:rPr sz="2200" spc="-5" dirty="0"/>
              <a:t>участием в </a:t>
            </a:r>
            <a:r>
              <a:rPr sz="2200" spc="-10" dirty="0"/>
              <a:t>электронной</a:t>
            </a:r>
            <a:r>
              <a:rPr sz="2200" spc="50" dirty="0"/>
              <a:t> </a:t>
            </a:r>
            <a:r>
              <a:rPr sz="2200" spc="-5" dirty="0"/>
              <a:t>форме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331642" y="1857752"/>
            <a:ext cx="7344814" cy="2291010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marR="2796902"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Поводится </a:t>
            </a:r>
            <a:r>
              <a:rPr sz="1400" spc="-5" dirty="0">
                <a:latin typeface="Arial"/>
                <a:cs typeface="Arial"/>
              </a:rPr>
              <a:t>при закупке </a:t>
            </a:r>
            <a:r>
              <a:rPr sz="1400" spc="-15" dirty="0">
                <a:latin typeface="Arial"/>
                <a:cs typeface="Arial"/>
              </a:rPr>
              <a:t>ТРУ  </a:t>
            </a:r>
            <a:r>
              <a:rPr sz="1400" spc="-5" dirty="0">
                <a:latin typeface="Arial"/>
                <a:cs typeface="Arial"/>
              </a:rPr>
              <a:t>из </a:t>
            </a:r>
            <a:r>
              <a:rPr sz="1400" spc="-15" dirty="0">
                <a:latin typeface="Arial"/>
                <a:cs typeface="Arial"/>
              </a:rPr>
              <a:t>определенного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перечня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spcBef>
                <a:spcPts val="1155"/>
              </a:spcBef>
            </a:pPr>
            <a:r>
              <a:rPr sz="1400" spc="-10" dirty="0">
                <a:latin typeface="Arial"/>
                <a:cs typeface="Arial"/>
              </a:rPr>
              <a:t>Алгоритм проведения </a:t>
            </a:r>
            <a:r>
              <a:rPr sz="1400" dirty="0">
                <a:latin typeface="Arial"/>
                <a:cs typeface="Arial"/>
              </a:rPr>
              <a:t>аналогичен </a:t>
            </a:r>
            <a:r>
              <a:rPr sz="1400" spc="-5" dirty="0">
                <a:latin typeface="Arial"/>
                <a:cs typeface="Arial"/>
              </a:rPr>
              <a:t>открытому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конкурсу,</a:t>
            </a:r>
            <a:endParaRPr sz="1400" dirty="0">
              <a:latin typeface="Arial"/>
              <a:cs typeface="Arial"/>
            </a:endParaRPr>
          </a:p>
          <a:p>
            <a:pPr marL="12698" marR="5080"/>
            <a:r>
              <a:rPr sz="1400" dirty="0">
                <a:latin typeface="Arial"/>
                <a:cs typeface="Arial"/>
              </a:rPr>
              <a:t>но </a:t>
            </a:r>
            <a:r>
              <a:rPr sz="1400" spc="-10" dirty="0">
                <a:latin typeface="Arial"/>
                <a:cs typeface="Arial"/>
              </a:rPr>
              <a:t>во второй </a:t>
            </a:r>
            <a:r>
              <a:rPr sz="1400" dirty="0">
                <a:latin typeface="Arial"/>
                <a:cs typeface="Arial"/>
              </a:rPr>
              <a:t>части </a:t>
            </a:r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spc="-10" dirty="0">
                <a:latin typeface="Arial"/>
                <a:cs typeface="Arial"/>
              </a:rPr>
              <a:t>устанавливаются дополнительные  </a:t>
            </a:r>
            <a:r>
              <a:rPr sz="1400" spc="-5" dirty="0">
                <a:latin typeface="Arial"/>
                <a:cs typeface="Arial"/>
              </a:rPr>
              <a:t>требования </a:t>
            </a:r>
            <a:r>
              <a:rPr sz="1400" dirty="0">
                <a:latin typeface="Arial"/>
                <a:cs typeface="Arial"/>
              </a:rPr>
              <a:t>к участникам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закупки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spcBef>
                <a:spcPts val="1160"/>
              </a:spcBef>
            </a:pPr>
            <a:r>
              <a:rPr sz="1400" spc="-10" dirty="0">
                <a:latin typeface="Arial"/>
                <a:cs typeface="Arial"/>
              </a:rPr>
              <a:t>Соответствие дополнительным </a:t>
            </a:r>
            <a:r>
              <a:rPr sz="1400" spc="-5" dirty="0">
                <a:latin typeface="Arial"/>
                <a:cs typeface="Arial"/>
              </a:rPr>
              <a:t>требованиям </a:t>
            </a:r>
            <a:r>
              <a:rPr sz="1400" spc="-10" dirty="0">
                <a:latin typeface="Arial"/>
                <a:cs typeface="Arial"/>
              </a:rPr>
              <a:t>во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второй</a:t>
            </a:r>
            <a:endParaRPr sz="1400" dirty="0">
              <a:latin typeface="Arial"/>
              <a:cs typeface="Arial"/>
            </a:endParaRPr>
          </a:p>
          <a:p>
            <a:pPr marL="12698"/>
            <a:r>
              <a:rPr sz="1400" dirty="0">
                <a:latin typeface="Arial"/>
                <a:cs typeface="Arial"/>
              </a:rPr>
              <a:t>части</a:t>
            </a:r>
          </a:p>
          <a:p>
            <a:pPr marL="12698" marR="722560"/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spc="-10" dirty="0">
                <a:latin typeface="Arial"/>
                <a:cs typeface="Arial"/>
              </a:rPr>
              <a:t>учитывается </a:t>
            </a:r>
            <a:r>
              <a:rPr sz="1400" spc="-5" dirty="0">
                <a:latin typeface="Arial"/>
                <a:cs typeface="Arial"/>
              </a:rPr>
              <a:t>при рассмотрении предложений  участников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734489" y="1869220"/>
            <a:ext cx="432003" cy="32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748205" y="2559306"/>
            <a:ext cx="432003" cy="324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 rot="10800000" flipV="1">
            <a:off x="734488" y="3531294"/>
            <a:ext cx="432003" cy="3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447122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619672" y="803447"/>
            <a:ext cx="56921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20" dirty="0" err="1"/>
              <a:t>Двухэтапный</a:t>
            </a:r>
            <a:r>
              <a:rPr sz="2200" spc="-20" dirty="0"/>
              <a:t> </a:t>
            </a:r>
            <a:r>
              <a:rPr sz="2200" spc="-5" dirty="0" err="1"/>
              <a:t>конкурс</a:t>
            </a:r>
            <a:r>
              <a:rPr sz="2200" spc="-5" dirty="0"/>
              <a:t> в </a:t>
            </a:r>
            <a:r>
              <a:rPr sz="2200" spc="-10" dirty="0" err="1"/>
              <a:t>электронной</a:t>
            </a:r>
            <a:r>
              <a:rPr sz="2200" spc="90" dirty="0"/>
              <a:t> </a:t>
            </a:r>
            <a:r>
              <a:rPr sz="2200" spc="-5" dirty="0" err="1"/>
              <a:t>форме</a:t>
            </a:r>
            <a:endParaRPr sz="2200" spc="-5" dirty="0"/>
          </a:p>
        </p:txBody>
      </p:sp>
      <p:graphicFrame>
        <p:nvGraphicFramePr>
          <p:cNvPr id="1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28829"/>
              </p:ext>
            </p:extLst>
          </p:nvPr>
        </p:nvGraphicFramePr>
        <p:xfrm>
          <a:off x="323528" y="1419622"/>
          <a:ext cx="8640960" cy="3172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1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99695" marR="3143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9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4882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Первый</a:t>
                      </a:r>
                      <a:r>
                        <a:rPr sz="12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этап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Сбор первоначальных предложений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участие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конкурсе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2984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Проведение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обсуждения с участниками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предварительных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предложений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использованием  ресурсов электронных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площадок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133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Этап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проводится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более,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чем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через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 дней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после окончания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подачи предварительных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заявок.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Проводится без  обеспечения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заявок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5756">
                <a:tc>
                  <a:txBody>
                    <a:bodyPr/>
                    <a:lstStyle/>
                    <a:p>
                      <a:pPr marL="99695" marR="129539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Публикация 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протоколов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по 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итогам  первого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этапа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итогам первого этапа формируется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протокол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30543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и 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дня,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следующего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датой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подписания указанного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протокола,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размещаются  заказчиком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единой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информационной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системе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и 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электронной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площадке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Подписывается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электронном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виде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843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10" dirty="0">
                          <a:latin typeface="Arial"/>
                          <a:cs typeface="Arial"/>
                        </a:rPr>
                        <a:t>Второй</a:t>
                      </a:r>
                      <a:r>
                        <a:rPr sz="12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этап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Проводится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 схеме,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аналогичной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открытому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конкурсу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914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Участники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первого этапа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вправе отказаться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участия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во втором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этапе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59722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339753" y="749441"/>
            <a:ext cx="449453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</a:t>
            </a:r>
            <a:r>
              <a:rPr sz="2200" spc="25" dirty="0"/>
              <a:t> </a:t>
            </a:r>
            <a:r>
              <a:rPr sz="2200" spc="-10" dirty="0"/>
              <a:t>Аукцион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10553" y="1221601"/>
            <a:ext cx="8352928" cy="1829345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 marR="73018" algn="just"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Дополнен </a:t>
            </a:r>
            <a:r>
              <a:rPr sz="1400" spc="-5" dirty="0">
                <a:latin typeface="Arial"/>
                <a:cs typeface="Arial"/>
              </a:rPr>
              <a:t>положением, что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случае, если начальная (максимальная)  цена </a:t>
            </a:r>
            <a:r>
              <a:rPr sz="1400" dirty="0">
                <a:latin typeface="Arial"/>
                <a:cs typeface="Arial"/>
              </a:rPr>
              <a:t>контракта не </a:t>
            </a:r>
            <a:r>
              <a:rPr sz="1400" spc="-10" dirty="0">
                <a:latin typeface="Arial"/>
                <a:cs typeface="Arial"/>
              </a:rPr>
              <a:t>превышает </a:t>
            </a:r>
            <a:r>
              <a:rPr sz="1400" dirty="0">
                <a:latin typeface="Arial"/>
                <a:cs typeface="Arial"/>
              </a:rPr>
              <a:t>3 </a:t>
            </a:r>
            <a:r>
              <a:rPr sz="1400" spc="-5" dirty="0">
                <a:latin typeface="Arial"/>
                <a:cs typeface="Arial"/>
              </a:rPr>
              <a:t>миллиона </a:t>
            </a:r>
            <a:r>
              <a:rPr sz="1400" spc="-15" dirty="0">
                <a:latin typeface="Arial"/>
                <a:cs typeface="Arial"/>
              </a:rPr>
              <a:t>рублей, </a:t>
            </a:r>
            <a:r>
              <a:rPr sz="1400" spc="-5" dirty="0">
                <a:latin typeface="Arial"/>
                <a:cs typeface="Arial"/>
              </a:rPr>
              <a:t>срок рассмотрения  первых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частей</a:t>
            </a:r>
            <a:endParaRPr sz="1400" dirty="0">
              <a:latin typeface="Arial"/>
              <a:cs typeface="Arial"/>
            </a:endParaRPr>
          </a:p>
          <a:p>
            <a:pPr marL="12698"/>
            <a:r>
              <a:rPr sz="1400" dirty="0">
                <a:latin typeface="Arial"/>
                <a:cs typeface="Arial"/>
              </a:rPr>
              <a:t>не </a:t>
            </a:r>
            <a:r>
              <a:rPr sz="1400" spc="-15" dirty="0">
                <a:latin typeface="Arial"/>
                <a:cs typeface="Arial"/>
              </a:rPr>
              <a:t>может </a:t>
            </a:r>
            <a:r>
              <a:rPr sz="1400" spc="-5" dirty="0">
                <a:latin typeface="Arial"/>
                <a:cs typeface="Arial"/>
              </a:rPr>
              <a:t>превышать </a:t>
            </a:r>
            <a:r>
              <a:rPr sz="1400" dirty="0">
                <a:latin typeface="Arial"/>
                <a:cs typeface="Arial"/>
              </a:rPr>
              <a:t>1 </a:t>
            </a:r>
            <a:r>
              <a:rPr sz="1400" spc="-10" dirty="0">
                <a:latin typeface="Arial"/>
                <a:cs typeface="Arial"/>
              </a:rPr>
              <a:t>рабочий </a:t>
            </a:r>
            <a:r>
              <a:rPr sz="1400" spc="-5" dirty="0">
                <a:latin typeface="Arial"/>
                <a:cs typeface="Arial"/>
              </a:rPr>
              <a:t>день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0" dirty="0">
                <a:latin typeface="Arial"/>
                <a:cs typeface="Arial"/>
              </a:rPr>
              <a:t>даты </a:t>
            </a:r>
            <a:r>
              <a:rPr sz="1400" spc="-5" dirty="0">
                <a:latin typeface="Arial"/>
                <a:cs typeface="Arial"/>
              </a:rPr>
              <a:t>окончания </a:t>
            </a:r>
            <a:r>
              <a:rPr sz="1400" spc="5" dirty="0">
                <a:latin typeface="Arial"/>
                <a:cs typeface="Arial"/>
              </a:rPr>
              <a:t>срока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подачи</a:t>
            </a:r>
            <a:endParaRPr sz="1400" dirty="0">
              <a:latin typeface="Arial"/>
              <a:cs typeface="Arial"/>
            </a:endParaRPr>
          </a:p>
          <a:p>
            <a:pPr marL="12698"/>
            <a:r>
              <a:rPr sz="1400" dirty="0">
                <a:latin typeface="Arial"/>
                <a:cs typeface="Arial"/>
              </a:rPr>
              <a:t>указанных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заявок.</a:t>
            </a:r>
            <a:endParaRPr sz="1400" dirty="0">
              <a:latin typeface="Arial"/>
              <a:cs typeface="Arial"/>
            </a:endParaRPr>
          </a:p>
          <a:p>
            <a:pPr marL="12698"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Поправка </a:t>
            </a:r>
            <a:r>
              <a:rPr sz="1400" spc="-10" dirty="0">
                <a:latin typeface="Arial"/>
                <a:cs typeface="Arial"/>
              </a:rPr>
              <a:t>вступает </a:t>
            </a:r>
            <a:r>
              <a:rPr sz="1400" dirty="0">
                <a:latin typeface="Arial"/>
                <a:cs typeface="Arial"/>
              </a:rPr>
              <a:t>в силу с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10" dirty="0">
                <a:latin typeface="Arial"/>
                <a:cs typeface="Arial"/>
              </a:rPr>
              <a:t>июля </a:t>
            </a:r>
            <a:r>
              <a:rPr sz="1400" b="1" spc="-5" dirty="0">
                <a:latin typeface="Arial"/>
                <a:cs typeface="Arial"/>
              </a:rPr>
              <a:t>2018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года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698" marR="5080">
              <a:spcBef>
                <a:spcPts val="1205"/>
              </a:spcBef>
            </a:pPr>
            <a:r>
              <a:rPr sz="1400" spc="-20" dirty="0">
                <a:latin typeface="Arial"/>
                <a:cs typeface="Arial"/>
              </a:rPr>
              <a:t>Также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10" dirty="0">
                <a:latin typeface="Arial"/>
                <a:cs typeface="Arial"/>
              </a:rPr>
              <a:t>июля </a:t>
            </a:r>
            <a:r>
              <a:rPr sz="1400" b="1" spc="-5" dirty="0">
                <a:latin typeface="Arial"/>
                <a:cs typeface="Arial"/>
              </a:rPr>
              <a:t>2018 </a:t>
            </a:r>
            <a:r>
              <a:rPr sz="1400" b="1" spc="-15" dirty="0">
                <a:latin typeface="Arial"/>
                <a:cs typeface="Arial"/>
              </a:rPr>
              <a:t>года </a:t>
            </a:r>
            <a:r>
              <a:rPr sz="1400" b="1" spc="-5" dirty="0">
                <a:latin typeface="Arial"/>
                <a:cs typeface="Arial"/>
              </a:rPr>
              <a:t>шаг </a:t>
            </a:r>
            <a:r>
              <a:rPr sz="1400" b="1" spc="-10" dirty="0">
                <a:latin typeface="Arial"/>
                <a:cs typeface="Arial"/>
              </a:rPr>
              <a:t>аукциона </a:t>
            </a:r>
            <a:r>
              <a:rPr sz="1400" b="1" spc="-30" dirty="0">
                <a:latin typeface="Arial"/>
                <a:cs typeface="Arial"/>
              </a:rPr>
              <a:t>будет </a:t>
            </a:r>
            <a:r>
              <a:rPr sz="1400" b="1" spc="-15" dirty="0">
                <a:latin typeface="Arial"/>
                <a:cs typeface="Arial"/>
              </a:rPr>
              <a:t>составлять </a:t>
            </a:r>
            <a:r>
              <a:rPr sz="1400" b="1" spc="-25" dirty="0">
                <a:latin typeface="Arial"/>
                <a:cs typeface="Arial"/>
              </a:rPr>
              <a:t>от </a:t>
            </a:r>
            <a:r>
              <a:rPr sz="1400" b="1" dirty="0">
                <a:latin typeface="Arial"/>
                <a:cs typeface="Arial"/>
              </a:rPr>
              <a:t>0,5 до  5% </a:t>
            </a:r>
            <a:r>
              <a:rPr sz="1400" b="1" spc="-25" dirty="0">
                <a:latin typeface="Arial"/>
                <a:cs typeface="Arial"/>
              </a:rPr>
              <a:t>от </a:t>
            </a:r>
            <a:r>
              <a:rPr sz="1400" b="1" dirty="0">
                <a:latin typeface="Arial"/>
                <a:cs typeface="Arial"/>
              </a:rPr>
              <a:t>НМЦК, но не </a:t>
            </a:r>
            <a:r>
              <a:rPr sz="1400" b="1" spc="-5" dirty="0">
                <a:latin typeface="Arial"/>
                <a:cs typeface="Arial"/>
              </a:rPr>
              <a:t>менее, </a:t>
            </a:r>
            <a:r>
              <a:rPr sz="1400" b="1" spc="-10" dirty="0">
                <a:latin typeface="Arial"/>
                <a:cs typeface="Arial"/>
              </a:rPr>
              <a:t>чем </a:t>
            </a:r>
            <a:r>
              <a:rPr sz="1400" b="1" spc="-5" dirty="0">
                <a:latin typeface="Arial"/>
                <a:cs typeface="Arial"/>
              </a:rPr>
              <a:t>100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рублей.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777769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87348"/>
              </p:ext>
            </p:extLst>
          </p:nvPr>
        </p:nvGraphicFramePr>
        <p:xfrm>
          <a:off x="179512" y="1347614"/>
          <a:ext cx="8856984" cy="33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8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7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099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 err="1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Этапы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Сроки, выделенные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</a:t>
                      </a:r>
                      <a:r>
                        <a:rPr sz="1200" b="1" spc="9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этап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Примечания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576">
                <a:tc>
                  <a:txBody>
                    <a:bodyPr/>
                    <a:lstStyle/>
                    <a:p>
                      <a:pPr marL="99695" marR="1784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i="1" spc="-10" dirty="0">
                          <a:latin typeface="+mn-lt"/>
                          <a:cs typeface="Arial"/>
                        </a:rPr>
                        <a:t>Размещение </a:t>
                      </a:r>
                      <a:r>
                        <a:rPr sz="1200" i="1" spc="-15" dirty="0">
                          <a:latin typeface="+mn-lt"/>
                          <a:cs typeface="Arial"/>
                        </a:rPr>
                        <a:t>извещения 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в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ЕИС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4146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Минимум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за 7 дней до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даты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окончания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подачи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заявок при НМЦК </a:t>
                      </a:r>
                      <a:r>
                        <a:rPr sz="1200" spc="-5" dirty="0" err="1">
                          <a:latin typeface="+mn-lt"/>
                          <a:cs typeface="Arial"/>
                        </a:rPr>
                        <a:t>до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3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00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млн</a:t>
                      </a:r>
                      <a:r>
                        <a:rPr sz="1200" spc="10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 err="1">
                          <a:latin typeface="+mn-lt"/>
                          <a:cs typeface="Arial"/>
                        </a:rPr>
                        <a:t>руб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+mn-lt"/>
                          <a:cs typeface="Arial"/>
                        </a:rPr>
                        <a:t> (2 млрд. руб. по строительным контрактам)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Минимум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за 15 дней о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даты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окончания</a:t>
                      </a:r>
                      <a:r>
                        <a:rPr sz="1200" spc="1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подачи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заявок при НМЦК </a:t>
                      </a:r>
                      <a:r>
                        <a:rPr sz="1200" spc="-5" dirty="0" err="1">
                          <a:latin typeface="+mn-lt"/>
                          <a:cs typeface="Arial"/>
                        </a:rPr>
                        <a:t>свыше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3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00 (2000)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млн</a:t>
                      </a:r>
                      <a:r>
                        <a:rPr sz="1200" spc="10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руб.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219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Участник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может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быть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отклонен</a:t>
                      </a:r>
                      <a:endParaRPr sz="1200">
                        <a:latin typeface="+mn-lt"/>
                        <a:cs typeface="Arial"/>
                      </a:endParaRPr>
                    </a:p>
                    <a:p>
                      <a:pPr marL="100330" marR="2393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на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любом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из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этапов 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аукциона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50483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857">
                <a:tc>
                  <a:txBody>
                    <a:bodyPr/>
                    <a:lstStyle/>
                    <a:p>
                      <a:pPr marL="99695" marR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10" dirty="0">
                          <a:latin typeface="+mn-lt"/>
                          <a:cs typeface="Arial"/>
                        </a:rPr>
                        <a:t>Рассмотрение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I </a:t>
                      </a:r>
                      <a:r>
                        <a:rPr lang="ru-RU" sz="1200" i="1" spc="-5" dirty="0">
                          <a:latin typeface="+mn-lt"/>
                          <a:cs typeface="Arial"/>
                        </a:rPr>
                        <a:t>–х </a:t>
                      </a:r>
                      <a:r>
                        <a:rPr sz="1200" i="1" spc="-10" dirty="0" err="1">
                          <a:latin typeface="+mn-lt"/>
                          <a:cs typeface="Arial"/>
                        </a:rPr>
                        <a:t>частей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  </a:t>
                      </a:r>
                      <a:r>
                        <a:rPr sz="1200" i="1" spc="-15" dirty="0">
                          <a:latin typeface="+mn-lt"/>
                          <a:cs typeface="Arial"/>
                        </a:rPr>
                        <a:t>заявок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Если НМЦК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200" spc="-15" dirty="0" err="1">
                          <a:latin typeface="+mn-lt"/>
                          <a:cs typeface="Arial"/>
                        </a:rPr>
                        <a:t>превышает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3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00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млн</a:t>
                      </a:r>
                      <a:r>
                        <a:rPr sz="1200" spc="1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руб.,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 marR="67818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+mn-lt"/>
                          <a:cs typeface="Arial"/>
                        </a:rPr>
                        <a:t>то рассматривается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1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рабочий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день с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даты 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окончания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подачи</a:t>
                      </a:r>
                      <a:r>
                        <a:rPr sz="1200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заявок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Если НМЦК </a:t>
                      </a:r>
                      <a:r>
                        <a:rPr sz="1200" spc="-10" dirty="0" err="1">
                          <a:latin typeface="+mn-lt"/>
                          <a:cs typeface="Arial"/>
                        </a:rPr>
                        <a:t>более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3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00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млн руб.,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то </a:t>
                      </a:r>
                      <a:r>
                        <a:rPr sz="1200" spc="-5" dirty="0" err="1">
                          <a:latin typeface="+mn-lt"/>
                          <a:cs typeface="Arial"/>
                        </a:rPr>
                        <a:t>до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3</a:t>
                      </a:r>
                      <a:r>
                        <a:rPr sz="1200" spc="1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дней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1907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05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10" dirty="0">
                          <a:latin typeface="+mn-lt"/>
                          <a:cs typeface="Arial"/>
                        </a:rPr>
                        <a:t>Проведение</a:t>
                      </a:r>
                      <a:r>
                        <a:rPr sz="1200" i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15" dirty="0">
                          <a:latin typeface="+mn-lt"/>
                          <a:cs typeface="Arial"/>
                        </a:rPr>
                        <a:t>торговой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i="1" spc="-5" dirty="0">
                          <a:latin typeface="+mn-lt"/>
                          <a:cs typeface="Arial"/>
                        </a:rPr>
                        <a:t>сессии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200" spc="-5" dirty="0">
                          <a:latin typeface="+mn-lt"/>
                          <a:cs typeface="Arial"/>
                        </a:rPr>
                        <a:t>На следующий рабочий день </a:t>
                      </a:r>
                      <a:r>
                        <a:rPr sz="1200" dirty="0" err="1">
                          <a:latin typeface="+mn-lt"/>
                          <a:cs typeface="Arial"/>
                        </a:rPr>
                        <a:t>со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дня</a:t>
                      </a:r>
                      <a:r>
                        <a:rPr sz="1200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рассмотрения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 частей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058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10" dirty="0" err="1">
                          <a:latin typeface="+mn-lt"/>
                          <a:cs typeface="Arial"/>
                        </a:rPr>
                        <a:t>Рассмотрение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+mn-lt"/>
                          <a:cs typeface="Arial"/>
                        </a:rPr>
                        <a:t>II</a:t>
                      </a:r>
                      <a:r>
                        <a:rPr lang="ru-RU" sz="1200" i="1" spc="-5" dirty="0">
                          <a:latin typeface="+mn-lt"/>
                          <a:cs typeface="Arial"/>
                        </a:rPr>
                        <a:t>-х</a:t>
                      </a:r>
                      <a:r>
                        <a:rPr sz="1200" i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+mn-lt"/>
                          <a:cs typeface="Arial"/>
                        </a:rPr>
                        <a:t>частей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i="1" spc="-15" dirty="0">
                          <a:latin typeface="+mn-lt"/>
                          <a:cs typeface="Arial"/>
                        </a:rPr>
                        <a:t>заявок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3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рабочих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дня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со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дня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проведения</a:t>
                      </a:r>
                      <a:r>
                        <a:rPr sz="1200" spc="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+mn-lt"/>
                          <a:cs typeface="Arial"/>
                        </a:rPr>
                        <a:t>торговой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 err="1">
                          <a:latin typeface="+mn-lt"/>
                          <a:cs typeface="Arial"/>
                        </a:rPr>
                        <a:t>сессии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339753" y="749441"/>
            <a:ext cx="449453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</a:t>
            </a:r>
            <a:r>
              <a:rPr sz="2200" spc="25" dirty="0"/>
              <a:t> </a:t>
            </a:r>
            <a:r>
              <a:rPr sz="2200" spc="-10" dirty="0"/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1531433932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" y="1266186"/>
            <a:ext cx="9001000" cy="37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706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977125"/>
            <a:ext cx="7920880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30" dirty="0"/>
              <a:t>Типы электронных подписей</a:t>
            </a:r>
            <a:endParaRPr sz="2000" spc="-1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55879"/>
              </p:ext>
            </p:extLst>
          </p:nvPr>
        </p:nvGraphicFramePr>
        <p:xfrm>
          <a:off x="395536" y="1707654"/>
          <a:ext cx="8230234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8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8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715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Простая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ЭП</a:t>
                      </a:r>
                    </a:p>
                  </a:txBody>
                  <a:tcPr marL="0" marR="0" marT="2858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Усиленная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ЭП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433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58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Квалифицированная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381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Неквалифицированная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5381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2796">
                <a:tc>
                  <a:txBody>
                    <a:bodyPr/>
                    <a:lstStyle/>
                    <a:p>
                      <a:pPr marL="92710" marR="5156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Подтверждает,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что  сообщение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отправлено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конкретным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лицом.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710" marR="19748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направления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документов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госорганы, органы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местного  самоуправления,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должностным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95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197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Позволяет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только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подписать,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но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определить,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вносились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ли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изменения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документ.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во всех видах  отношений,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если нет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спец.ограничений.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 1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ИЮЛЯ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2018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ИСПОЛЬЗУЕТСЯ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ТОЛЬКО ЭТОТ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ТИП!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95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4828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  взаимодействия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err="1">
                          <a:latin typeface="Arial"/>
                          <a:cs typeface="Arial"/>
                        </a:rPr>
                        <a:t>гос</a:t>
                      </a:r>
                      <a:r>
                        <a:rPr lang="ru-RU" sz="1200" spc="-5" dirty="0" err="1">
                          <a:latin typeface="Arial"/>
                          <a:cs typeface="Arial"/>
                        </a:rPr>
                        <a:t>ударственными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 органами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956" marB="0">
                    <a:lnL w="3175">
                      <a:solidFill>
                        <a:srgbClr val="075693"/>
                      </a:solidFill>
                      <a:prstDash val="solid"/>
                    </a:lnL>
                    <a:lnR w="3175">
                      <a:solidFill>
                        <a:srgbClr val="075693"/>
                      </a:solidFill>
                      <a:prstDash val="solid"/>
                    </a:lnR>
                    <a:lnT w="3175">
                      <a:solidFill>
                        <a:srgbClr val="075693"/>
                      </a:solidFill>
                      <a:prstDash val="solid"/>
                    </a:lnT>
                    <a:lnB w="3175">
                      <a:solidFill>
                        <a:srgbClr val="07569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57973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6582"/>
            <a:ext cx="8928747" cy="38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4149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5" y="1153505"/>
            <a:ext cx="8540206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1290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Подача заявки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2" y="1227501"/>
            <a:ext cx="8188033" cy="38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2816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Первые части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146"/>
            <a:ext cx="9144000" cy="38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7453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Первые части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353"/>
            <a:ext cx="9144000" cy="39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46316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Торги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788"/>
            <a:ext cx="9144000" cy="36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03976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Торги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61"/>
            <a:ext cx="9144000" cy="37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690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Подведение итогов</a:t>
            </a:r>
            <a:endParaRPr sz="2200" spc="-1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1358787"/>
            <a:ext cx="9036496" cy="36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1578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6120679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200" spc="-10" dirty="0"/>
              <a:t>Электронный аукцион. Подведение итогов</a:t>
            </a:r>
            <a:endParaRPr sz="2200" spc="-1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3" y="1225830"/>
            <a:ext cx="9151573" cy="39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79654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Screen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14451"/>
            <a:ext cx="4671764" cy="26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9861" y="3982612"/>
            <a:ext cx="229550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1 рабочий день после окончания приема заявок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(ч. 1 ст. 82.4)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956567"/>
            <a:ext cx="2664296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ранее чем через 7 дней с даты размещения протокола в ЕИС (ч. 9 ст. 83.2)</a:t>
            </a: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547664" y="699542"/>
            <a:ext cx="6192687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</a:t>
            </a:r>
            <a:r>
              <a:rPr sz="2200" spc="25" dirty="0"/>
              <a:t> </a:t>
            </a:r>
            <a:r>
              <a:rPr lang="ru-RU" sz="2200" spc="-10" dirty="0"/>
              <a:t>Запрос котировок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14270764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473869"/>
            <a:ext cx="8305800" cy="665560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Аккредитация. ЕРУЗ</a:t>
            </a:r>
          </a:p>
        </p:txBody>
      </p:sp>
      <p:sp>
        <p:nvSpPr>
          <p:cNvPr id="68611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395288" y="1707356"/>
            <a:ext cx="3505200" cy="3053954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Для прохождения аккредитации необходимо предоставить необходимые документы из списка.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400" dirty="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Аккредитоваться для участия по 44-ФЗ необходимо строго как поставщику.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400" dirty="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Аккредитация на федеральных ЭТП в качестве поставщика предоставляется на 3 года.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400" dirty="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cs typeface="Arial" charset="0"/>
              </a:rPr>
              <a:t> Аккредитация на секциях </a:t>
            </a:r>
            <a:r>
              <a:rPr lang="ru-RU" altLang="ru-RU" sz="1400" dirty="0" err="1">
                <a:cs typeface="Arial" charset="0"/>
              </a:rPr>
              <a:t>госторгов</a:t>
            </a:r>
            <a:r>
              <a:rPr lang="ru-RU" altLang="ru-RU" sz="1400" dirty="0">
                <a:cs typeface="Arial" charset="0"/>
              </a:rPr>
              <a:t> и коммерческих торгов может осуществляться отдельно.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467544" y="1176790"/>
            <a:ext cx="31242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СУЩЕСТВУЩАЯ МОДЕЛЬ</a:t>
            </a: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5014864" y="1214321"/>
            <a:ext cx="38100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ПОСЛЕ ВНЕСЕНИЯ ПОПРАВОК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724400" y="1515666"/>
            <a:ext cx="3505200" cy="30539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+mn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189376" y="1705879"/>
            <a:ext cx="4726023" cy="3003947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kern="0" dirty="0">
                <a:latin typeface="Arial" panose="020B0604020202020204" pitchFamily="34" charset="0"/>
                <a:cs typeface="Arial" panose="020B0604020202020204" pitchFamily="34" charset="0"/>
              </a:rPr>
              <a:t>С 1 января 2019 года - обязаны</a:t>
            </a: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 проходить регистрацию в ЕИС.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Далее информация из ЕИС будет перенаправлена на отобранные для проведения закупок  по 44-ФЗ электронные площадки.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Площадки будут проводить окончательную аккредитацию участников.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В ЕИС будет вестись единый реестр участников закупки (ЕРУЗ).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5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kern="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в реестре бесплатная, сроком на 3 года.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075588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763688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 </a:t>
            </a:r>
            <a:r>
              <a:rPr sz="2200" spc="-5" dirty="0"/>
              <a:t>Запрос</a:t>
            </a:r>
            <a:r>
              <a:rPr sz="2200" spc="-10" dirty="0"/>
              <a:t> котировок</a:t>
            </a:r>
          </a:p>
        </p:txBody>
      </p:sp>
      <p:sp>
        <p:nvSpPr>
          <p:cNvPr id="11" name="object 3"/>
          <p:cNvSpPr txBox="1">
            <a:spLocks/>
          </p:cNvSpPr>
          <p:nvPr/>
        </p:nvSpPr>
        <p:spPr bwMode="auto">
          <a:xfrm>
            <a:off x="-900608" y="1329613"/>
            <a:ext cx="9793088" cy="33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3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961323" marR="90796">
              <a:spcBef>
                <a:spcPts val="105"/>
              </a:spcBef>
            </a:pPr>
            <a:r>
              <a:rPr lang="ru-RU" sz="1600" kern="0" spc="-10" dirty="0"/>
              <a:t>Проводится</a:t>
            </a:r>
            <a:r>
              <a:rPr lang="ru-RU" sz="1600" b="1" kern="0" spc="-10" dirty="0">
                <a:cs typeface="Arial"/>
              </a:rPr>
              <a:t>, если </a:t>
            </a:r>
            <a:r>
              <a:rPr lang="ru-RU" sz="1600" b="1" kern="0" dirty="0">
                <a:cs typeface="Arial"/>
              </a:rPr>
              <a:t>НМЦК не </a:t>
            </a:r>
            <a:r>
              <a:rPr lang="ru-RU" sz="1600" b="1" kern="0" spc="-5" dirty="0">
                <a:cs typeface="Arial"/>
              </a:rPr>
              <a:t>превышает 500 тысяч </a:t>
            </a:r>
            <a:r>
              <a:rPr lang="ru-RU" sz="1600" b="1" kern="0" spc="-20" dirty="0">
                <a:cs typeface="Arial"/>
              </a:rPr>
              <a:t>рублей</a:t>
            </a:r>
            <a:r>
              <a:rPr lang="ru-RU" sz="1600" kern="0" spc="-20" dirty="0"/>
              <a:t>, </a:t>
            </a:r>
            <a:r>
              <a:rPr lang="ru-RU" sz="1600" kern="0" dirty="0"/>
              <a:t>а </a:t>
            </a:r>
            <a:r>
              <a:rPr lang="ru-RU" sz="1600" kern="0" spc="-15" dirty="0"/>
              <a:t>годовой  </a:t>
            </a:r>
            <a:r>
              <a:rPr lang="ru-RU" sz="1600" kern="0" spc="-10" dirty="0"/>
              <a:t>объем </a:t>
            </a:r>
            <a:r>
              <a:rPr lang="ru-RU" sz="1600" kern="0" spc="-5" dirty="0"/>
              <a:t>закупок, </a:t>
            </a:r>
            <a:r>
              <a:rPr lang="ru-RU" sz="1600" kern="0" spc="-10" dirty="0"/>
              <a:t>осуществляемых путем проведения </a:t>
            </a:r>
            <a:r>
              <a:rPr lang="ru-RU" sz="1600" kern="0" spc="-5" dirty="0"/>
              <a:t>запроса </a:t>
            </a:r>
            <a:r>
              <a:rPr lang="ru-RU" sz="1600" kern="0" spc="-10" dirty="0"/>
              <a:t>котировок </a:t>
            </a:r>
            <a:r>
              <a:rPr lang="ru-RU" sz="1600" kern="0" dirty="0"/>
              <a:t>в  </a:t>
            </a:r>
            <a:r>
              <a:rPr lang="ru-RU" sz="1600" kern="0" spc="-5" dirty="0"/>
              <a:t>электронной форме, </a:t>
            </a:r>
            <a:r>
              <a:rPr lang="ru-RU" sz="1600" kern="0" dirty="0"/>
              <a:t>не </a:t>
            </a:r>
            <a:r>
              <a:rPr lang="ru-RU" sz="1600" kern="0" spc="-10" dirty="0"/>
              <a:t>должен превышать </a:t>
            </a:r>
            <a:r>
              <a:rPr lang="ru-RU" sz="1600" kern="0" spc="-5" dirty="0"/>
              <a:t>10% совокупного </a:t>
            </a:r>
            <a:r>
              <a:rPr lang="ru-RU" sz="1600" kern="0" spc="-20" dirty="0"/>
              <a:t>годового  </a:t>
            </a:r>
            <a:r>
              <a:rPr lang="ru-RU" sz="1600" kern="0" spc="-10" dirty="0"/>
              <a:t>объема </a:t>
            </a:r>
            <a:r>
              <a:rPr lang="ru-RU" sz="1600" kern="0" spc="-5" dirty="0"/>
              <a:t>закупок заказчика </a:t>
            </a:r>
            <a:r>
              <a:rPr lang="ru-RU" sz="1600" kern="0" dirty="0"/>
              <a:t>и не </a:t>
            </a:r>
            <a:r>
              <a:rPr lang="ru-RU" sz="1600" kern="0" spc="-10" dirty="0"/>
              <a:t>должен </a:t>
            </a:r>
            <a:r>
              <a:rPr lang="ru-RU" sz="1600" kern="0" spc="-5" dirty="0"/>
              <a:t>составлять </a:t>
            </a:r>
            <a:r>
              <a:rPr lang="ru-RU" sz="1600" kern="0" spc="-10" dirty="0"/>
              <a:t>более, </a:t>
            </a:r>
            <a:r>
              <a:rPr lang="ru-RU" sz="1600" kern="0" dirty="0"/>
              <a:t>чем </a:t>
            </a:r>
            <a:r>
              <a:rPr lang="ru-RU" sz="1600" kern="0" spc="-5" dirty="0"/>
              <a:t>100  миллионов</a:t>
            </a:r>
            <a:r>
              <a:rPr lang="ru-RU" sz="1600" kern="0" spc="-15" dirty="0"/>
              <a:t> рублей.</a:t>
            </a:r>
          </a:p>
          <a:p>
            <a:pPr marL="1961323">
              <a:spcBef>
                <a:spcPts val="1200"/>
              </a:spcBef>
            </a:pPr>
            <a:r>
              <a:rPr lang="ru-RU" sz="1600" kern="0" spc="5" dirty="0"/>
              <a:t>Заявка </a:t>
            </a:r>
            <a:r>
              <a:rPr lang="ru-RU" sz="1600" kern="0" spc="-5" dirty="0"/>
              <a:t>состоит из </a:t>
            </a:r>
            <a:r>
              <a:rPr lang="ru-RU" sz="1600" kern="0" spc="-10" dirty="0"/>
              <a:t>одной </a:t>
            </a:r>
            <a:r>
              <a:rPr lang="ru-RU" sz="1600" kern="0" dirty="0"/>
              <a:t>части, </a:t>
            </a:r>
            <a:r>
              <a:rPr lang="ru-RU" sz="1600" kern="0" spc="-10" dirty="0"/>
              <a:t>содержащей </a:t>
            </a:r>
            <a:r>
              <a:rPr lang="ru-RU" sz="1600" kern="0" spc="-5" dirty="0"/>
              <a:t>предложения</a:t>
            </a:r>
            <a:r>
              <a:rPr lang="ru-RU" sz="1600" kern="0" spc="-105" dirty="0"/>
              <a:t> </a:t>
            </a:r>
            <a:r>
              <a:rPr lang="ru-RU" sz="1600" kern="0" dirty="0"/>
              <a:t>участника</a:t>
            </a:r>
          </a:p>
          <a:p>
            <a:pPr marL="1961323"/>
            <a:r>
              <a:rPr lang="ru-RU" sz="1600" kern="0" dirty="0"/>
              <a:t>о </a:t>
            </a:r>
            <a:r>
              <a:rPr lang="ru-RU" sz="1600" kern="0" spc="-10" dirty="0"/>
              <a:t>предлагаемых </a:t>
            </a:r>
            <a:r>
              <a:rPr lang="ru-RU" sz="1600" kern="0" spc="-15" dirty="0"/>
              <a:t>ТРУ </a:t>
            </a:r>
            <a:r>
              <a:rPr lang="ru-RU" sz="1600" kern="0" dirty="0"/>
              <a:t>и </a:t>
            </a:r>
            <a:r>
              <a:rPr lang="ru-RU" sz="1600" kern="0" spc="-5" dirty="0"/>
              <a:t>цене контракта, </a:t>
            </a:r>
            <a:r>
              <a:rPr lang="ru-RU" sz="1600" kern="0" dirty="0"/>
              <a:t>и </a:t>
            </a:r>
            <a:r>
              <a:rPr lang="ru-RU" sz="1600" kern="0" spc="-15" dirty="0"/>
              <a:t>подается </a:t>
            </a:r>
            <a:r>
              <a:rPr lang="ru-RU" sz="1600" kern="0" dirty="0"/>
              <a:t>в форме</a:t>
            </a:r>
            <a:r>
              <a:rPr lang="ru-RU" sz="1600" kern="0" spc="-60" dirty="0"/>
              <a:t> </a:t>
            </a:r>
            <a:r>
              <a:rPr lang="ru-RU" sz="1600" kern="0" spc="-10" dirty="0"/>
              <a:t>электронного</a:t>
            </a:r>
          </a:p>
          <a:p>
            <a:pPr marL="1961323">
              <a:spcBef>
                <a:spcPts val="5"/>
              </a:spcBef>
            </a:pPr>
            <a:r>
              <a:rPr lang="ru-RU" sz="1600" kern="0" spc="-5" dirty="0"/>
              <a:t>документа.</a:t>
            </a:r>
          </a:p>
          <a:p>
            <a:pPr marL="1961323" marR="758116">
              <a:spcBef>
                <a:spcPts val="1200"/>
              </a:spcBef>
            </a:pPr>
            <a:r>
              <a:rPr lang="ru-RU" sz="1600" b="1" kern="0" spc="-20" dirty="0">
                <a:cs typeface="Arial"/>
              </a:rPr>
              <a:t>Годовой </a:t>
            </a:r>
            <a:r>
              <a:rPr lang="ru-RU" sz="1600" b="1" kern="0" spc="-15" dirty="0">
                <a:cs typeface="Arial"/>
              </a:rPr>
              <a:t>объем </a:t>
            </a:r>
            <a:r>
              <a:rPr lang="ru-RU" sz="1600" b="1" kern="0" spc="-10" dirty="0">
                <a:cs typeface="Arial"/>
              </a:rPr>
              <a:t>закупок, </a:t>
            </a:r>
            <a:r>
              <a:rPr lang="ru-RU" sz="1600" b="1" kern="0" spc="-15" dirty="0">
                <a:cs typeface="Arial"/>
              </a:rPr>
              <a:t>осуществляемых </a:t>
            </a:r>
            <a:r>
              <a:rPr lang="ru-RU" sz="1600" b="1" kern="0" dirty="0">
                <a:cs typeface="Arial"/>
              </a:rPr>
              <a:t>в </a:t>
            </a:r>
            <a:r>
              <a:rPr lang="ru-RU" sz="1600" b="1" kern="0" spc="-5" dirty="0">
                <a:cs typeface="Arial"/>
              </a:rPr>
              <a:t>2018 </a:t>
            </a:r>
            <a:r>
              <a:rPr lang="ru-RU" sz="1600" b="1" kern="0" spc="-15" dirty="0">
                <a:cs typeface="Arial"/>
              </a:rPr>
              <a:t>году путем  </a:t>
            </a:r>
            <a:r>
              <a:rPr lang="ru-RU" sz="1600" b="1" kern="0" spc="-5" dirty="0">
                <a:cs typeface="Arial"/>
              </a:rPr>
              <a:t>проведения </a:t>
            </a:r>
            <a:r>
              <a:rPr lang="ru-RU" sz="1600" b="1" kern="0" spc="-10" dirty="0">
                <a:cs typeface="Arial"/>
              </a:rPr>
              <a:t>запроса </a:t>
            </a:r>
            <a:r>
              <a:rPr lang="ru-RU" sz="1600" b="1" kern="0" spc="-15" dirty="0">
                <a:cs typeface="Arial"/>
              </a:rPr>
              <a:t>котировок </a:t>
            </a:r>
            <a:r>
              <a:rPr lang="ru-RU" sz="1600" kern="0" dirty="0"/>
              <a:t>и </a:t>
            </a:r>
            <a:r>
              <a:rPr lang="ru-RU" sz="1600" kern="0" spc="-5" dirty="0"/>
              <a:t>(или) запроса </a:t>
            </a:r>
            <a:r>
              <a:rPr lang="ru-RU" sz="1600" kern="0" spc="-10" dirty="0"/>
              <a:t>котировок </a:t>
            </a:r>
            <a:r>
              <a:rPr lang="ru-RU" sz="1600" kern="0" dirty="0"/>
              <a:t>в  </a:t>
            </a:r>
            <a:r>
              <a:rPr lang="ru-RU" sz="1600" kern="0" spc="-5" dirty="0"/>
              <a:t>электронной форме, </a:t>
            </a:r>
            <a:r>
              <a:rPr lang="ru-RU" sz="1600" kern="0" dirty="0"/>
              <a:t>не </a:t>
            </a:r>
            <a:r>
              <a:rPr lang="ru-RU" sz="1600" kern="0" spc="-10" dirty="0"/>
              <a:t>должен </a:t>
            </a:r>
            <a:r>
              <a:rPr lang="ru-RU" sz="1600" kern="0" dirty="0"/>
              <a:t>в </a:t>
            </a:r>
            <a:r>
              <a:rPr lang="ru-RU" sz="1600" kern="0" spc="-5" dirty="0"/>
              <a:t>совокупности </a:t>
            </a:r>
            <a:r>
              <a:rPr lang="ru-RU" sz="1600" kern="0" spc="-10" dirty="0"/>
              <a:t>превышать </a:t>
            </a:r>
            <a:r>
              <a:rPr lang="ru-RU" sz="1600" kern="0" spc="-5" dirty="0"/>
              <a:t>10%  совокупного </a:t>
            </a:r>
            <a:r>
              <a:rPr lang="ru-RU" sz="1600" kern="0" spc="-20" dirty="0"/>
              <a:t>годового </a:t>
            </a:r>
            <a:r>
              <a:rPr lang="ru-RU" sz="1600" kern="0" spc="-10" dirty="0"/>
              <a:t>объема </a:t>
            </a:r>
            <a:r>
              <a:rPr lang="ru-RU" sz="1600" kern="0" spc="-5" dirty="0"/>
              <a:t>закупок </a:t>
            </a:r>
            <a:r>
              <a:rPr lang="ru-RU" sz="1600" kern="0" dirty="0"/>
              <a:t>заказчика и </a:t>
            </a:r>
            <a:r>
              <a:rPr lang="ru-RU" sz="1600" b="1" kern="0" dirty="0">
                <a:cs typeface="Arial"/>
              </a:rPr>
              <a:t>не </a:t>
            </a:r>
            <a:r>
              <a:rPr lang="ru-RU" sz="1600" b="1" kern="0" spc="-15" dirty="0">
                <a:cs typeface="Arial"/>
              </a:rPr>
              <a:t>должен  составлять более </a:t>
            </a:r>
            <a:r>
              <a:rPr lang="ru-RU" sz="1600" b="1" kern="0" spc="-10" dirty="0">
                <a:cs typeface="Arial"/>
              </a:rPr>
              <a:t>чем </a:t>
            </a:r>
            <a:r>
              <a:rPr lang="ru-RU" sz="1600" b="1" kern="0" spc="-5" dirty="0">
                <a:cs typeface="Arial"/>
              </a:rPr>
              <a:t>100 </a:t>
            </a:r>
            <a:r>
              <a:rPr lang="ru-RU" sz="1600" b="1" kern="0" dirty="0">
                <a:cs typeface="Arial"/>
              </a:rPr>
              <a:t>миллионов</a:t>
            </a:r>
            <a:r>
              <a:rPr lang="ru-RU" sz="1600" b="1" kern="0" spc="5" dirty="0">
                <a:cs typeface="Arial"/>
              </a:rPr>
              <a:t> </a:t>
            </a:r>
            <a:r>
              <a:rPr lang="ru-RU" sz="1600" b="1" kern="0" spc="-25" dirty="0">
                <a:cs typeface="Arial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15131745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979713" y="629033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 </a:t>
            </a:r>
            <a:r>
              <a:rPr sz="2200" spc="-5" dirty="0"/>
              <a:t>Запрос</a:t>
            </a:r>
            <a:r>
              <a:rPr sz="2200" spc="-10" dirty="0"/>
              <a:t> котировок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54495"/>
              </p:ext>
            </p:extLst>
          </p:nvPr>
        </p:nvGraphicFramePr>
        <p:xfrm>
          <a:off x="395536" y="1275606"/>
          <a:ext cx="8496943" cy="3384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7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5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выделенные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pPr marL="99695" marR="2768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аз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ме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ще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извещения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2679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менее, чем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дней  до окончания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приема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254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Внесены изменения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 срок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 продлен  так, что до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окончания остаётся не менее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 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дней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78">
                <a:tc>
                  <a:txBody>
                    <a:bodyPr/>
                    <a:lstStyle/>
                    <a:p>
                      <a:pPr marL="99695" marR="4216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Внесение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ме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 извещение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Решение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внесении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изменений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103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проведении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котировок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электронной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форме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за 2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до окончания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2374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Результаты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рассмотрения фиксируются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протоколе,  протокол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даты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окончания рассмотрения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направляется оператору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ЭП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0330" marR="1339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Оператор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размещает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протокол 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ЕИС 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площадке  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часа 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момента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получения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заказчика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20" dirty="0">
                          <a:latin typeface="Arial"/>
                          <a:cs typeface="Arial"/>
                        </a:rPr>
                        <a:t>Подача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заявки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136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любое время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момента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размещения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извещения до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даты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времени окончания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срока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5721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Нет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одной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заявки или поступила только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одна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заявка - срок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r>
                        <a:rPr sz="12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продлевается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254">
                <a:tc>
                  <a:txBody>
                    <a:bodyPr/>
                    <a:lstStyle/>
                    <a:p>
                      <a:pPr marL="99695" marR="111125" algn="just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dirty="0">
                          <a:latin typeface="Arial"/>
                          <a:cs typeface="Arial"/>
                        </a:rPr>
                        <a:t>Рассмо</a:t>
                      </a:r>
                      <a:r>
                        <a:rPr sz="1200" i="1" spc="-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ие 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котировочных  заявок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556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после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приема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2641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итогам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продления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подачи подана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заявка или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только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заявка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соответствует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всем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требованиям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  контракт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заключается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единственным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поставщиком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399501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Подача заявки</a:t>
            </a:r>
            <a:endParaRPr sz="2200" spc="-1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6490"/>
            <a:ext cx="9144000" cy="39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5550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4" y="1111052"/>
            <a:ext cx="896099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Подача заявки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055933235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87968"/>
            <a:ext cx="8136904" cy="39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Подача заявки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4243392850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830283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475656" y="699542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Подача заявки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866884865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8" y="1106660"/>
            <a:ext cx="8989277" cy="403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1557242596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03598"/>
            <a:ext cx="90878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1814029887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31589"/>
            <a:ext cx="8604448" cy="38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476876835"/>
      </p:ext>
    </p:extLst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70347"/>
            <a:ext cx="8820472" cy="37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9298370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869113"/>
            <a:ext cx="8352928" cy="319957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2000" spc="-5" dirty="0"/>
              <a:t>Способы и порядок зачисления обеспечения заявок</a:t>
            </a:r>
            <a:endParaRPr sz="2000"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54359" y="2067694"/>
            <a:ext cx="3442970" cy="238206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 algn="just"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Денежные средства </a:t>
            </a:r>
            <a:r>
              <a:rPr sz="1400" spc="-5" dirty="0">
                <a:latin typeface="Arial"/>
                <a:cs typeface="Arial"/>
              </a:rPr>
              <a:t>или </a:t>
            </a:r>
            <a:r>
              <a:rPr sz="1400" spc="-10" dirty="0">
                <a:latin typeface="Arial"/>
                <a:cs typeface="Arial"/>
              </a:rPr>
              <a:t>банковская  гарантия.</a:t>
            </a:r>
            <a:endParaRPr sz="1400" dirty="0">
              <a:latin typeface="Arial"/>
              <a:cs typeface="Arial"/>
            </a:endParaRPr>
          </a:p>
          <a:p>
            <a:pPr algn="just"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698" marR="277468" algn="just"/>
            <a:r>
              <a:rPr sz="1400" spc="-5" dirty="0">
                <a:latin typeface="Arial"/>
                <a:cs typeface="Arial"/>
              </a:rPr>
              <a:t>Способ </a:t>
            </a:r>
            <a:r>
              <a:rPr sz="1400" spc="-15" dirty="0">
                <a:latin typeface="Arial"/>
                <a:cs typeface="Arial"/>
              </a:rPr>
              <a:t>обеспечения выбирается  </a:t>
            </a:r>
            <a:r>
              <a:rPr sz="1400" spc="-5" dirty="0">
                <a:latin typeface="Arial"/>
                <a:cs typeface="Arial"/>
              </a:rPr>
              <a:t>участником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закупки.</a:t>
            </a:r>
            <a:endParaRPr sz="1400" dirty="0">
              <a:latin typeface="Arial"/>
              <a:cs typeface="Arial"/>
            </a:endParaRPr>
          </a:p>
          <a:p>
            <a:pPr algn="just"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698" marR="66034" algn="just"/>
            <a:r>
              <a:rPr sz="1400" spc="-5" dirty="0">
                <a:latin typeface="Arial"/>
                <a:cs typeface="Arial"/>
              </a:rPr>
              <a:t>По </a:t>
            </a:r>
            <a:r>
              <a:rPr sz="1400" spc="-10" dirty="0">
                <a:latin typeface="Arial"/>
                <a:cs typeface="Arial"/>
              </a:rPr>
              <a:t>электронным </a:t>
            </a:r>
            <a:r>
              <a:rPr sz="1400" spc="-15" dirty="0">
                <a:latin typeface="Arial"/>
                <a:cs typeface="Arial"/>
              </a:rPr>
              <a:t>процедурам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spc="-10" dirty="0" err="1">
                <a:latin typeface="Arial"/>
                <a:cs typeface="Arial"/>
              </a:rPr>
              <a:t>денежные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средства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lang="ru-RU" sz="1400" spc="-5" dirty="0">
                <a:latin typeface="Arial"/>
                <a:cs typeface="Arial"/>
              </a:rPr>
              <a:t>или БГ с 01.07.2019</a:t>
            </a:r>
          </a:p>
          <a:p>
            <a:pPr marL="12698" marR="66034" algn="just"/>
            <a:endParaRPr lang="ru-RU" sz="1400" spc="-5" dirty="0">
              <a:latin typeface="Arial"/>
              <a:cs typeface="Arial"/>
            </a:endParaRPr>
          </a:p>
          <a:p>
            <a:pPr marL="12698" marR="66034" algn="just"/>
            <a:r>
              <a:rPr lang="ru-RU" sz="1400" spc="-5" dirty="0">
                <a:latin typeface="Arial"/>
                <a:cs typeface="Arial"/>
              </a:rPr>
              <a:t>Обеспечение – 1% или 0,5%-5% если НМЦК свыше 20 млн. руб.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7984" y="2067694"/>
            <a:ext cx="4306570" cy="1951173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 algn="just"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Банковская </a:t>
            </a:r>
            <a:r>
              <a:rPr sz="1400" spc="-10" dirty="0">
                <a:latin typeface="Arial"/>
                <a:cs typeface="Arial"/>
              </a:rPr>
              <a:t>гарантия, выданная </a:t>
            </a:r>
            <a:r>
              <a:rPr sz="1400" spc="-5" dirty="0">
                <a:latin typeface="Arial"/>
                <a:cs typeface="Arial"/>
              </a:rPr>
              <a:t>участнику  </a:t>
            </a:r>
            <a:r>
              <a:rPr sz="1400" spc="-10" dirty="0">
                <a:latin typeface="Arial"/>
                <a:cs typeface="Arial"/>
              </a:rPr>
              <a:t>закупки </a:t>
            </a:r>
            <a:r>
              <a:rPr sz="1400" spc="-15" dirty="0">
                <a:latin typeface="Arial"/>
                <a:cs typeface="Arial"/>
              </a:rPr>
              <a:t>банком </a:t>
            </a:r>
            <a:r>
              <a:rPr sz="1400" spc="-5" dirty="0">
                <a:latin typeface="Arial"/>
                <a:cs typeface="Arial"/>
              </a:rPr>
              <a:t>для </a:t>
            </a:r>
            <a:r>
              <a:rPr sz="1400" spc="-20" dirty="0">
                <a:latin typeface="Arial"/>
                <a:cs typeface="Arial"/>
              </a:rPr>
              <a:t>целей </a:t>
            </a:r>
            <a:r>
              <a:rPr sz="1400" spc="-10" dirty="0">
                <a:latin typeface="Arial"/>
                <a:cs typeface="Arial"/>
              </a:rPr>
              <a:t>обеспечения  </a:t>
            </a:r>
            <a:r>
              <a:rPr sz="1400" spc="-5" dirty="0">
                <a:latin typeface="Arial"/>
                <a:cs typeface="Arial"/>
              </a:rPr>
              <a:t>заявки </a:t>
            </a:r>
            <a:r>
              <a:rPr sz="1400" spc="-1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участие в </a:t>
            </a:r>
            <a:r>
              <a:rPr sz="1400" spc="-10" dirty="0">
                <a:latin typeface="Arial"/>
                <a:cs typeface="Arial"/>
              </a:rPr>
              <a:t>конкурсе </a:t>
            </a:r>
            <a:r>
              <a:rPr sz="1400" spc="-5" dirty="0">
                <a:latin typeface="Arial"/>
                <a:cs typeface="Arial"/>
              </a:rPr>
              <a:t>или </a:t>
            </a:r>
            <a:r>
              <a:rPr sz="1400" spc="-10" dirty="0">
                <a:latin typeface="Arial"/>
                <a:cs typeface="Arial"/>
              </a:rPr>
              <a:t>аукционе,  должна </a:t>
            </a:r>
            <a:r>
              <a:rPr sz="1400" spc="-15" dirty="0">
                <a:latin typeface="Arial"/>
                <a:cs typeface="Arial"/>
              </a:rPr>
              <a:t>соответствовать </a:t>
            </a:r>
            <a:r>
              <a:rPr sz="1400" spc="-10" dirty="0">
                <a:latin typeface="Arial"/>
                <a:cs typeface="Arial"/>
              </a:rPr>
              <a:t>требованиям </a:t>
            </a:r>
            <a:r>
              <a:rPr sz="1400" spc="-15" dirty="0">
                <a:latin typeface="Arial"/>
                <a:cs typeface="Arial"/>
              </a:rPr>
              <a:t>статьи  </a:t>
            </a:r>
            <a:r>
              <a:rPr sz="1400" spc="-5" dirty="0">
                <a:latin typeface="Arial"/>
                <a:cs typeface="Arial"/>
              </a:rPr>
              <a:t>45 Закона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№44-ФЗ.</a:t>
            </a:r>
            <a:endParaRPr sz="1400" dirty="0">
              <a:latin typeface="Arial"/>
              <a:cs typeface="Arial"/>
            </a:endParaRPr>
          </a:p>
          <a:p>
            <a:pPr algn="just">
              <a:spcBef>
                <a:spcPts val="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698" marR="158100" algn="just"/>
            <a:r>
              <a:rPr sz="1400" b="1" spc="-10" dirty="0">
                <a:latin typeface="Arial"/>
                <a:cs typeface="Arial"/>
              </a:rPr>
              <a:t>Срок действия </a:t>
            </a:r>
            <a:r>
              <a:rPr sz="1400" spc="-10" dirty="0">
                <a:latin typeface="Arial"/>
                <a:cs typeface="Arial"/>
              </a:rPr>
              <a:t>банковской гарантии,  </a:t>
            </a:r>
            <a:r>
              <a:rPr sz="1400" spc="-15" dirty="0">
                <a:latin typeface="Arial"/>
                <a:cs typeface="Arial"/>
              </a:rPr>
              <a:t>предоставленной </a:t>
            </a:r>
            <a:r>
              <a:rPr sz="1400" spc="-5" dirty="0">
                <a:latin typeface="Arial"/>
                <a:cs typeface="Arial"/>
              </a:rPr>
              <a:t>в качестве </a:t>
            </a:r>
            <a:r>
              <a:rPr sz="1400" spc="-10" dirty="0">
                <a:latin typeface="Arial"/>
                <a:cs typeface="Arial"/>
              </a:rPr>
              <a:t>обеспечения  заявки, должен составлять </a:t>
            </a:r>
            <a:r>
              <a:rPr sz="1400" b="1" spc="-5" dirty="0">
                <a:latin typeface="Arial"/>
                <a:cs typeface="Arial"/>
              </a:rPr>
              <a:t>не </a:t>
            </a:r>
            <a:r>
              <a:rPr sz="1400" b="1" spc="-10" dirty="0">
                <a:latin typeface="Arial"/>
                <a:cs typeface="Arial"/>
              </a:rPr>
              <a:t>менее </a:t>
            </a:r>
            <a:r>
              <a:rPr sz="1400" b="1" spc="-15" dirty="0">
                <a:latin typeface="Arial"/>
                <a:cs typeface="Arial"/>
              </a:rPr>
              <a:t>чем </a:t>
            </a:r>
            <a:r>
              <a:rPr sz="1400" b="1" spc="-5" dirty="0">
                <a:latin typeface="Arial"/>
                <a:cs typeface="Arial"/>
              </a:rPr>
              <a:t>2  месяца с </a:t>
            </a:r>
            <a:r>
              <a:rPr sz="1400" b="1" spc="-10" dirty="0">
                <a:latin typeface="Arial"/>
                <a:cs typeface="Arial"/>
              </a:rPr>
              <a:t>даты окончания срока </a:t>
            </a:r>
            <a:r>
              <a:rPr sz="1400" b="1" spc="-20" dirty="0">
                <a:latin typeface="Arial"/>
                <a:cs typeface="Arial"/>
              </a:rPr>
              <a:t>подачи  </a:t>
            </a:r>
            <a:r>
              <a:rPr sz="1400" b="1" spc="-10" dirty="0">
                <a:latin typeface="Arial"/>
                <a:cs typeface="Arial"/>
              </a:rPr>
              <a:t>заявок.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068278"/>
      </p:ext>
    </p:extLst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26060"/>
            <a:ext cx="8640960" cy="35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1158272834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" y="1347614"/>
            <a:ext cx="8964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71600" y="699542"/>
            <a:ext cx="756084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</a:t>
            </a:r>
            <a:r>
              <a:rPr lang="ru-RU" sz="2200" spc="-5" dirty="0"/>
              <a:t>з</a:t>
            </a:r>
            <a:r>
              <a:rPr sz="2200" spc="-5" dirty="0" err="1"/>
              <a:t>апрос</a:t>
            </a:r>
            <a:r>
              <a:rPr sz="2200" spc="-10" dirty="0"/>
              <a:t> </a:t>
            </a:r>
            <a:r>
              <a:rPr sz="2200" spc="-10" dirty="0" err="1"/>
              <a:t>котировок</a:t>
            </a:r>
            <a:r>
              <a:rPr lang="ru-RU" sz="2200" spc="-10" dirty="0"/>
              <a:t>. Рассмотрение заявок</a:t>
            </a:r>
            <a:endParaRPr sz="2200" spc="-10" dirty="0"/>
          </a:p>
        </p:txBody>
      </p:sp>
    </p:spTree>
    <p:extLst>
      <p:ext uri="{BB962C8B-B14F-4D97-AF65-F5344CB8AC3E}">
        <p14:creationId xmlns:p14="http://schemas.microsoft.com/office/powerpoint/2010/main" val="2368936541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475656" y="708847"/>
            <a:ext cx="6473511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 </a:t>
            </a:r>
            <a:r>
              <a:rPr sz="2200" spc="-5" dirty="0" err="1"/>
              <a:t>Запрос</a:t>
            </a:r>
            <a:r>
              <a:rPr sz="2200" spc="-10" dirty="0"/>
              <a:t> </a:t>
            </a:r>
            <a:r>
              <a:rPr lang="ru-RU" sz="2200" spc="-10" dirty="0"/>
              <a:t>предложений</a:t>
            </a:r>
            <a:endParaRPr sz="2200" spc="-10" dirty="0"/>
          </a:p>
        </p:txBody>
      </p:sp>
      <p:pic>
        <p:nvPicPr>
          <p:cNvPr id="4" name="Picture 2" descr="C:\Users\User\Desktop\Screen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" y="1314451"/>
            <a:ext cx="8064000" cy="23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90130"/>
            <a:ext cx="1800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позднее рабочего дня, следующего за датой окончания срока подачи заявок.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5" y="3690131"/>
            <a:ext cx="1979961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В течение 1 рабочего дня с момента размещения выписки из протокола (ч. 21 ст. 83.1)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3682373"/>
            <a:ext cx="2016224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В течение 1 рабочего дня с даты окончания срока для направления окончательных предложений</a:t>
            </a:r>
            <a:b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(ч. 23 ст. 83.1)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682373"/>
            <a:ext cx="1907507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n-lt"/>
                <a:cs typeface="+mn-cs"/>
              </a:rPr>
              <a:t>Не ранее чем через 7 дней с даты размещения протокола в ЕИС (ч. 9 ст. 83.2)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50236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187626" y="911458"/>
            <a:ext cx="6172835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5" dirty="0"/>
              <a:t>Запрос</a:t>
            </a:r>
            <a:r>
              <a:rPr sz="2200" spc="65" dirty="0"/>
              <a:t> </a:t>
            </a:r>
            <a:r>
              <a:rPr sz="2200" spc="-10" dirty="0"/>
              <a:t>предложений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751125" y="1419622"/>
            <a:ext cx="6350635" cy="197488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Применение </a:t>
            </a:r>
            <a:r>
              <a:rPr sz="1200" b="1" i="1" spc="-10" dirty="0">
                <a:latin typeface="Arial"/>
                <a:cs typeface="Arial"/>
              </a:rPr>
              <a:t>такого </a:t>
            </a:r>
            <a:r>
              <a:rPr sz="1200" b="1" i="1" dirty="0">
                <a:latin typeface="Arial"/>
                <a:cs typeface="Arial"/>
              </a:rPr>
              <a:t>способа закупок </a:t>
            </a:r>
            <a:r>
              <a:rPr sz="1200" b="1" i="1" spc="-10" dirty="0">
                <a:latin typeface="Arial"/>
                <a:cs typeface="Arial"/>
              </a:rPr>
              <a:t>возможно </a:t>
            </a:r>
            <a:r>
              <a:rPr sz="1200" b="1" i="1" dirty="0">
                <a:latin typeface="Arial"/>
                <a:cs typeface="Arial"/>
              </a:rPr>
              <a:t>при </a:t>
            </a:r>
            <a:r>
              <a:rPr sz="1200" b="1" i="1" spc="-5" dirty="0">
                <a:latin typeface="Arial"/>
                <a:cs typeface="Arial"/>
              </a:rPr>
              <a:t>решении определенных</a:t>
            </a:r>
            <a:r>
              <a:rPr sz="1200" b="1" i="1" spc="5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задач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61745"/>
              </p:ext>
            </p:extLst>
          </p:nvPr>
        </p:nvGraphicFramePr>
        <p:xfrm>
          <a:off x="737872" y="1779662"/>
          <a:ext cx="8082601" cy="3024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9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98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176">
                <a:tc>
                  <a:txBody>
                    <a:bodyPr/>
                    <a:lstStyle/>
                    <a:p>
                      <a:pPr marL="99695" marR="2489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Размещение</a:t>
                      </a:r>
                      <a:r>
                        <a:rPr sz="12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извещения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документации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запросе</a:t>
                      </a:r>
                      <a:r>
                        <a:rPr sz="12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1377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рабочих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дней  до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</a:t>
                      </a: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3168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Заказчик обязан также направить  приглашения принять участие не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менее,  чем 3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лицам,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которыми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9060" marR="299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месяцев заключались аналогичные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контракты,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не расторгнутые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исполненные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без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санкций за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нарушения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4176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Внесение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изменений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3486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момента размещения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ЕИС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извещения заказчик не вправе  отменять проведение такого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 или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вносить изменения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извещение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документацию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проведении такого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запроса</a:t>
                      </a: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38393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539554" y="813906"/>
            <a:ext cx="8202993" cy="68928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Электронные </a:t>
            </a:r>
            <a:r>
              <a:rPr sz="2200" spc="-15" dirty="0"/>
              <a:t>процедуры. </a:t>
            </a:r>
            <a:r>
              <a:rPr sz="2200" spc="-5" dirty="0"/>
              <a:t>Запрос </a:t>
            </a:r>
            <a:r>
              <a:rPr sz="2200" spc="-10" dirty="0"/>
              <a:t>предложений  </a:t>
            </a:r>
            <a:r>
              <a:rPr sz="2200" spc="-15" dirty="0"/>
              <a:t>(продолжение)</a:t>
            </a:r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58920"/>
              </p:ext>
            </p:extLst>
          </p:nvPr>
        </p:nvGraphicFramePr>
        <p:xfrm>
          <a:off x="323528" y="1635646"/>
          <a:ext cx="8568953" cy="331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0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045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 err="1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Сроки, выделенные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1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Примечания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061"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Рассмотрение</a:t>
                      </a:r>
                      <a:r>
                        <a:rPr sz="1200" i="1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заявок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4375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позднее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рабочего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дня,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следующего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датой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срока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подачи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 marR="2882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течение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рабочего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дня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после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размещения  выписки участники вправе направить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окончательные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предложения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(без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ухудшения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959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заявок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оператор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 marR="1441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ЭП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направляет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заказчику  заявки,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также информацию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электронные документы  участников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условий)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29">
                <a:tc>
                  <a:txBody>
                    <a:bodyPr/>
                    <a:lstStyle/>
                    <a:p>
                      <a:pPr marL="99695" marR="8464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Рассмотрение 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кон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ча</a:t>
                      </a:r>
                      <a:r>
                        <a:rPr sz="1200" i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i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i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ых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marR="869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Осуществляется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следующий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рабочий день после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даты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 marR="9017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Результаты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фиксируются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итоговом протоколе.  Выигрывает окончательное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предложение,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0863">
                <a:tc>
                  <a:txBody>
                    <a:bodyPr/>
                    <a:lstStyle/>
                    <a:p>
                      <a:pPr marL="99695">
                        <a:lnSpc>
                          <a:spcPts val="1375"/>
                        </a:lnSpc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окончания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срока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для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060" marR="3079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направления окончательных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предложений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которое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9695" marR="5010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соответствии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критериями, указанными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документации наилучшим образом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соответствует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установленным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заказчиком  требованиям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ТРУ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380849"/>
      </p:ext>
    </p:extLst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Подача заявки</a:t>
            </a:r>
            <a:endParaRPr sz="2200" spc="-15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9036496" cy="358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61505"/>
      </p:ext>
    </p:extLst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8268"/>
            <a:ext cx="9103016" cy="34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Подача заявки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515679829"/>
      </p:ext>
    </p:extLst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35286"/>
            <a:ext cx="8616474" cy="29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Подача заявки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453821723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0778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767894062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1913"/>
            <a:ext cx="9036496" cy="39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121539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4788" y="699542"/>
            <a:ext cx="8686800" cy="431451"/>
          </a:xfrm>
        </p:spPr>
        <p:txBody>
          <a:bodyPr/>
          <a:lstStyle/>
          <a:p>
            <a:pPr eaLnBrk="1" hangingPunct="1"/>
            <a:r>
              <a:rPr lang="ru-RU" altLang="ru-RU" sz="2200" dirty="0">
                <a:solidFill>
                  <a:srgbClr val="075794"/>
                </a:solidFill>
                <a:cs typeface="Arial" charset="0"/>
              </a:rPr>
              <a:t>Специальный счет для обеспечения заявок</a:t>
            </a:r>
            <a:endParaRPr lang="ru-RU" altLang="ru-RU" sz="22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251520" y="1131590"/>
            <a:ext cx="8305800" cy="203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 dirty="0"/>
              <a:t>Для участия в электронных процедурах и внесения обеспечения заявок используются </a:t>
            </a:r>
            <a:r>
              <a:rPr lang="ru-RU" altLang="ru-RU" sz="1400" b="1" dirty="0"/>
              <a:t>специальные счета.</a:t>
            </a:r>
          </a:p>
          <a:p>
            <a:pPr algn="just" eaLnBrk="1" hangingPunct="1"/>
            <a:endParaRPr lang="ru-RU" altLang="ru-RU" sz="1400" b="1" dirty="0"/>
          </a:p>
          <a:p>
            <a:pPr algn="just" eaLnBrk="1" hangingPunct="1"/>
            <a:r>
              <a:rPr lang="ru-RU" altLang="ru-RU" sz="1400" b="1" dirty="0"/>
              <a:t>Специальные счета </a:t>
            </a:r>
            <a:r>
              <a:rPr lang="ru-RU" altLang="ru-RU" sz="1400" dirty="0"/>
              <a:t>– счета, открытые поставщиками в банках, перечень которых будет установлен Правительством РФ. Участник закупки будет вправе открыть на основании договора с любым банком из утвержденного перечня специальный счет, на который  вносятся денежные средства,  в отношении которых возможно осуществлять (при необходимости).</a:t>
            </a:r>
          </a:p>
          <a:p>
            <a:pPr algn="just" eaLnBrk="1" hangingPunct="1"/>
            <a:r>
              <a:rPr lang="ru-RU" altLang="ru-RU" sz="1400" b="1" dirty="0"/>
              <a:t/>
            </a:r>
            <a:br>
              <a:rPr lang="ru-RU" altLang="ru-RU" sz="1400" b="1" dirty="0"/>
            </a:br>
            <a:r>
              <a:rPr lang="ru-RU" altLang="ru-RU" sz="1400" b="1" dirty="0"/>
              <a:t>С 1 октября 2018 года средства обеспечения вносятся на специальные счета.</a:t>
            </a:r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6449" y="3291830"/>
            <a:ext cx="8161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/>
              <a:t>Размер обеспечения заявки на участие в конкурсе или аукционе должен составлять:</a:t>
            </a:r>
          </a:p>
          <a:p>
            <a:pPr eaLnBrk="1" hangingPunct="1"/>
            <a:r>
              <a:rPr lang="ru-RU" altLang="ru-RU" sz="1400" dirty="0"/>
              <a:t>1) от 0,5% до 1% начальной (максимальной) цены контракта, если размер НМЦК  составляет 1-20 миллионов рублей;</a:t>
            </a:r>
          </a:p>
          <a:p>
            <a:pPr eaLnBrk="1" hangingPunct="1"/>
            <a:r>
              <a:rPr lang="ru-RU" altLang="ru-RU" sz="1400" dirty="0"/>
              <a:t>2) от 0,5% до 5% от НМЦК, если НМЦК составляет более 20 миллионов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3935337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5792"/>
            <a:ext cx="9036496" cy="39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855177798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3199"/>
            <a:ext cx="908282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20299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Первые части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614078999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9" y="1205292"/>
            <a:ext cx="8898779" cy="393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583999870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8" y="1160200"/>
            <a:ext cx="9002758" cy="399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Окончательные предложения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778539392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113"/>
            <a:ext cx="9111343" cy="393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3439909190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8964488" cy="27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84" y="3927937"/>
            <a:ext cx="90364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546548348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8318"/>
            <a:ext cx="9036495" cy="381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2144921679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8569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51870"/>
            <a:ext cx="88569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5710" y="771550"/>
            <a:ext cx="889877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 err="1"/>
              <a:t>Электронны</a:t>
            </a:r>
            <a:r>
              <a:rPr lang="ru-RU" sz="2200" spc="-10" dirty="0"/>
              <a:t>й з</a:t>
            </a:r>
            <a:r>
              <a:rPr sz="2200" spc="-5" dirty="0" err="1"/>
              <a:t>апрос</a:t>
            </a:r>
            <a:r>
              <a:rPr sz="2200" spc="-5" dirty="0"/>
              <a:t> </a:t>
            </a:r>
            <a:r>
              <a:rPr sz="2200" spc="-10" dirty="0" err="1"/>
              <a:t>предложений</a:t>
            </a:r>
            <a:r>
              <a:rPr lang="ru-RU" sz="2200" spc="-10" dirty="0"/>
              <a:t>. Подведение итогов</a:t>
            </a:r>
            <a:endParaRPr sz="2200" spc="-15" dirty="0"/>
          </a:p>
        </p:txBody>
      </p:sp>
    </p:spTree>
    <p:extLst>
      <p:ext uri="{BB962C8B-B14F-4D97-AF65-F5344CB8AC3E}">
        <p14:creationId xmlns:p14="http://schemas.microsoft.com/office/powerpoint/2010/main" val="1906665217"/>
      </p:ext>
    </p:extLst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0"/>
            <a:ext cx="8061366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algn="ctr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cap="all" spc="-85" dirty="0">
                <a:solidFill>
                  <a:srgbClr val="FFFFFF"/>
                </a:solidFill>
                <a:latin typeface="Arial"/>
                <a:cs typeface="Arial"/>
              </a:rPr>
              <a:t>НОВЫЙ ПОРЯДОК ЗАКЛЮЧЕНИЯ КОНТРАКТА</a:t>
            </a:r>
            <a:endParaRPr lang="ru-RU" sz="2200" b="1" spc="-8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566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525273"/>
            <a:ext cx="3610744" cy="26131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С 2018 года вводится единый порядок заключения контракта по всем видам электронных процедур.</a:t>
            </a:r>
          </a:p>
          <a:p>
            <a:pPr marL="0" indent="0">
              <a:buNone/>
            </a:pPr>
            <a:r>
              <a:rPr lang="ru-RU" dirty="0"/>
              <a:t>Контракт может быть заключен </a:t>
            </a:r>
            <a:br>
              <a:rPr lang="ru-RU" dirty="0"/>
            </a:br>
            <a:r>
              <a:rPr lang="ru-RU" b="1" dirty="0"/>
              <a:t>не ранее чем через 10 дней с даты размещения в ЕИС </a:t>
            </a:r>
            <a:r>
              <a:rPr lang="ru-RU" dirty="0"/>
              <a:t>протоколов подведения итогов и определения победителей, </a:t>
            </a:r>
            <a:r>
              <a:rPr lang="ru-RU" b="1" dirty="0"/>
              <a:t>кроме запросов котировок и запросов предложения</a:t>
            </a:r>
            <a:br>
              <a:rPr lang="ru-RU" b="1" dirty="0"/>
            </a:br>
            <a:r>
              <a:rPr lang="ru-RU" b="1" dirty="0"/>
              <a:t>в электронной форме.</a:t>
            </a:r>
          </a:p>
          <a:p>
            <a:pPr marL="0" indent="0">
              <a:buNone/>
            </a:pPr>
            <a:r>
              <a:rPr lang="ru-RU" dirty="0"/>
              <a:t>Для них срок составляет не ранее </a:t>
            </a:r>
            <a:br>
              <a:rPr lang="ru-RU" dirty="0"/>
            </a:br>
            <a:r>
              <a:rPr lang="ru-RU" dirty="0"/>
              <a:t>чем через </a:t>
            </a:r>
            <a:r>
              <a:rPr lang="ru-RU" b="1" dirty="0"/>
              <a:t>7 дней </a:t>
            </a:r>
            <a:r>
              <a:rPr lang="ru-RU" dirty="0"/>
              <a:t>с даты размещения в ЕИС вышеперечисленных протоколов.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58857" y="1120180"/>
            <a:ext cx="4103688" cy="290165"/>
          </a:xfrm>
          <a:prstGeom prst="rect">
            <a:avLst/>
          </a:prstGeom>
        </p:spPr>
        <p:txBody>
          <a:bodyPr vert="horz" lIns="91431" tIns="45716" rIns="91431" bIns="45716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</a:rPr>
              <a:t>Алгоритм заключения контракта (ст. 83.2)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3968" y="1511904"/>
            <a:ext cx="4608512" cy="2360652"/>
          </a:xfrm>
          <a:prstGeom prst="rect">
            <a:avLst/>
          </a:prstGeom>
        </p:spPr>
        <p:txBody>
          <a:bodyPr vert="horz" lIns="91431" tIns="45716" rIns="91431" bIns="45716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Заказчик в течение 5 дней с даты размещения в ЕИС итоговых протоколов направляет победителю проект контракта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Победитель в течение 5 дней с даты размещения заказчиком проекта контракта подписывает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его, одновременно  предоставив информацию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об обеспечении контракта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Если участник закупки, с которым заключается контракт, не согласен с проектом, размещенным заказчиком, в течение 5 дней, отведенных ему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подписание, он должен сформировать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направить заказчику протокол разногласий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Протокол разногласий может быть размещен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электронной площадке в отношении соответствующего контракта не более чем один раз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81541"/>
            <a:ext cx="8229600" cy="381689"/>
          </a:xfrm>
        </p:spPr>
        <p:txBody>
          <a:bodyPr/>
          <a:lstStyle/>
          <a:p>
            <a:pPr algn="ctr"/>
            <a:r>
              <a:rPr lang="ru-RU" sz="2200" dirty="0"/>
              <a:t>Порядок заключения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352517906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480902" y="1203598"/>
            <a:ext cx="7933690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15" dirty="0">
                <a:latin typeface="+mn-lt"/>
                <a:cs typeface="Arial"/>
              </a:rPr>
              <a:t>Средства </a:t>
            </a:r>
            <a:r>
              <a:rPr sz="1300" b="1" spc="-20" dirty="0">
                <a:latin typeface="+mn-lt"/>
                <a:cs typeface="Arial"/>
              </a:rPr>
              <a:t>блокируются </a:t>
            </a:r>
            <a:r>
              <a:rPr sz="1300" b="1" spc="-5" dirty="0">
                <a:latin typeface="+mn-lt"/>
                <a:cs typeface="Arial"/>
              </a:rPr>
              <a:t>на </a:t>
            </a:r>
            <a:r>
              <a:rPr sz="1300" b="1" spc="-15" dirty="0">
                <a:latin typeface="+mn-lt"/>
                <a:cs typeface="Arial"/>
              </a:rPr>
              <a:t>счетах </a:t>
            </a:r>
            <a:r>
              <a:rPr sz="1300" spc="-5" dirty="0">
                <a:latin typeface="+mn-lt"/>
                <a:cs typeface="Arial"/>
              </a:rPr>
              <a:t>до </a:t>
            </a:r>
            <a:r>
              <a:rPr sz="1300" spc="-10" dirty="0">
                <a:latin typeface="+mn-lt"/>
                <a:cs typeface="Arial"/>
              </a:rPr>
              <a:t>наступления </a:t>
            </a:r>
            <a:r>
              <a:rPr sz="1300" spc="-15" dirty="0">
                <a:latin typeface="+mn-lt"/>
                <a:cs typeface="Arial"/>
              </a:rPr>
              <a:t>одного </a:t>
            </a:r>
            <a:r>
              <a:rPr sz="1300" spc="-5" dirty="0">
                <a:latin typeface="+mn-lt"/>
                <a:cs typeface="Arial"/>
              </a:rPr>
              <a:t>из</a:t>
            </a:r>
            <a:r>
              <a:rPr sz="1300" spc="254" dirty="0">
                <a:latin typeface="+mn-lt"/>
                <a:cs typeface="Arial"/>
              </a:rPr>
              <a:t> </a:t>
            </a:r>
            <a:r>
              <a:rPr sz="1300" spc="-5" dirty="0">
                <a:latin typeface="+mn-lt"/>
                <a:cs typeface="Arial"/>
              </a:rPr>
              <a:t>событий:</a:t>
            </a:r>
            <a:endParaRPr sz="1300" dirty="0">
              <a:latin typeface="+mn-lt"/>
              <a:cs typeface="Arial"/>
            </a:endParaRPr>
          </a:p>
          <a:p>
            <a:pPr marL="355600" marR="13017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+mn-lt"/>
                <a:cs typeface="Arial"/>
              </a:rPr>
              <a:t>Подписания </a:t>
            </a:r>
            <a:r>
              <a:rPr sz="1300" spc="-15" dirty="0">
                <a:latin typeface="+mn-lt"/>
                <a:cs typeface="Arial"/>
              </a:rPr>
              <a:t>протокола </a:t>
            </a:r>
            <a:r>
              <a:rPr sz="1300" spc="-10" dirty="0">
                <a:latin typeface="+mn-lt"/>
                <a:cs typeface="Arial"/>
              </a:rPr>
              <a:t>рассмотрения </a:t>
            </a:r>
            <a:r>
              <a:rPr sz="1300" spc="-5" dirty="0">
                <a:latin typeface="+mn-lt"/>
                <a:cs typeface="Arial"/>
              </a:rPr>
              <a:t>и </a:t>
            </a:r>
            <a:r>
              <a:rPr sz="1300" spc="-10" dirty="0">
                <a:latin typeface="+mn-lt"/>
                <a:cs typeface="Arial"/>
              </a:rPr>
              <a:t>оценки заявок </a:t>
            </a:r>
            <a:r>
              <a:rPr sz="1300" spc="-5" dirty="0">
                <a:latin typeface="+mn-lt"/>
                <a:cs typeface="Arial"/>
              </a:rPr>
              <a:t>на </a:t>
            </a:r>
            <a:r>
              <a:rPr sz="1300" spc="-10" dirty="0">
                <a:latin typeface="+mn-lt"/>
                <a:cs typeface="Arial"/>
              </a:rPr>
              <a:t>участие </a:t>
            </a:r>
            <a:r>
              <a:rPr sz="1300" spc="-5" dirty="0">
                <a:latin typeface="+mn-lt"/>
                <a:cs typeface="Arial"/>
              </a:rPr>
              <a:t>в </a:t>
            </a:r>
            <a:r>
              <a:rPr sz="1300" spc="-10" dirty="0">
                <a:latin typeface="+mn-lt"/>
                <a:cs typeface="Arial"/>
              </a:rPr>
              <a:t>конкурсе (победителю-после  подписания контракта </a:t>
            </a:r>
            <a:r>
              <a:rPr sz="1300" spc="-5" dirty="0">
                <a:latin typeface="+mn-lt"/>
                <a:cs typeface="Arial"/>
              </a:rPr>
              <a:t>с</a:t>
            </a:r>
            <a:r>
              <a:rPr sz="1300" spc="90" dirty="0">
                <a:latin typeface="+mn-lt"/>
                <a:cs typeface="Arial"/>
              </a:rPr>
              <a:t> </a:t>
            </a:r>
            <a:r>
              <a:rPr sz="1300" spc="-5" dirty="0" err="1">
                <a:latin typeface="+mn-lt"/>
                <a:cs typeface="Arial"/>
              </a:rPr>
              <a:t>ним</a:t>
            </a:r>
            <a:r>
              <a:rPr sz="1300" spc="-5" dirty="0">
                <a:latin typeface="+mn-lt"/>
                <a:cs typeface="Arial"/>
              </a:rPr>
              <a:t>)</a:t>
            </a:r>
            <a:r>
              <a:rPr lang="en-US" sz="1300" spc="-5" dirty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5" dirty="0" err="1">
                <a:latin typeface="+mn-lt"/>
                <a:cs typeface="Arial"/>
              </a:rPr>
              <a:t>Отмены</a:t>
            </a:r>
            <a:r>
              <a:rPr sz="1300" spc="15" dirty="0">
                <a:latin typeface="+mn-lt"/>
                <a:cs typeface="Arial"/>
              </a:rPr>
              <a:t> </a:t>
            </a:r>
            <a:r>
              <a:rPr sz="1300" spc="-15" dirty="0" err="1">
                <a:latin typeface="+mn-lt"/>
                <a:cs typeface="Arial"/>
              </a:rPr>
              <a:t>процедуры</a:t>
            </a:r>
            <a:r>
              <a:rPr lang="en-US" sz="1300" spc="-15" dirty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5" dirty="0">
                <a:latin typeface="+mn-lt"/>
                <a:cs typeface="Arial"/>
              </a:rPr>
              <a:t>Отклонения </a:t>
            </a:r>
            <a:r>
              <a:rPr sz="1300" spc="-10" dirty="0" err="1">
                <a:latin typeface="+mn-lt"/>
                <a:cs typeface="Arial"/>
              </a:rPr>
              <a:t>заявки</a:t>
            </a:r>
            <a:r>
              <a:rPr sz="1300" spc="45" dirty="0">
                <a:latin typeface="+mn-lt"/>
                <a:cs typeface="Arial"/>
              </a:rPr>
              <a:t> </a:t>
            </a:r>
            <a:r>
              <a:rPr sz="1300" spc="-5" dirty="0" err="1">
                <a:latin typeface="+mn-lt"/>
                <a:cs typeface="Arial"/>
              </a:rPr>
              <a:t>участника</a:t>
            </a:r>
            <a:r>
              <a:rPr lang="en-US" sz="1300" spc="-5" dirty="0">
                <a:latin typeface="+mn-lt"/>
                <a:cs typeface="Arial"/>
              </a:rPr>
              <a:t>;</a:t>
            </a:r>
            <a:endParaRPr lang="ru-RU" sz="13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 err="1">
                <a:latin typeface="+mn-lt"/>
                <a:cs typeface="Arial"/>
              </a:rPr>
              <a:t>Получение</a:t>
            </a:r>
            <a:r>
              <a:rPr sz="1300" spc="-10" dirty="0">
                <a:latin typeface="+mn-lt"/>
                <a:cs typeface="Arial"/>
              </a:rPr>
              <a:t> заявки </a:t>
            </a:r>
            <a:r>
              <a:rPr sz="1300" spc="-15" dirty="0">
                <a:latin typeface="+mn-lt"/>
                <a:cs typeface="Arial"/>
              </a:rPr>
              <a:t>от </a:t>
            </a:r>
            <a:r>
              <a:rPr sz="1300" spc="-5" dirty="0">
                <a:latin typeface="+mn-lt"/>
                <a:cs typeface="Arial"/>
              </a:rPr>
              <a:t>участника </a:t>
            </a:r>
            <a:r>
              <a:rPr sz="1300" spc="-10" dirty="0">
                <a:latin typeface="+mn-lt"/>
                <a:cs typeface="Arial"/>
              </a:rPr>
              <a:t>после </a:t>
            </a:r>
            <a:r>
              <a:rPr sz="1300" spc="-5" dirty="0">
                <a:latin typeface="+mn-lt"/>
                <a:cs typeface="Arial"/>
              </a:rPr>
              <a:t>окончания </a:t>
            </a:r>
            <a:r>
              <a:rPr sz="1300" dirty="0">
                <a:latin typeface="+mn-lt"/>
                <a:cs typeface="Arial"/>
              </a:rPr>
              <a:t>срока </a:t>
            </a:r>
            <a:r>
              <a:rPr sz="1300" spc="-15" dirty="0" err="1">
                <a:latin typeface="+mn-lt"/>
                <a:cs typeface="Arial"/>
              </a:rPr>
              <a:t>подачи</a:t>
            </a:r>
            <a:r>
              <a:rPr sz="1300" spc="235" dirty="0">
                <a:latin typeface="+mn-lt"/>
                <a:cs typeface="Arial"/>
              </a:rPr>
              <a:t> </a:t>
            </a:r>
            <a:r>
              <a:rPr sz="1300" spc="-10" dirty="0" err="1">
                <a:latin typeface="+mn-lt"/>
                <a:cs typeface="Arial"/>
              </a:rPr>
              <a:t>заявок</a:t>
            </a:r>
            <a:r>
              <a:rPr lang="en-US" sz="1300" spc="-10" dirty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 err="1">
                <a:latin typeface="+mn-lt"/>
                <a:cs typeface="Arial"/>
              </a:rPr>
              <a:t>Отстранение</a:t>
            </a:r>
            <a:r>
              <a:rPr sz="1300" spc="-10" dirty="0">
                <a:latin typeface="+mn-lt"/>
                <a:cs typeface="Arial"/>
              </a:rPr>
              <a:t> </a:t>
            </a:r>
            <a:r>
              <a:rPr sz="1300" spc="-5" dirty="0">
                <a:latin typeface="+mn-lt"/>
                <a:cs typeface="Arial"/>
              </a:rPr>
              <a:t>участника </a:t>
            </a:r>
            <a:r>
              <a:rPr sz="1300" spc="-10" dirty="0">
                <a:latin typeface="+mn-lt"/>
                <a:cs typeface="Arial"/>
              </a:rPr>
              <a:t>закупки </a:t>
            </a:r>
            <a:r>
              <a:rPr sz="1300" spc="-15" dirty="0">
                <a:latin typeface="+mn-lt"/>
                <a:cs typeface="Arial"/>
              </a:rPr>
              <a:t>от </a:t>
            </a:r>
            <a:r>
              <a:rPr sz="1300" spc="-10" dirty="0">
                <a:latin typeface="+mn-lt"/>
                <a:cs typeface="Arial"/>
              </a:rPr>
              <a:t>участия </a:t>
            </a:r>
            <a:r>
              <a:rPr sz="1300" spc="-5" dirty="0">
                <a:latin typeface="+mn-lt"/>
                <a:cs typeface="Arial"/>
              </a:rPr>
              <a:t>в </a:t>
            </a:r>
            <a:r>
              <a:rPr sz="1300" spc="-15" dirty="0">
                <a:latin typeface="+mn-lt"/>
                <a:cs typeface="Arial"/>
              </a:rPr>
              <a:t>определении </a:t>
            </a:r>
            <a:r>
              <a:rPr sz="1300" spc="-10" dirty="0">
                <a:latin typeface="+mn-lt"/>
                <a:cs typeface="Arial"/>
              </a:rPr>
              <a:t>поставщика (подрядчика, </a:t>
            </a:r>
            <a:r>
              <a:rPr sz="1300" spc="-15" dirty="0">
                <a:latin typeface="+mn-lt"/>
                <a:cs typeface="Arial"/>
              </a:rPr>
              <a:t>исполнителя)  </a:t>
            </a:r>
            <a:r>
              <a:rPr sz="1300" spc="-10" dirty="0">
                <a:latin typeface="+mn-lt"/>
                <a:cs typeface="Arial"/>
              </a:rPr>
              <a:t>или отказ </a:t>
            </a:r>
            <a:r>
              <a:rPr sz="1300" spc="-15" dirty="0">
                <a:latin typeface="+mn-lt"/>
                <a:cs typeface="Arial"/>
              </a:rPr>
              <a:t>от </a:t>
            </a:r>
            <a:r>
              <a:rPr sz="1300" spc="-10" dirty="0">
                <a:latin typeface="+mn-lt"/>
                <a:cs typeface="Arial"/>
              </a:rPr>
              <a:t>заключения контракта </a:t>
            </a:r>
            <a:r>
              <a:rPr sz="1300" spc="-5" dirty="0">
                <a:latin typeface="+mn-lt"/>
                <a:cs typeface="Arial"/>
              </a:rPr>
              <a:t>с </a:t>
            </a:r>
            <a:r>
              <a:rPr sz="1300" spc="-15" dirty="0">
                <a:latin typeface="+mn-lt"/>
                <a:cs typeface="Arial"/>
              </a:rPr>
              <a:t>победителем определения </a:t>
            </a:r>
            <a:r>
              <a:rPr sz="1300" spc="-10" dirty="0">
                <a:latin typeface="+mn-lt"/>
                <a:cs typeface="Arial"/>
              </a:rPr>
              <a:t>поставщика (подрядчика,  </a:t>
            </a:r>
            <a:r>
              <a:rPr sz="1300" spc="-15" dirty="0" err="1">
                <a:latin typeface="+mn-lt"/>
                <a:cs typeface="Arial"/>
              </a:rPr>
              <a:t>исполнителя</a:t>
            </a:r>
            <a:r>
              <a:rPr sz="1300" spc="-15" dirty="0">
                <a:latin typeface="+mn-lt"/>
                <a:cs typeface="Arial"/>
              </a:rPr>
              <a:t>)</a:t>
            </a:r>
            <a:r>
              <a:rPr lang="en-US" sz="1300" spc="-15" dirty="0">
                <a:latin typeface="+mn-lt"/>
                <a:cs typeface="Arial"/>
              </a:rPr>
              <a:t>;</a:t>
            </a:r>
            <a:endParaRPr sz="1300" dirty="0">
              <a:latin typeface="+mn-lt"/>
              <a:cs typeface="Arial"/>
            </a:endParaRPr>
          </a:p>
          <a:p>
            <a:pPr marL="355600" marR="15938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300" spc="-10" dirty="0">
                <a:latin typeface="+mn-lt"/>
                <a:cs typeface="Arial"/>
              </a:rPr>
              <a:t>Получение заказчиком решения контрольного органа </a:t>
            </a:r>
            <a:r>
              <a:rPr sz="1300" spc="-5" dirty="0">
                <a:latin typeface="+mn-lt"/>
                <a:cs typeface="Arial"/>
              </a:rPr>
              <a:t>в сфере </a:t>
            </a:r>
            <a:r>
              <a:rPr sz="1300" spc="-10" dirty="0">
                <a:latin typeface="+mn-lt"/>
                <a:cs typeface="Arial"/>
              </a:rPr>
              <a:t>закупок </a:t>
            </a:r>
            <a:r>
              <a:rPr sz="1300" spc="-5" dirty="0">
                <a:latin typeface="+mn-lt"/>
                <a:cs typeface="Arial"/>
              </a:rPr>
              <a:t>об </a:t>
            </a:r>
            <a:r>
              <a:rPr sz="1300" spc="-10" dirty="0">
                <a:latin typeface="+mn-lt"/>
                <a:cs typeface="Arial"/>
              </a:rPr>
              <a:t>отказе </a:t>
            </a:r>
            <a:r>
              <a:rPr sz="1300" spc="-5" dirty="0">
                <a:latin typeface="+mn-lt"/>
                <a:cs typeface="Arial"/>
              </a:rPr>
              <a:t>в </a:t>
            </a:r>
            <a:r>
              <a:rPr sz="1300" spc="-10" dirty="0">
                <a:latin typeface="+mn-lt"/>
                <a:cs typeface="Arial"/>
              </a:rPr>
              <a:t>согласовании  заключения контракта </a:t>
            </a:r>
            <a:r>
              <a:rPr sz="1300" spc="-5" dirty="0">
                <a:latin typeface="+mn-lt"/>
                <a:cs typeface="Arial"/>
              </a:rPr>
              <a:t>с </a:t>
            </a:r>
            <a:r>
              <a:rPr sz="1300" spc="-10" dirty="0">
                <a:latin typeface="+mn-lt"/>
                <a:cs typeface="Arial"/>
              </a:rPr>
              <a:t>единственным поставщиком (подрядчиком,</a:t>
            </a:r>
            <a:r>
              <a:rPr sz="1300" spc="260" dirty="0">
                <a:latin typeface="+mn-lt"/>
                <a:cs typeface="Arial"/>
              </a:rPr>
              <a:t> </a:t>
            </a:r>
            <a:r>
              <a:rPr sz="1300" spc="-10" dirty="0" err="1">
                <a:latin typeface="+mn-lt"/>
                <a:cs typeface="Arial"/>
              </a:rPr>
              <a:t>исполнителем</a:t>
            </a:r>
            <a:r>
              <a:rPr sz="1300" spc="-10" dirty="0">
                <a:latin typeface="+mn-lt"/>
                <a:cs typeface="Arial"/>
              </a:rPr>
              <a:t>)</a:t>
            </a:r>
            <a:r>
              <a:rPr lang="en-US" sz="1300" spc="-10" dirty="0">
                <a:latin typeface="+mn-lt"/>
                <a:cs typeface="Arial"/>
              </a:rPr>
              <a:t>.</a:t>
            </a:r>
            <a:endParaRPr sz="13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latin typeface="+mn-lt"/>
                <a:cs typeface="Arial"/>
              </a:rPr>
              <a:t>Срок разблокировки: </a:t>
            </a:r>
            <a:r>
              <a:rPr sz="1300" b="1" spc="-5" dirty="0">
                <a:latin typeface="+mn-lt"/>
                <a:cs typeface="Arial"/>
              </a:rPr>
              <a:t>1 </a:t>
            </a:r>
            <a:r>
              <a:rPr sz="1300" b="1" spc="-10" dirty="0">
                <a:latin typeface="+mn-lt"/>
                <a:cs typeface="Arial"/>
              </a:rPr>
              <a:t>рабочий</a:t>
            </a:r>
            <a:r>
              <a:rPr sz="1300" b="1" spc="150" dirty="0">
                <a:latin typeface="+mn-lt"/>
                <a:cs typeface="Arial"/>
              </a:rPr>
              <a:t> </a:t>
            </a:r>
            <a:r>
              <a:rPr sz="1300" b="1" spc="-10" dirty="0">
                <a:latin typeface="+mn-lt"/>
                <a:cs typeface="Arial"/>
              </a:rPr>
              <a:t>день</a:t>
            </a:r>
            <a:endParaRPr sz="1300" dirty="0">
              <a:latin typeface="+mn-lt"/>
              <a:cs typeface="Arial"/>
            </a:endParaRPr>
          </a:p>
        </p:txBody>
      </p:sp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512" y="627534"/>
            <a:ext cx="8610600" cy="653653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rgbClr val="075794"/>
                </a:solidFill>
                <a:cs typeface="Arial" charset="0"/>
              </a:rPr>
              <a:t>Случаи при которых осуществляется блокирование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130284151"/>
      </p:ext>
    </p:extLst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81541"/>
            <a:ext cx="8229600" cy="381689"/>
          </a:xfrm>
        </p:spPr>
        <p:txBody>
          <a:bodyPr/>
          <a:lstStyle/>
          <a:p>
            <a:pPr algn="ctr"/>
            <a:r>
              <a:rPr lang="ru-RU" sz="2200" dirty="0"/>
              <a:t>Порядок заключения контракта (протокол разногласий)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835696" y="1234369"/>
            <a:ext cx="5518249" cy="19037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В течение 3 рабочих дней заказчик размещает новый проект контракта с изменениями, внесенными в соответствии с протоколом разногласий, либо повторно размещает действующий проект контракта с обоснованием непринятия поправок из протокола с указанием причин отказа в отдельном документе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В течение 3 рабочих дней после повторного размещения заказчиком проекта контракта после рассмотрения протокола разногласий,   победитель обязан его подписать и приложить обеспечение исполнения контракта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В течение 3 рабочих дней после подписания проекта контракта участником закупки, заказчик обязан подписать его со своей стороны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92221" y="3867894"/>
            <a:ext cx="6275040" cy="864359"/>
          </a:xfrm>
          <a:prstGeom prst="rect">
            <a:avLst/>
          </a:prstGeom>
        </p:spPr>
        <p:txBody>
          <a:bodyPr vert="horz" lIns="91431" tIns="45716" rIns="91431" bIns="45716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prstClr val="black"/>
                </a:solidFill>
              </a:rPr>
              <a:t>Примечания: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prstClr val="black"/>
                </a:solidFill>
              </a:rPr>
              <a:t>При уклонении победителя от подписания контракта, право подписать контракт передается участнику, занявшему второе место.  Он признается победителем, </a:t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b="1" i="1" dirty="0">
                <a:solidFill>
                  <a:prstClr val="black"/>
                </a:solidFill>
              </a:rPr>
              <a:t>и на него распространяются все требования, которые распространяются </a:t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b="1" i="1" dirty="0">
                <a:solidFill>
                  <a:prstClr val="black"/>
                </a:solidFill>
              </a:rPr>
              <a:t>на победителя.</a:t>
            </a:r>
          </a:p>
        </p:txBody>
      </p:sp>
      <p:pic>
        <p:nvPicPr>
          <p:cNvPr id="17" name="Picture 2" descr="C:\Users\Drimkast\Desktop\Преза_вашкеба\225881 Презентации по обучению\тема 2\set-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56" y="1422327"/>
            <a:ext cx="431999" cy="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Drimkast\Desktop\Преза_вашкеба\225881 Презентации по обучению\тема 2\set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2" y="2421550"/>
            <a:ext cx="431999" cy="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Drimkast\Desktop\Преза_вашкеба\225881 Презентации по обучению\тема 2\set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2" y="3297358"/>
            <a:ext cx="431999" cy="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47046"/>
      </p:ext>
    </p:extLst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3168" y="699542"/>
            <a:ext cx="8496944" cy="689289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/>
              <a:t>Основания </a:t>
            </a:r>
            <a:r>
              <a:rPr sz="2200" spc="-5" dirty="0"/>
              <a:t>для признания </a:t>
            </a:r>
            <a:r>
              <a:rPr sz="2200" dirty="0"/>
              <a:t>участника </a:t>
            </a:r>
            <a:r>
              <a:rPr sz="2200" spc="-5" dirty="0"/>
              <a:t>уклонившимся </a:t>
            </a:r>
            <a:r>
              <a:rPr sz="2200" spc="-25" dirty="0"/>
              <a:t>от  </a:t>
            </a:r>
            <a:r>
              <a:rPr sz="2200" spc="-10" dirty="0"/>
              <a:t>заключения</a:t>
            </a:r>
            <a:r>
              <a:rPr sz="2200" spc="20" dirty="0"/>
              <a:t> </a:t>
            </a:r>
            <a:r>
              <a:rPr sz="2200" spc="-5" dirty="0"/>
              <a:t>контракта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339417" y="1445873"/>
            <a:ext cx="8004175" cy="2845008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8"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Основания для признания </a:t>
            </a:r>
            <a:r>
              <a:rPr sz="1400" spc="-10" dirty="0">
                <a:latin typeface="Arial"/>
                <a:cs typeface="Arial"/>
              </a:rPr>
              <a:t>участника-победителя </a:t>
            </a:r>
            <a:r>
              <a:rPr sz="1400" spc="-5" dirty="0">
                <a:latin typeface="Arial"/>
                <a:cs typeface="Arial"/>
              </a:rPr>
              <a:t>уклонившимся </a:t>
            </a:r>
            <a:r>
              <a:rPr sz="1400" dirty="0">
                <a:latin typeface="Arial"/>
                <a:cs typeface="Arial"/>
              </a:rPr>
              <a:t>(и </a:t>
            </a:r>
            <a:r>
              <a:rPr sz="1400" spc="-5" dirty="0">
                <a:latin typeface="Arial"/>
                <a:cs typeface="Arial"/>
              </a:rPr>
              <a:t>далее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внесение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РНП)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buChar char="–"/>
              <a:tabLst>
                <a:tab pos="160640" algn="l"/>
              </a:tabLst>
            </a:pPr>
            <a:r>
              <a:rPr sz="1400" spc="-5" dirty="0" err="1">
                <a:latin typeface="Arial"/>
                <a:cs typeface="Arial"/>
              </a:rPr>
              <a:t>если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установленный </a:t>
            </a:r>
            <a:r>
              <a:rPr sz="1400" dirty="0">
                <a:latin typeface="Arial"/>
                <a:cs typeface="Arial"/>
              </a:rPr>
              <a:t>срок он не </a:t>
            </a:r>
            <a:r>
              <a:rPr sz="1400" spc="-5" dirty="0">
                <a:latin typeface="Arial"/>
                <a:cs typeface="Arial"/>
              </a:rPr>
              <a:t>направил заказчику подписанный </a:t>
            </a:r>
            <a:r>
              <a:rPr sz="1400" dirty="0">
                <a:latin typeface="Arial"/>
                <a:cs typeface="Arial"/>
              </a:rPr>
              <a:t>проект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контракта;</a:t>
            </a:r>
          </a:p>
          <a:p>
            <a:pPr marL="12698" marR="5080">
              <a:buChar char="–"/>
              <a:tabLst>
                <a:tab pos="160640" algn="l"/>
              </a:tabLst>
            </a:pPr>
            <a:r>
              <a:rPr sz="1400" spc="-5" dirty="0">
                <a:latin typeface="Arial"/>
                <a:cs typeface="Arial"/>
              </a:rPr>
              <a:t>если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установленный </a:t>
            </a:r>
            <a:r>
              <a:rPr sz="1400" spc="-5" dirty="0">
                <a:latin typeface="Arial"/>
                <a:cs typeface="Arial"/>
              </a:rPr>
              <a:t>срок он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5" dirty="0">
                <a:latin typeface="Arial"/>
                <a:cs typeface="Arial"/>
              </a:rPr>
              <a:t>направил заказчику подписанное надлежащее </a:t>
            </a:r>
            <a:r>
              <a:rPr sz="1400" spc="-10" dirty="0">
                <a:latin typeface="Arial"/>
                <a:cs typeface="Arial"/>
              </a:rPr>
              <a:t>обеспечение  </a:t>
            </a:r>
            <a:r>
              <a:rPr sz="1400" spc="-5" dirty="0">
                <a:latin typeface="Arial"/>
                <a:cs typeface="Arial"/>
              </a:rPr>
              <a:t>исполнения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контракта;</a:t>
            </a:r>
          </a:p>
          <a:p>
            <a:pPr marL="12698">
              <a:buChar char="–"/>
              <a:tabLst>
                <a:tab pos="160640" algn="l"/>
              </a:tabLst>
            </a:pPr>
            <a:r>
              <a:rPr sz="1400" spc="-5" dirty="0">
                <a:latin typeface="Arial"/>
                <a:cs typeface="Arial"/>
              </a:rPr>
              <a:t>если он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10" dirty="0">
                <a:latin typeface="Arial"/>
                <a:cs typeface="Arial"/>
              </a:rPr>
              <a:t>исполнил </a:t>
            </a:r>
            <a:r>
              <a:rPr sz="1400" spc="-5" dirty="0">
                <a:latin typeface="Arial"/>
                <a:cs typeface="Arial"/>
              </a:rPr>
              <a:t>требования антидемпинговых мер, </a:t>
            </a:r>
            <a:r>
              <a:rPr sz="1400" spc="-10" dirty="0">
                <a:latin typeface="Arial"/>
                <a:cs typeface="Arial"/>
              </a:rPr>
              <a:t>предусмотренные </a:t>
            </a:r>
            <a:r>
              <a:rPr sz="1400" spc="-50" dirty="0">
                <a:latin typeface="Arial"/>
                <a:cs typeface="Arial"/>
              </a:rPr>
              <a:t>ст. </a:t>
            </a:r>
            <a:r>
              <a:rPr sz="1400" spc="-5" dirty="0">
                <a:latin typeface="Arial"/>
                <a:cs typeface="Arial"/>
              </a:rPr>
              <a:t>37 </a:t>
            </a:r>
            <a:r>
              <a:rPr sz="1400" dirty="0">
                <a:latin typeface="Arial"/>
                <a:cs typeface="Arial"/>
              </a:rPr>
              <a:t>Закона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</a:t>
            </a:r>
          </a:p>
          <a:p>
            <a:pPr marL="12698"/>
            <a:r>
              <a:rPr sz="1400" dirty="0">
                <a:latin typeface="Arial"/>
                <a:cs typeface="Arial"/>
              </a:rPr>
              <a:t>контрактной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системе.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698">
              <a:spcBef>
                <a:spcPts val="5"/>
              </a:spcBef>
            </a:pPr>
            <a:r>
              <a:rPr sz="1400" spc="-10" dirty="0" err="1">
                <a:latin typeface="Arial"/>
                <a:cs typeface="Arial"/>
              </a:rPr>
              <a:t>Другие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случаи </a:t>
            </a:r>
            <a:r>
              <a:rPr sz="1400" spc="-15" dirty="0">
                <a:latin typeface="Arial"/>
                <a:cs typeface="Arial"/>
              </a:rPr>
              <a:t>являются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производными.</a:t>
            </a:r>
            <a:endParaRPr sz="1400" dirty="0">
              <a:latin typeface="Arial"/>
              <a:cs typeface="Arial"/>
            </a:endParaRPr>
          </a:p>
          <a:p>
            <a:pPr marL="12698" marR="95241"/>
            <a:r>
              <a:rPr sz="1400" spc="-5" dirty="0">
                <a:latin typeface="Arial"/>
                <a:cs typeface="Arial"/>
              </a:rPr>
              <a:t>Например, при </a:t>
            </a:r>
            <a:r>
              <a:rPr sz="1400" spc="-10" dirty="0">
                <a:latin typeface="Arial"/>
                <a:cs typeface="Arial"/>
              </a:rPr>
              <a:t>направлении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15" dirty="0">
                <a:latin typeface="Arial"/>
                <a:cs typeface="Arial"/>
              </a:rPr>
              <a:t>соответствующей </a:t>
            </a:r>
            <a:r>
              <a:rPr sz="1400" spc="-5" dirty="0">
                <a:latin typeface="Arial"/>
                <a:cs typeface="Arial"/>
              </a:rPr>
              <a:t>банковской гарантии </a:t>
            </a:r>
            <a:r>
              <a:rPr sz="1400" spc="-10" dirty="0">
                <a:latin typeface="Arial"/>
                <a:cs typeface="Arial"/>
              </a:rPr>
              <a:t>считается, </a:t>
            </a:r>
            <a:r>
              <a:rPr sz="1400" spc="-5" dirty="0">
                <a:latin typeface="Arial"/>
                <a:cs typeface="Arial"/>
              </a:rPr>
              <a:t>что участник  </a:t>
            </a:r>
            <a:r>
              <a:rPr sz="1400" b="1" spc="-10" dirty="0">
                <a:latin typeface="Arial"/>
                <a:cs typeface="Arial"/>
              </a:rPr>
              <a:t>вообще </a:t>
            </a:r>
            <a:r>
              <a:rPr sz="1400" b="1" dirty="0">
                <a:latin typeface="Arial"/>
                <a:cs typeface="Arial"/>
              </a:rPr>
              <a:t>не </a:t>
            </a:r>
            <a:r>
              <a:rPr sz="1400" b="1" spc="-5" dirty="0">
                <a:latin typeface="Arial"/>
                <a:cs typeface="Arial"/>
              </a:rPr>
              <a:t>предоставил </a:t>
            </a:r>
            <a:r>
              <a:rPr sz="1400" b="1" spc="-15" dirty="0">
                <a:latin typeface="Arial"/>
                <a:cs typeface="Arial"/>
              </a:rPr>
              <a:t>банковскую </a:t>
            </a:r>
            <a:r>
              <a:rPr sz="1400" b="1" spc="-5" dirty="0">
                <a:latin typeface="Arial"/>
                <a:cs typeface="Arial"/>
              </a:rPr>
              <a:t>гарантию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срок, </a:t>
            </a:r>
            <a:r>
              <a:rPr sz="1400" b="1" spc="-15" dirty="0">
                <a:latin typeface="Arial"/>
                <a:cs typeface="Arial"/>
              </a:rPr>
              <a:t>предусмотренный </a:t>
            </a:r>
            <a:r>
              <a:rPr sz="1400" b="1" spc="-5" dirty="0">
                <a:latin typeface="Arial"/>
                <a:cs typeface="Arial"/>
              </a:rPr>
              <a:t>44-ФЗ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при  </a:t>
            </a:r>
            <a:r>
              <a:rPr sz="1400" spc="-10" dirty="0">
                <a:latin typeface="Arial"/>
                <a:cs typeface="Arial"/>
              </a:rPr>
              <a:t>подписании </a:t>
            </a:r>
            <a:r>
              <a:rPr sz="1400" dirty="0">
                <a:latin typeface="Arial"/>
                <a:cs typeface="Arial"/>
              </a:rPr>
              <a:t>контракта </a:t>
            </a:r>
            <a:r>
              <a:rPr sz="1400" spc="-10" dirty="0">
                <a:latin typeface="Arial"/>
                <a:cs typeface="Arial"/>
              </a:rPr>
              <a:t>лицом,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10" dirty="0">
                <a:latin typeface="Arial"/>
                <a:cs typeface="Arial"/>
              </a:rPr>
              <a:t>уполномоченным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5" dirty="0">
                <a:latin typeface="Arial"/>
                <a:cs typeface="Arial"/>
              </a:rPr>
              <a:t>его </a:t>
            </a:r>
            <a:r>
              <a:rPr sz="1400" spc="-10" dirty="0">
                <a:latin typeface="Arial"/>
                <a:cs typeface="Arial"/>
              </a:rPr>
              <a:t>подписание, считается, </a:t>
            </a:r>
            <a:r>
              <a:rPr sz="1400" spc="-5" dirty="0">
                <a:latin typeface="Arial"/>
                <a:cs typeface="Arial"/>
              </a:rPr>
              <a:t>что </a:t>
            </a:r>
            <a:r>
              <a:rPr sz="1400" dirty="0">
                <a:latin typeface="Arial"/>
                <a:cs typeface="Arial"/>
              </a:rPr>
              <a:t>контракт  </a:t>
            </a:r>
            <a:r>
              <a:rPr sz="1400" b="1" spc="-5" dirty="0">
                <a:latin typeface="Arial"/>
                <a:cs typeface="Arial"/>
              </a:rPr>
              <a:t>вообще </a:t>
            </a:r>
            <a:r>
              <a:rPr sz="1400" b="1" dirty="0">
                <a:latin typeface="Arial"/>
                <a:cs typeface="Arial"/>
              </a:rPr>
              <a:t>не </a:t>
            </a:r>
            <a:r>
              <a:rPr sz="1400" b="1" spc="-5" dirty="0">
                <a:latin typeface="Arial"/>
                <a:cs typeface="Arial"/>
              </a:rPr>
              <a:t>подписан </a:t>
            </a:r>
            <a:r>
              <a:rPr sz="1400" b="1" dirty="0">
                <a:latin typeface="Arial"/>
                <a:cs typeface="Arial"/>
              </a:rPr>
              <a:t>и не </a:t>
            </a:r>
            <a:r>
              <a:rPr sz="1400" b="1" spc="-10" dirty="0">
                <a:latin typeface="Arial"/>
                <a:cs typeface="Arial"/>
              </a:rPr>
              <a:t>предоставлен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err="1">
                <a:latin typeface="Arial"/>
                <a:cs typeface="Arial"/>
              </a:rPr>
              <a:t>срок</a:t>
            </a:r>
            <a:r>
              <a:rPr lang="ru-RU" sz="1400" b="1" spc="-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842084"/>
      </p:ext>
    </p:extLst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322" y="1659626"/>
            <a:ext cx="7956000" cy="2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005576"/>
            <a:ext cx="8229600" cy="654050"/>
          </a:xfrm>
          <a:prstGeom prst="rect">
            <a:avLst/>
          </a:prstGeom>
        </p:spPr>
        <p:txBody>
          <a:bodyPr spcFirstLastPara="1" vert="horz" wrap="square" lIns="91416" tIns="91416" rIns="91416" bIns="91416" rtlCol="0" anchor="t" anchorCtr="0">
            <a:normAutofit fontScale="85000" lnSpcReduction="20000"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fontAlgn="auto"/>
            <a:r>
              <a:rPr lang="ru-RU" dirty="0"/>
              <a:t>Порядок заключения контракта (Информационное письмо Минфина РФ от 25.06.2018 г. N 24-06-08/43650)</a:t>
            </a:r>
          </a:p>
        </p:txBody>
      </p:sp>
    </p:spTree>
    <p:extLst>
      <p:ext uri="{BB962C8B-B14F-4D97-AF65-F5344CB8AC3E}">
        <p14:creationId xmlns:p14="http://schemas.microsoft.com/office/powerpoint/2010/main" val="2381334862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Формирование проекта контракта</a:t>
            </a:r>
            <a:endParaRPr sz="2200" spc="-5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8DC445-0D9C-4326-B2FE-119D40483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275" r="14175"/>
          <a:stretch/>
        </p:blipFill>
        <p:spPr>
          <a:xfrm>
            <a:off x="13649" y="1464822"/>
            <a:ext cx="4486343" cy="3554817"/>
          </a:xfrm>
          <a:prstGeom prst="rect">
            <a:avLst/>
          </a:prstGeom>
        </p:spPr>
      </p:pic>
      <p:pic>
        <p:nvPicPr>
          <p:cNvPr id="8" name="Рисунок 7" descr="https://eis5.roskazna.ru/44fz/rpec/rpec-registry.html?execution=e1s2 - Internet Explorer">
            <a:extLst>
              <a:ext uri="{FF2B5EF4-FFF2-40B4-BE49-F238E27FC236}">
                <a16:creationId xmlns:a16="http://schemas.microsoft.com/office/drawing/2014/main" xmlns="" id="{5DA82C0A-F4A7-4CC3-A8D2-8DA2D576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3996"/>
          <a:stretch/>
        </p:blipFill>
        <p:spPr bwMode="auto">
          <a:xfrm>
            <a:off x="4515521" y="1464822"/>
            <a:ext cx="4520976" cy="35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28877"/>
      </p:ext>
    </p:extLst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Изменение цены контракта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9131" t="31064" r="29131" b="23052"/>
          <a:stretch/>
        </p:blipFill>
        <p:spPr>
          <a:xfrm>
            <a:off x="1907704" y="1151177"/>
            <a:ext cx="502622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0576" t="39075" r="14563" b="30336"/>
          <a:stretch/>
        </p:blipFill>
        <p:spPr>
          <a:xfrm>
            <a:off x="827584" y="3155165"/>
            <a:ext cx="7690523" cy="19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8598"/>
      </p:ext>
    </p:extLst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Финансовый контроль</a:t>
            </a:r>
            <a:endParaRPr sz="2200" spc="-5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21A5BB-9E45-41B9-9032-7592F1C3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69" r="14977"/>
          <a:stretch/>
        </p:blipFill>
        <p:spPr>
          <a:xfrm>
            <a:off x="32792" y="1383957"/>
            <a:ext cx="4573383" cy="3641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03A2C1-A23F-4D82-BB3B-E3951EB1D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35" t="20293" r="26543" b="22014"/>
          <a:stretch/>
        </p:blipFill>
        <p:spPr>
          <a:xfrm>
            <a:off x="4720570" y="1747095"/>
            <a:ext cx="4248472" cy="29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9209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Протокол разногласий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-392" r="14961" b="-1"/>
          <a:stretch/>
        </p:blipFill>
        <p:spPr>
          <a:xfrm>
            <a:off x="179512" y="1136821"/>
            <a:ext cx="5544616" cy="3888217"/>
          </a:xfrm>
          <a:prstGeom prst="rect">
            <a:avLst/>
          </a:prstGeom>
        </p:spPr>
      </p:pic>
      <p:pic>
        <p:nvPicPr>
          <p:cNvPr id="6" name="Picture 2" descr="C:\support\Скрины\105\105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6379" r="33832" b="7156"/>
          <a:stretch/>
        </p:blipFill>
        <p:spPr bwMode="auto">
          <a:xfrm>
            <a:off x="6156176" y="1203598"/>
            <a:ext cx="2304256" cy="37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44826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Доработанный проект контракта</a:t>
            </a:r>
            <a:endParaRPr sz="2200" spc="-5" dirty="0"/>
          </a:p>
        </p:txBody>
      </p:sp>
      <p:pic>
        <p:nvPicPr>
          <p:cNvPr id="7" name="Picture 2" descr="C:\support\Скрины\КП 106. Создание доработанного проекта контракта путем повторной отправки проекта контракта на ЭП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4750"/>
          <a:stretch/>
        </p:blipFill>
        <p:spPr bwMode="auto">
          <a:xfrm>
            <a:off x="25219" y="1275606"/>
            <a:ext cx="4824536" cy="38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support\Скрины\КП 106. Создание доработанного проекта контракта путем повторной отправки проекта контракта на ЭП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2925" r="27394" b="4178"/>
          <a:stretch/>
        </p:blipFill>
        <p:spPr bwMode="auto">
          <a:xfrm>
            <a:off x="5287802" y="1275606"/>
            <a:ext cx="3290142" cy="37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04243"/>
      </p:ext>
    </p:extLst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Получение подписанного проекта контракта</a:t>
            </a:r>
            <a:endParaRPr sz="2200" spc="-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7107" t="7758" r="18551"/>
          <a:stretch/>
        </p:blipFill>
        <p:spPr>
          <a:xfrm>
            <a:off x="107504" y="1530106"/>
            <a:ext cx="4320480" cy="3348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7745" t="7758" r="18181" b="14313"/>
          <a:stretch/>
        </p:blipFill>
        <p:spPr>
          <a:xfrm>
            <a:off x="4571999" y="1526874"/>
            <a:ext cx="4349563" cy="33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17082"/>
      </p:ext>
    </p:extLst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520" y="771550"/>
            <a:ext cx="8496944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lang="ru-RU" sz="2200" spc="-10" dirty="0"/>
              <a:t>Подписание контракта</a:t>
            </a:r>
            <a:endParaRPr sz="2200" spc="-5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7412" t="19168" r="17807"/>
          <a:stretch/>
        </p:blipFill>
        <p:spPr>
          <a:xfrm>
            <a:off x="467544" y="1131590"/>
            <a:ext cx="8208912" cy="38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720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Обучающий матер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52181</TotalTime>
  <Words>4036</Words>
  <Application>Microsoft Office PowerPoint</Application>
  <PresentationFormat>Экран (16:9)</PresentationFormat>
  <Paragraphs>492</Paragraphs>
  <Slides>101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101</vt:i4>
      </vt:variant>
    </vt:vector>
  </HeadingPairs>
  <TitlesOfParts>
    <vt:vector size="103" baseType="lpstr">
      <vt:lpstr>1_Обучающий материал</vt:lpstr>
      <vt:lpstr>1_Office Theme</vt:lpstr>
      <vt:lpstr>Презентация PowerPoint</vt:lpstr>
      <vt:lpstr>Переходный период для участников закупок</vt:lpstr>
      <vt:lpstr>Участие в закупках в 2019 года</vt:lpstr>
      <vt:lpstr>Электронная подпись</vt:lpstr>
      <vt:lpstr>Типы электронных подписей</vt:lpstr>
      <vt:lpstr>Аккредитация. ЕРУЗ</vt:lpstr>
      <vt:lpstr>Способы и порядок зачисления обеспечения заявок</vt:lpstr>
      <vt:lpstr>Специальный счет для обеспечения заявок</vt:lpstr>
      <vt:lpstr>Случаи при которых осуществляется блокирование</vt:lpstr>
      <vt:lpstr>Перечень уполномоченных банков</vt:lpstr>
      <vt:lpstr>Схема работы специальных счетов</vt:lpstr>
      <vt:lpstr>Тарифная плата с победителя</vt:lpstr>
      <vt:lpstr>Обеспечение исполнения контракта</vt:lpstr>
      <vt:lpstr>Единые требования к участникам закупки</vt:lpstr>
      <vt:lpstr>Дополнительные требования к участникам закупки</vt:lpstr>
      <vt:lpstr>Презентация PowerPoint</vt:lpstr>
      <vt:lpstr>Новые способы закупки (с 01 июля 2018 года)</vt:lpstr>
      <vt:lpstr>В каких случаях какой способ закупки применяется?</vt:lpstr>
      <vt:lpstr>В каких случаях какой способ закупки применяется?</vt:lpstr>
      <vt:lpstr>Презентация PowerPoint</vt:lpstr>
      <vt:lpstr>Электронные процедуры. Открытый конкурс</vt:lpstr>
      <vt:lpstr>Электронные процедуры. Конкурс (продолжение)</vt:lpstr>
      <vt:lpstr>Электронные процедуры. Конкурс (продолжение)</vt:lpstr>
      <vt:lpstr>Электронные процедуры. Конкурс (продолжение)</vt:lpstr>
      <vt:lpstr>Электронный конкурс. Подача заявки.</vt:lpstr>
      <vt:lpstr>Электронный конкурс. Подача заявки.</vt:lpstr>
      <vt:lpstr>Электронный конкурс. Подача заявки.</vt:lpstr>
      <vt:lpstr>Электронный конкурс. Подача заявки.</vt:lpstr>
      <vt:lpstr>Электронный конкурс. Подача заявки.</vt:lpstr>
      <vt:lpstr>Электронный конкурс. Первые части заявок</vt:lpstr>
      <vt:lpstr>Электронный конкурс. Первые части заявок</vt:lpstr>
      <vt:lpstr>Электронный конкурс. Первые части заявок</vt:lpstr>
      <vt:lpstr>Электронный конкурс. Первые части заявок</vt:lpstr>
      <vt:lpstr>Электронный конкурс. Первые части заявок</vt:lpstr>
      <vt:lpstr>Электронный конкурс. Окончательные предложения</vt:lpstr>
      <vt:lpstr>Электронный конкурс. Окончательные предложения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Вторые части</vt:lpstr>
      <vt:lpstr>Электронный конкурс. Подведение итогов</vt:lpstr>
      <vt:lpstr>Электронный конкурс. Подведение итогов</vt:lpstr>
      <vt:lpstr>Открытый конкурс с ограниченным  участием в электронной форме</vt:lpstr>
      <vt:lpstr>Двухэтапный конкурс в электронной форме</vt:lpstr>
      <vt:lpstr>Электронные процедуры. Аукцион</vt:lpstr>
      <vt:lpstr>Электронные процедуры. Аукцион</vt:lpstr>
      <vt:lpstr>Электронный аукцион. Подача заявки</vt:lpstr>
      <vt:lpstr>Электронный аукцион. Подача заявки</vt:lpstr>
      <vt:lpstr>Электронный аукцион. Подача заявки</vt:lpstr>
      <vt:lpstr>Электронный аукцион. Подача заявки</vt:lpstr>
      <vt:lpstr>Электронный аукцион. Первые части</vt:lpstr>
      <vt:lpstr>Электронный аукцион. Первые части</vt:lpstr>
      <vt:lpstr>Электронный аукцион. Торги</vt:lpstr>
      <vt:lpstr>Электронный аукцион. Торги</vt:lpstr>
      <vt:lpstr>Электронный аукцион. Подведение итогов</vt:lpstr>
      <vt:lpstr>Электронный аукцион. Подведение итогов</vt:lpstr>
      <vt:lpstr>Электронные процедуры. Запрос котировок</vt:lpstr>
      <vt:lpstr>Электронные процедуры.  Запрос котировок</vt:lpstr>
      <vt:lpstr>Электронные процедуры.  Запрос котировок</vt:lpstr>
      <vt:lpstr>Электронный запрос котировок. Подача заявки</vt:lpstr>
      <vt:lpstr>Электронный запрос котировок. Подача заявки</vt:lpstr>
      <vt:lpstr>Электронный запрос котировок. Подача заявки</vt:lpstr>
      <vt:lpstr>Электронный запрос котировок. Подача заявки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Электронный запрос котировок. Рассмотрение заявок</vt:lpstr>
      <vt:lpstr>Электронные процедуры.  Запрос предложений</vt:lpstr>
      <vt:lpstr>Электронные процедуры. Запрос предложений</vt:lpstr>
      <vt:lpstr>Электронные процедуры. Запрос предложений  (продолжение)</vt:lpstr>
      <vt:lpstr>Электронный запрос предложений. Подача заявки</vt:lpstr>
      <vt:lpstr>Электронный запрос предложений. Подача заявки</vt:lpstr>
      <vt:lpstr>Электронный запрос предложений. Подача заявки</vt:lpstr>
      <vt:lpstr>Электронный запрос предложений. Первые части</vt:lpstr>
      <vt:lpstr>Электронный запрос предложений. Первые части</vt:lpstr>
      <vt:lpstr>Электронный запрос предложений. Первые части</vt:lpstr>
      <vt:lpstr>Электронный запрос предложений. Первые части</vt:lpstr>
      <vt:lpstr>Электронный запрос предложений. Окончательные предложения</vt:lpstr>
      <vt:lpstr>Электронный запрос предложений. Окончательные предложения</vt:lpstr>
      <vt:lpstr>Электронный запрос предложений. Подведение итогов</vt:lpstr>
      <vt:lpstr>Электронный запрос предложений. Подведение итогов</vt:lpstr>
      <vt:lpstr>Электронный запрос предложений. Подведение итогов</vt:lpstr>
      <vt:lpstr>Электронный запрос предложений. Подведение итогов</vt:lpstr>
      <vt:lpstr>Презентация PowerPoint</vt:lpstr>
      <vt:lpstr>Порядок заключения контракта</vt:lpstr>
      <vt:lpstr>Порядок заключения контракта (протокол разногласий)</vt:lpstr>
      <vt:lpstr>Основания для признания участника уклонившимся от  заключения контракта</vt:lpstr>
      <vt:lpstr>Презентация PowerPoint</vt:lpstr>
      <vt:lpstr>Формирование проекта контракта</vt:lpstr>
      <vt:lpstr>Изменение цены контракта</vt:lpstr>
      <vt:lpstr>Финансовый контроль</vt:lpstr>
      <vt:lpstr>Протокол разногласий</vt:lpstr>
      <vt:lpstr>Доработанный проект контракта</vt:lpstr>
      <vt:lpstr>Получение подписанного проекта контракта</vt:lpstr>
      <vt:lpstr>Подписание контракта</vt:lpstr>
      <vt:lpstr>Подписание контракта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материалы для государственных заказчиков</dc:title>
  <dc:creator>aldoshin</dc:creator>
  <cp:lastModifiedBy>Мартьянов Илья</cp:lastModifiedBy>
  <cp:revision>2303</cp:revision>
  <cp:lastPrinted>2015-09-09T02:44:56Z</cp:lastPrinted>
  <dcterms:created xsi:type="dcterms:W3CDTF">2009-06-28T12:22:26Z</dcterms:created>
  <dcterms:modified xsi:type="dcterms:W3CDTF">2019-08-20T06:57:03Z</dcterms:modified>
</cp:coreProperties>
</file>