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3" r:id="rId4"/>
    <p:sldId id="281" r:id="rId5"/>
    <p:sldId id="278" r:id="rId6"/>
    <p:sldId id="279" r:id="rId7"/>
    <p:sldId id="280" r:id="rId8"/>
    <p:sldId id="282" r:id="rId9"/>
    <p:sldId id="259" r:id="rId10"/>
    <p:sldId id="260" r:id="rId11"/>
    <p:sldId id="261" r:id="rId12"/>
    <p:sldId id="263" r:id="rId13"/>
    <p:sldId id="264" r:id="rId14"/>
    <p:sldId id="266" r:id="rId15"/>
    <p:sldId id="268" r:id="rId16"/>
    <p:sldId id="269" r:id="rId17"/>
    <p:sldId id="270" r:id="rId18"/>
    <p:sldId id="271" r:id="rId19"/>
    <p:sldId id="272" r:id="rId20"/>
    <p:sldId id="28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705" autoAdjust="0"/>
  </p:normalViewPr>
  <p:slideViewPr>
    <p:cSldViewPr>
      <p:cViewPr>
        <p:scale>
          <a:sx n="87" d="100"/>
          <a:sy n="87" d="100"/>
        </p:scale>
        <p:origin x="-876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32525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BC3780-C143-4666-86AC-070A084F8EA6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A6533C-8F91-4BE6-8D0F-E0D8307F0E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изменений в законодательстве о контрактной системе с начала 2019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2019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8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Исключения, когда после 01.01.2019 г.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осуществлять закупки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бумажном виде»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перечислены в части 44 статьи 112 Закона № 44-ФЗ о контрактной системе: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обеспечение деятельности заказчика на территории иностранного государства (ст. 75, 111.1);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скорой медицинской помощи в экстренной или неотложной форме (ст. 76);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гуманитарной помощи либо ликвидации последствий чрезвычайных ситуаций природного или техногенного характера (ст.80, 82);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закрытых закупок (ст. 84);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у единственного поставщика (ст. 93);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в соответствии с решением Правительства РФ (ст. 111).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85075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27.12.2018 № 502-ФЗ с 27.12.2018 г. изложена в новой редакции часть 6 статьи 44 Закона № 44-ФЗ о контрактной системе.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изменениям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государственные и муниципальные учреждения, в том числе бюджетные и автономные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только казённые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участвуют в процедурах закупок в качестве участников, с этой даты освобождаются от обязанности предоставлять обеспечение заявки.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8546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7" cy="432048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 01.01.2019 года в большинстве субъектов РФ (за исключением городов федерального значения) стало возможным заключение контракта на оказание услуг по обращению с твёрдыми коммунальными отходами (ТКО) с региональными операторами по обращению с ТКО  на основании пункта 8 части 1 статьи 93 Закона № 44-ФЗ о контрактной системе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 случае невыполнения заказчиком, у которого образуются твёрдые коммунальные отходы, своей обязанности по заключению договора на основании ч. 4 ст. 24.7 Закона об отходах производства и потребления, с учётом положений пункта 8 части 1 статьи 93 Закона № 44-ФЗ о контрактной системе, это может повлечь административную ответственность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по статье 8.2 Кодекса РФ об административных правонарушениях.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Для должностных лиц заказчика данное правонарушение может повлечь наложение административного штрафа в размере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от десяти тысяч до тридцати тысяч рублей; на юридических лиц - от ста тысяч до двухсот пятидесяти тысяч рублей или административное приостановление деятельности на срок до девяноста суток.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Закупки по вывозу ТКО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227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34" y="2071678"/>
            <a:ext cx="8358245" cy="4054485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01.01.2019 года вступила в силу ст. 24.2 Закона № 44-ФЗ о контрактной системе, которая предусматривает обязательную регистрацию всех участников закупок в единой информационной системе в сфере закупок (ЕИС).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ЕИС будет создаётся Единый реестр участников закупок (ЕРУЗ), который формируется автоматически на основании данных участников, прошедших регистрацию.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ЕРУЗ осуществляется федеральным органом исполнительной власти, уполномоченным Правительством Российской Федерации – Федеральным казначейством (постановление Правительства РФ от 13.04.2017 № 442).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Регистрация участников закупок в ЕИС. Формирование Единого реестра участников закупки (ЕРУЗ)</a:t>
            </a:r>
          </a:p>
        </p:txBody>
      </p:sp>
    </p:spTree>
    <p:extLst>
      <p:ext uri="{BB962C8B-B14F-4D97-AF65-F5344CB8AC3E}">
        <p14:creationId xmlns:p14="http://schemas.microsoft.com/office/powerpoint/2010/main" xmlns="" val="312481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Начали в полном объёме действовать нормы части 6 и 7 статьи 110.2 Закона № 44-ФЗ о контрактной системе, которые предусматривают обязательное применение в контрактах на выполнение работ по строительству, реконструкции объектов капитального строительства, </a:t>
            </a:r>
            <a:r>
              <a:rPr lang="ru-RU" b="1" u="sng" dirty="0"/>
              <a:t>графиков оплаты выполненных работ и графиков выполнения строительно-монтажных работ по методике, утверждённой Минстроем России.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в закупках строительства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2005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 целях установления дополнительных требований к участникам закупок подрядных работ в рамках Закона № 44-ФЗ о контрактной системе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вводится следующая новая классификация видов подрядных работ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1) выполнение работ по строительству, реконструкции, капитальному ремонту, сносу объекта капитального строительства, </a:t>
            </a:r>
            <a:r>
              <a:rPr lang="ru-RU" u="sng" dirty="0"/>
              <a:t>за исключением линейного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2) выполнение работ по строительству, реконструкции, капитальному ремонту, сносу </a:t>
            </a:r>
            <a:r>
              <a:rPr lang="ru-RU" b="1" dirty="0"/>
              <a:t>линейного объекта </a:t>
            </a:r>
            <a:r>
              <a:rPr lang="ru-RU" dirty="0"/>
              <a:t>капитального строительства;</a:t>
            </a:r>
          </a:p>
          <a:p>
            <a:endParaRPr lang="ru-RU" dirty="0"/>
          </a:p>
          <a:p>
            <a:r>
              <a:rPr lang="ru-RU" dirty="0"/>
              <a:t>3) выполнение работ по строительству </a:t>
            </a:r>
            <a:r>
              <a:rPr lang="ru-RU" b="1" dirty="0"/>
              <a:t>некапитального строения, </a:t>
            </a:r>
            <a:r>
              <a:rPr lang="ru-RU" dirty="0"/>
              <a:t>сооружения (строений, сооружений), </a:t>
            </a:r>
            <a:r>
              <a:rPr lang="ru-RU" b="1" dirty="0"/>
              <a:t>благоустройству территорий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4) выполнение работ по </a:t>
            </a:r>
            <a:r>
              <a:rPr lang="ru-RU" b="1" dirty="0"/>
              <a:t>ремонту, содержанию автомобильных дорог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 ПП РФ № 99 «О дополнительных требованиях к участникам закупок..»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397872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772816"/>
            <a:ext cx="8280920" cy="43533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</a:t>
            </a:r>
            <a:r>
              <a:rPr lang="ru-RU" b="1" u="sng" dirty="0">
                <a:solidFill>
                  <a:srgbClr val="000080"/>
                </a:solidFill>
                <a:latin typeface="Verdana"/>
              </a:rPr>
              <a:t>объекта капитального строительства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, за исключением линейного, если начальная (максимальная) цена контракта превышает 10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требуется 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 (за исключением линейного объекта).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8142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28133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линейного объекта капитального строительства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, если начальная (максимальная) цена контракта превышает 10 млн. рублей, требуется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1061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6805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 некапитального строения, сооружения (строений, сооружений), благоустройству территорий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 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сли начальная (максимальная) цена контракта превышает 10 млн.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рублей, требуется 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наличие 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строительства, в том числе линейного.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строительству некапитального строения, сооружения (строений, сооружений), благоустройству территорий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 некапитального строения, сооружения, благоустройству территорий.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При этом такой контракт (договор) на выполнение работ по строительству некапитальных строений, сооружений, благоустройству территорий обязательно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должен быть заключён либо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в рамках Федерального закона от 05.04.2013 г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. № 44-ФЗ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контрактной системе в сфере закупок товаров, работ, услуг для обеспечения государственных и муниципальных нужд»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 – Закон № 44-ФЗ о контрактной системе)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или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Федерального закона от 18.07.2011 г.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№ 223-ФЗ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закупках товаров, работ, услуг отдельными видами юридических лиц»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  - Закон № 223-ФЗ о закупках).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Информация о контракте (договоре) на выполнение работ по строительству некапитальных строений, сооружений, благоустройству территорий должна быть обязательно включена в Реестр контрактов в рамках 44-ФЗ либо в Реестр договоров,  заключаемых заказчиками, в рамках 223-ФЗ.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6525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280919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выполнения работ по ремонту, содержанию автомобильных дорог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 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если начальная (максимальная) цена контракта превышает 10 млн. рублей, требуется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наличие за 3 года до даты подачи заявки на участие в закупке опыта исполнения (с учетом правопреемства)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ремонту, содержанию автомобильных дорог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содержанию, ремонту автомобильных дорог, заключённого в рамках 44-ФЗ или 223-ФЗ,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а также внесённого в Реестр контрактов по 44-ФЗ или Реестр договоров по 223-ФЗ, соответственно.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482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7812856" cy="4137323"/>
          </a:xfrm>
        </p:spPr>
        <p:txBody>
          <a:bodyPr/>
          <a:lstStyle/>
          <a:p>
            <a:r>
              <a:rPr lang="ru-RU" dirty="0"/>
              <a:t>При </a:t>
            </a:r>
            <a:r>
              <a:rPr lang="ru-RU" dirty="0">
                <a:solidFill>
                  <a:srgbClr val="FF0000"/>
                </a:solidFill>
              </a:rPr>
              <a:t>расторжении</a:t>
            </a:r>
            <a:r>
              <a:rPr lang="ru-RU" dirty="0"/>
              <a:t> контракта по любому основанию новый можно </a:t>
            </a:r>
            <a:r>
              <a:rPr lang="ru-RU" dirty="0">
                <a:solidFill>
                  <a:srgbClr val="FF0000"/>
                </a:solidFill>
              </a:rPr>
              <a:t>заключить </a:t>
            </a:r>
            <a:r>
              <a:rPr lang="ru-RU" dirty="0"/>
              <a:t>с участником, заявке которого </a:t>
            </a:r>
            <a:r>
              <a:rPr lang="ru-RU" dirty="0">
                <a:solidFill>
                  <a:srgbClr val="FF0000"/>
                </a:solidFill>
              </a:rPr>
              <a:t>присвоен второй номер</a:t>
            </a:r>
            <a:r>
              <a:rPr lang="ru-RU" dirty="0"/>
              <a:t>. Если от контракта отказался заказчик, первого исполнителя нужно включить в РНП. </a:t>
            </a:r>
            <a:endParaRPr lang="ru-RU" dirty="0" smtClean="0"/>
          </a:p>
          <a:p>
            <a:r>
              <a:rPr lang="ru-RU" dirty="0"/>
              <a:t>В </a:t>
            </a:r>
            <a:r>
              <a:rPr lang="ru-RU" dirty="0">
                <a:solidFill>
                  <a:srgbClr val="FF0000"/>
                </a:solidFill>
              </a:rPr>
              <a:t>многоэтапных контрактах </a:t>
            </a:r>
            <a:r>
              <a:rPr lang="ru-RU" dirty="0"/>
              <a:t>цену каждого этапа устанавливайте в размере, </a:t>
            </a:r>
            <a:r>
              <a:rPr lang="ru-RU" dirty="0">
                <a:solidFill>
                  <a:srgbClr val="FF0000"/>
                </a:solidFill>
              </a:rPr>
              <a:t>пропорциональном снижению НМЦК </a:t>
            </a:r>
            <a:r>
              <a:rPr lang="ru-RU" dirty="0"/>
              <a:t>участником, с которым заключается контракт.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Контракты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1330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916832"/>
            <a:ext cx="7956872" cy="4209331"/>
          </a:xfrm>
        </p:spPr>
        <p:txBody>
          <a:bodyPr/>
          <a:lstStyle/>
          <a:p>
            <a:r>
              <a:rPr lang="ru-RU" dirty="0"/>
              <a:t>Участник не может подтвердить соответствие </a:t>
            </a:r>
            <a:r>
              <a:rPr lang="ru-RU" dirty="0" err="1"/>
              <a:t>доптребованиям</a:t>
            </a:r>
            <a:r>
              <a:rPr lang="ru-RU" dirty="0"/>
              <a:t> о наличии опыта строительных работ договорами </a:t>
            </a:r>
            <a:r>
              <a:rPr lang="ru-RU" dirty="0" smtClean="0"/>
              <a:t>субподряда;</a:t>
            </a:r>
          </a:p>
          <a:p>
            <a:r>
              <a:rPr lang="ru-RU" dirty="0" smtClean="0"/>
              <a:t>Отсутствие приложений к контракту (договору) является основание для отклонения заявки участника (практика Самарского УФАС);</a:t>
            </a:r>
          </a:p>
          <a:p>
            <a:r>
              <a:rPr lang="ru-RU" dirty="0" smtClean="0"/>
              <a:t>Участник должен заранее опубликовать документы, подтверждающие опыт в реестрах ЭТП. В противном случае не сможет подать заявку по закупкам, где установлены </a:t>
            </a:r>
            <a:r>
              <a:rPr lang="ru-RU" dirty="0" err="1" smtClean="0"/>
              <a:t>доптребования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Практические особенности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540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53650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перечень </a:t>
            </a:r>
            <a:r>
              <a:rPr lang="ru-RU" dirty="0">
                <a:solidFill>
                  <a:srgbClr val="FF0000"/>
                </a:solidFill>
              </a:rPr>
              <a:t>радиоэлектронной продукции</a:t>
            </a:r>
            <a:r>
              <a:rPr lang="ru-RU" dirty="0"/>
              <a:t>, в отношении которой устанавливаются ограничения, </a:t>
            </a:r>
            <a:r>
              <a:rPr lang="ru-RU" dirty="0">
                <a:solidFill>
                  <a:srgbClr val="FF0000"/>
                </a:solidFill>
              </a:rPr>
              <a:t>включены в том числе оборудование компьютерное, электронное и оптическое, батареи и аккумуляторы, кабели волоконно-оптические, оборудование электрическое осветительное и др.</a:t>
            </a:r>
          </a:p>
          <a:p>
            <a:r>
              <a:rPr lang="ru-RU" dirty="0"/>
              <a:t>Предусмотрено создание единого реестра российской радиоэлектронной </a:t>
            </a:r>
            <a:r>
              <a:rPr lang="ru-RU" dirty="0" smtClean="0"/>
              <a:t>продукции </a:t>
            </a:r>
            <a:r>
              <a:rPr lang="ru-RU" dirty="0" smtClean="0">
                <a:solidFill>
                  <a:srgbClr val="FF0000"/>
                </a:solidFill>
              </a:rPr>
              <a:t>(реестр создан, но не полностью);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/>
              <a:t>Предусмотрено</a:t>
            </a:r>
            <a:r>
              <a:rPr lang="ru-RU" dirty="0"/>
              <a:t>, что при осуществлении закупок радиоэлектронной продукции, включенной в перечень, заказчик </a:t>
            </a:r>
            <a:r>
              <a:rPr lang="ru-RU" dirty="0">
                <a:solidFill>
                  <a:srgbClr val="FF0000"/>
                </a:solidFill>
              </a:rPr>
              <a:t>отклоняет </a:t>
            </a:r>
            <a:r>
              <a:rPr lang="ru-RU" dirty="0" smtClean="0">
                <a:solidFill>
                  <a:srgbClr val="FF0000"/>
                </a:solidFill>
              </a:rPr>
              <a:t>все</a:t>
            </a:r>
            <a:r>
              <a:rPr lang="ru-RU" dirty="0" smtClean="0"/>
              <a:t>, </a:t>
            </a:r>
            <a:r>
              <a:rPr lang="ru-RU" dirty="0"/>
              <a:t>содержащие предложения о поставке такой продукции, происходящей из иностранных государств, </a:t>
            </a:r>
            <a:r>
              <a:rPr lang="ru-RU" dirty="0">
                <a:solidFill>
                  <a:srgbClr val="FF0000"/>
                </a:solidFill>
              </a:rPr>
              <a:t>при условии</a:t>
            </a:r>
            <a:r>
              <a:rPr lang="ru-RU" dirty="0"/>
              <a:t>, что на участие в определении поставщика подано </a:t>
            </a:r>
            <a:r>
              <a:rPr lang="ru-RU" dirty="0">
                <a:solidFill>
                  <a:srgbClr val="FF0000"/>
                </a:solidFill>
              </a:rPr>
              <a:t>не менее 2 удовлетворяющих требованиям </a:t>
            </a:r>
            <a:r>
              <a:rPr lang="ru-RU" dirty="0" smtClean="0"/>
              <a:t>извещения, </a:t>
            </a:r>
            <a:r>
              <a:rPr lang="ru-RU" dirty="0"/>
              <a:t>которые одновременно:</a:t>
            </a:r>
          </a:p>
          <a:p>
            <a:r>
              <a:rPr lang="ru-RU" dirty="0"/>
              <a:t>содержат предложения о поставке радиоэлектронной продукции, включенной в реестр;</a:t>
            </a:r>
          </a:p>
          <a:p>
            <a:r>
              <a:rPr lang="ru-RU" dirty="0"/>
              <a:t>не содержат предложений о поставке одного и того же вида радиоэлектронной продукции одного производителя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Подтверждением </a:t>
            </a:r>
            <a:r>
              <a:rPr lang="ru-RU" dirty="0"/>
              <a:t>соответствия </a:t>
            </a:r>
            <a:r>
              <a:rPr lang="ru-RU" dirty="0" smtClean="0"/>
              <a:t>является </a:t>
            </a:r>
            <a:r>
              <a:rPr lang="ru-RU" dirty="0">
                <a:solidFill>
                  <a:srgbClr val="FF0000"/>
                </a:solidFill>
              </a:rPr>
              <a:t>декларация участника закупки о нахождении радиоэлектронной продукции в реестре с указанием номера реестровой записи.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	Постановление Правительства РФ от 10.07.2019 N 878</a:t>
            </a:r>
          </a:p>
        </p:txBody>
      </p:sp>
    </p:spTree>
    <p:extLst>
      <p:ext uri="{BB962C8B-B14F-4D97-AF65-F5344CB8AC3E}">
        <p14:creationId xmlns:p14="http://schemas.microsoft.com/office/powerpoint/2010/main" xmlns="" val="267609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80919" cy="4896544"/>
          </a:xfrm>
        </p:spPr>
        <p:txBody>
          <a:bodyPr>
            <a:normAutofit/>
          </a:bodyPr>
          <a:lstStyle/>
          <a:p>
            <a:r>
              <a:rPr lang="ru-RU" sz="2000" dirty="0"/>
              <a:t>-размер </a:t>
            </a:r>
            <a:r>
              <a:rPr lang="ru-RU" sz="2000" dirty="0">
                <a:solidFill>
                  <a:srgbClr val="FF0000"/>
                </a:solidFill>
              </a:rPr>
              <a:t>штрафа</a:t>
            </a:r>
            <a:r>
              <a:rPr lang="ru-RU" sz="2000" dirty="0"/>
              <a:t> указывается </a:t>
            </a:r>
            <a:r>
              <a:rPr lang="ru-RU" sz="2000" dirty="0">
                <a:solidFill>
                  <a:srgbClr val="FF0000"/>
                </a:solidFill>
              </a:rPr>
              <a:t>в процентах </a:t>
            </a:r>
          </a:p>
          <a:p>
            <a:r>
              <a:rPr lang="ru-RU" sz="2000" dirty="0" smtClean="0"/>
              <a:t>-</a:t>
            </a:r>
            <a:r>
              <a:rPr lang="ru-RU" sz="2000" dirty="0"/>
              <a:t>типовые контракты могут разрабатываться Минфином России</a:t>
            </a:r>
          </a:p>
          <a:p>
            <a:r>
              <a:rPr lang="ru-RU" sz="2000" dirty="0"/>
              <a:t>-сокращен </a:t>
            </a:r>
            <a:r>
              <a:rPr lang="ru-RU" sz="2000" dirty="0">
                <a:solidFill>
                  <a:srgbClr val="FF0000"/>
                </a:solidFill>
              </a:rPr>
              <a:t>срок рассмотрения </a:t>
            </a:r>
            <a:r>
              <a:rPr lang="ru-RU" sz="2000" dirty="0"/>
              <a:t>документов при внесении участников </a:t>
            </a:r>
            <a:r>
              <a:rPr lang="ru-RU" sz="2000" dirty="0">
                <a:solidFill>
                  <a:srgbClr val="FF0000"/>
                </a:solidFill>
              </a:rPr>
              <a:t>в РНП </a:t>
            </a:r>
            <a:r>
              <a:rPr lang="ru-RU" sz="2000" dirty="0"/>
              <a:t>– </a:t>
            </a:r>
            <a:r>
              <a:rPr lang="ru-RU" sz="2000" dirty="0">
                <a:solidFill>
                  <a:srgbClr val="FF0000"/>
                </a:solidFill>
              </a:rPr>
              <a:t>5 рабочих</a:t>
            </a:r>
            <a:r>
              <a:rPr lang="ru-RU" sz="2000" dirty="0"/>
              <a:t> дней вместо 10</a:t>
            </a:r>
          </a:p>
          <a:p>
            <a:r>
              <a:rPr lang="ru-RU" sz="2000" dirty="0"/>
              <a:t>- </a:t>
            </a:r>
            <a:r>
              <a:rPr lang="ru-RU" sz="2000" dirty="0">
                <a:solidFill>
                  <a:srgbClr val="FF0000"/>
                </a:solidFill>
              </a:rPr>
              <a:t>срок для подачи жалобы сокращен с 10 до 5 дней </a:t>
            </a:r>
          </a:p>
          <a:p>
            <a:r>
              <a:rPr lang="ru-RU" sz="2000" dirty="0">
                <a:solidFill>
                  <a:srgbClr val="FF0000"/>
                </a:solidFill>
              </a:rPr>
              <a:t>-запрет на затребование документов при рассмотрении жалобы, если они размещены в ЕИС </a:t>
            </a:r>
          </a:p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egoe UI"/>
              </a:rPr>
              <a:t>Требования к контракту:</a:t>
            </a:r>
            <a:r>
              <a:rPr lang="ru-RU" sz="20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ru-RU" sz="2000" dirty="0" smtClean="0"/>
              <a:t>Изменена часть 7 – теперь </a:t>
            </a:r>
            <a:r>
              <a:rPr lang="ru-RU" sz="2000" dirty="0" smtClean="0">
                <a:solidFill>
                  <a:srgbClr val="FF0000"/>
                </a:solidFill>
              </a:rPr>
              <a:t>размер пени составляет 1/300 </a:t>
            </a:r>
            <a:r>
              <a:rPr lang="ru-RU" sz="2000" dirty="0" smtClean="0"/>
              <a:t>(а не «неменее1/300») ключевой ставки, «за исключением случаев ,если законодательством установлен иной размер пени</a:t>
            </a:r>
          </a:p>
          <a:p>
            <a:r>
              <a:rPr lang="ru-RU" dirty="0" smtClean="0"/>
              <a:t>Отмена отчетов об исполнении контракта (совсем, но не путать с реестром контрактов –он остается!)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Изменения с </a:t>
            </a:r>
            <a:r>
              <a:rPr lang="ru-RU" dirty="0" smtClean="0"/>
              <a:t>12 мая </a:t>
            </a:r>
            <a:r>
              <a:rPr lang="ru-RU" dirty="0"/>
              <a:t>2019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246319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00808"/>
            <a:ext cx="8208911" cy="4464496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ru-RU" sz="1900" b="1" dirty="0">
                <a:solidFill>
                  <a:srgbClr val="FF0000"/>
                </a:solidFill>
              </a:rPr>
              <a:t>отмена плана закупок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сокращен срок внесения изменений в план-график: </a:t>
            </a:r>
            <a:r>
              <a:rPr lang="ru-RU" sz="1900" dirty="0">
                <a:solidFill>
                  <a:srgbClr val="FF0000"/>
                </a:solidFill>
              </a:rPr>
              <a:t>1 день до размещения извещения в ЕИС/заключения контракта </a:t>
            </a:r>
            <a:r>
              <a:rPr lang="ru-RU" sz="1900" dirty="0">
                <a:solidFill>
                  <a:srgbClr val="073E87"/>
                </a:solidFill>
              </a:rPr>
              <a:t>при закупке у ед. поставщика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возможность закупать по цене за единицу товара, работы, услуги при невозможности определить объем любой продукции </a:t>
            </a:r>
            <a:r>
              <a:rPr lang="ru-RU" sz="1900" dirty="0">
                <a:solidFill>
                  <a:srgbClr val="073E87"/>
                </a:solidFill>
              </a:rPr>
              <a:t>(прим.: до 01.10.2019 закупка лекарств по цене за единицу не допускается)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увеличен ценовой порог для проведения короткого аукциона</a:t>
            </a:r>
            <a:r>
              <a:rPr lang="ru-RU" sz="1900" dirty="0">
                <a:solidFill>
                  <a:srgbClr val="073E87"/>
                </a:solidFill>
              </a:rPr>
              <a:t>: 300 млн руб. для любых закупок, </a:t>
            </a:r>
            <a:r>
              <a:rPr lang="ru-RU" sz="1900" u="sng" dirty="0">
                <a:solidFill>
                  <a:srgbClr val="FF0000"/>
                </a:solidFill>
              </a:rPr>
              <a:t>2 млрд руб.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FF0000"/>
                </a:solidFill>
              </a:rPr>
              <a:t>обязательное размещение проектной документации при закупке строительных работ</a:t>
            </a:r>
          </a:p>
          <a:p>
            <a:pPr lvl="0">
              <a:buClr>
                <a:srgbClr val="31B6FD"/>
              </a:buClr>
            </a:pPr>
            <a:r>
              <a:rPr lang="ru-RU" sz="1900" dirty="0">
                <a:solidFill>
                  <a:srgbClr val="073E87"/>
                </a:solidFill>
              </a:rPr>
              <a:t>при закупке </a:t>
            </a:r>
            <a:r>
              <a:rPr lang="ru-RU" sz="1900" dirty="0">
                <a:solidFill>
                  <a:srgbClr val="FF0000"/>
                </a:solidFill>
              </a:rPr>
              <a:t>строительных работ </a:t>
            </a:r>
            <a:r>
              <a:rPr lang="ru-RU" sz="1900" dirty="0">
                <a:solidFill>
                  <a:srgbClr val="073E87"/>
                </a:solidFill>
              </a:rPr>
              <a:t>в первой части заявки только </a:t>
            </a:r>
            <a:r>
              <a:rPr lang="ru-RU" sz="1900" dirty="0">
                <a:solidFill>
                  <a:srgbClr val="FF0000"/>
                </a:solidFill>
              </a:rPr>
              <a:t>согласие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Изменения, </a:t>
            </a:r>
            <a:r>
              <a:rPr lang="ru-RU" sz="4000" dirty="0" smtClean="0"/>
              <a:t>вступившие </a:t>
            </a:r>
            <a:r>
              <a:rPr lang="ru-RU" sz="4000" dirty="0"/>
              <a:t>в силу </a:t>
            </a:r>
            <a:r>
              <a:rPr lang="ru-RU" sz="4000" dirty="0" smtClean="0"/>
              <a:t>в 2019 </a:t>
            </a:r>
            <a:r>
              <a:rPr lang="ru-RU" sz="4000" dirty="0"/>
              <a:t>г.: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12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5" cy="460851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если установлены </a:t>
            </a:r>
            <a:r>
              <a:rPr lang="ru-RU" dirty="0">
                <a:solidFill>
                  <a:srgbClr val="FF0000"/>
                </a:solidFill>
              </a:rPr>
              <a:t>дополнительные требования к </a:t>
            </a:r>
            <a:r>
              <a:rPr lang="ru-RU" dirty="0"/>
              <a:t>участникам (</a:t>
            </a:r>
            <a:r>
              <a:rPr lang="ru-RU" dirty="0" err="1"/>
              <a:t>ч.ч</a:t>
            </a:r>
            <a:r>
              <a:rPr lang="ru-RU" dirty="0"/>
              <a:t>. 2 и 2.1 ст. 31), то </a:t>
            </a:r>
            <a:r>
              <a:rPr lang="ru-RU" dirty="0">
                <a:solidFill>
                  <a:srgbClr val="FF0000"/>
                </a:solidFill>
              </a:rPr>
              <a:t>подача заявок осуществляется только участниками, включенными оператором электронной площадки в реестр аккредитованных участников </a:t>
            </a:r>
            <a:r>
              <a:rPr lang="ru-RU" dirty="0"/>
              <a:t>(проверку квалификации осуществляет оператор электронной площадки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срок рассмотрения </a:t>
            </a:r>
            <a:r>
              <a:rPr lang="ru-RU" dirty="0">
                <a:solidFill>
                  <a:srgbClr val="FF0000"/>
                </a:solidFill>
              </a:rPr>
              <a:t>первых частей заявок сокращен до 3 рабочих дней</a:t>
            </a:r>
            <a:r>
              <a:rPr lang="ru-RU" dirty="0"/>
              <a:t>, при коротком аукционе – 1 рабочий </a:t>
            </a:r>
            <a:r>
              <a:rPr lang="ru-RU" dirty="0" smtClean="0"/>
              <a:t>день;</a:t>
            </a:r>
          </a:p>
          <a:p>
            <a:r>
              <a:rPr lang="ru-RU" dirty="0">
                <a:solidFill>
                  <a:srgbClr val="FF0000"/>
                </a:solidFill>
              </a:rPr>
              <a:t>при закупке строительных работ </a:t>
            </a:r>
            <a:r>
              <a:rPr lang="ru-RU" dirty="0"/>
              <a:t>в случае включения в документацию проектной документации аукционный </a:t>
            </a:r>
            <a:r>
              <a:rPr lang="ru-RU" dirty="0">
                <a:solidFill>
                  <a:srgbClr val="FF0000"/>
                </a:solidFill>
              </a:rPr>
              <a:t>торг проводится через 4 часа после окончания</a:t>
            </a:r>
            <a:r>
              <a:rPr lang="ru-RU" dirty="0"/>
              <a:t> срока подачи </a:t>
            </a:r>
            <a:r>
              <a:rPr lang="ru-RU" dirty="0" smtClean="0"/>
              <a:t>заявок;</a:t>
            </a:r>
            <a:endParaRPr lang="ru-RU" dirty="0"/>
          </a:p>
          <a:p>
            <a:r>
              <a:rPr lang="ru-RU" dirty="0"/>
              <a:t>если при запросе предложений </a:t>
            </a:r>
            <a:r>
              <a:rPr lang="ru-RU" dirty="0">
                <a:solidFill>
                  <a:srgbClr val="FF0000"/>
                </a:solidFill>
              </a:rPr>
              <a:t>отсутствуют заявки</a:t>
            </a:r>
            <a:r>
              <a:rPr lang="ru-RU" dirty="0"/>
              <a:t>, то </a:t>
            </a:r>
            <a:r>
              <a:rPr lang="ru-RU" dirty="0">
                <a:solidFill>
                  <a:srgbClr val="FF0000"/>
                </a:solidFill>
              </a:rPr>
              <a:t>возможно заключить контракт </a:t>
            </a:r>
            <a:r>
              <a:rPr lang="ru-RU" dirty="0"/>
              <a:t>с единственным поставщиком по согласованию с контрольным </a:t>
            </a:r>
            <a:r>
              <a:rPr lang="ru-RU" dirty="0" smtClean="0"/>
              <a:t>органом;</a:t>
            </a:r>
            <a:endParaRPr lang="ru-RU" dirty="0"/>
          </a:p>
          <a:p>
            <a:r>
              <a:rPr lang="ru-RU" dirty="0"/>
              <a:t>увеличен ценовой порог при закупках </a:t>
            </a:r>
            <a:r>
              <a:rPr lang="ru-RU" dirty="0">
                <a:solidFill>
                  <a:srgbClr val="FF0000"/>
                </a:solidFill>
              </a:rPr>
              <a:t>у единственного поставщика: п. 4 – 300 тыс. руб., п. 28- 1 млн. руб</a:t>
            </a:r>
            <a:r>
              <a:rPr lang="ru-RU" dirty="0" smtClean="0">
                <a:solidFill>
                  <a:srgbClr val="FF0000"/>
                </a:solidFill>
              </a:rPr>
              <a:t>.; п.5 – до 600 тыс. руб.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вступающие 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xmlns="" val="357776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700808"/>
            <a:ext cx="8208912" cy="44644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допускается </a:t>
            </a:r>
            <a:r>
              <a:rPr lang="ru-RU" dirty="0">
                <a:solidFill>
                  <a:srgbClr val="FF0000"/>
                </a:solidFill>
              </a:rPr>
              <a:t>изменение любых существенных условий контракта с единственным поставщиком </a:t>
            </a:r>
            <a:r>
              <a:rPr lang="ru-RU" dirty="0"/>
              <a:t>(п.п. 1, 8, 22, 23, 29, 32, 34, 51 ч. 1 ст. 93: «монополисты», коммунальные услуги, аренда, лечение за границей, юр. услуги в иностранных судах)</a:t>
            </a:r>
          </a:p>
          <a:p>
            <a:r>
              <a:rPr lang="ru-RU" dirty="0">
                <a:solidFill>
                  <a:srgbClr val="FF0000"/>
                </a:solidFill>
              </a:rPr>
              <a:t>допускаются изменения объема и видов работ </a:t>
            </a:r>
            <a:r>
              <a:rPr lang="ru-RU" dirty="0"/>
              <a:t>в контрактах на </a:t>
            </a:r>
            <a:r>
              <a:rPr lang="ru-RU" dirty="0">
                <a:solidFill>
                  <a:srgbClr val="FF0000"/>
                </a:solidFill>
              </a:rPr>
              <a:t>строительные работы,</a:t>
            </a:r>
            <a:r>
              <a:rPr lang="ru-RU" dirty="0"/>
              <a:t> сохранение объектов культурного наследия при условии изменения цены не более чем </a:t>
            </a:r>
            <a:r>
              <a:rPr lang="ru-RU" dirty="0">
                <a:solidFill>
                  <a:srgbClr val="FF0000"/>
                </a:solidFill>
              </a:rPr>
              <a:t>на 10 %, </a:t>
            </a:r>
            <a:r>
              <a:rPr lang="ru-RU" dirty="0"/>
              <a:t>а также и</a:t>
            </a:r>
            <a:r>
              <a:rPr lang="ru-RU" dirty="0">
                <a:solidFill>
                  <a:srgbClr val="FF0000"/>
                </a:solidFill>
              </a:rPr>
              <a:t>зменение срока этих работ</a:t>
            </a:r>
            <a:r>
              <a:rPr lang="ru-RU" dirty="0"/>
              <a:t> при невозможности исполнения контракта по независящим от сторон обстоятельствам либо по вине подрядчика</a:t>
            </a:r>
          </a:p>
          <a:p>
            <a:r>
              <a:rPr lang="ru-RU" dirty="0">
                <a:solidFill>
                  <a:srgbClr val="FF0000"/>
                </a:solidFill>
              </a:rPr>
              <a:t>СМП и СОНКО освобождаются от обеспечения исполнения контракта при положительном опыте исполнения контрактов за последние 3 года с суммарной стоимостью не менее НМЦК заключаемого контракта</a:t>
            </a:r>
            <a:r>
              <a:rPr lang="ru-RU" dirty="0"/>
              <a:t>, информация об этом предоставляется участником из реестра контрактов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Изменения, </a:t>
            </a:r>
            <a:r>
              <a:rPr lang="ru-RU" dirty="0" smtClean="0"/>
              <a:t>вступившие </a:t>
            </a:r>
            <a:r>
              <a:rPr lang="ru-RU" dirty="0"/>
              <a:t>в силу с 1 июля 2019 г.:</a:t>
            </a:r>
          </a:p>
        </p:txBody>
      </p:sp>
    </p:spTree>
    <p:extLst>
      <p:ext uri="{BB962C8B-B14F-4D97-AF65-F5344CB8AC3E}">
        <p14:creationId xmlns:p14="http://schemas.microsoft.com/office/powerpoint/2010/main" xmlns="" val="2608330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1" cy="4536504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Извещение </a:t>
            </a:r>
            <a:r>
              <a:rPr lang="ru-RU" sz="2800" dirty="0" smtClean="0">
                <a:solidFill>
                  <a:srgbClr val="FF0000"/>
                </a:solidFill>
              </a:rPr>
              <a:t>о закупке у ЕП отменено </a:t>
            </a:r>
            <a:r>
              <a:rPr lang="ru-RU" sz="2800" dirty="0" smtClean="0"/>
              <a:t>(совсем</a:t>
            </a:r>
            <a:r>
              <a:rPr lang="ru-RU" sz="2800" dirty="0"/>
              <a:t>!)</a:t>
            </a:r>
            <a:r>
              <a:rPr lang="ru-RU" sz="2800" b="1" dirty="0"/>
              <a:t>(</a:t>
            </a:r>
            <a:r>
              <a:rPr lang="ru-RU" sz="2800" b="1" dirty="0" smtClean="0"/>
              <a:t>ВСТУПИЛО В СИЛУ С 01.08.2019)</a:t>
            </a:r>
          </a:p>
          <a:p>
            <a:pPr algn="just"/>
            <a:r>
              <a:rPr lang="ru-RU" sz="2800" dirty="0" smtClean="0"/>
              <a:t>В </a:t>
            </a:r>
            <a:r>
              <a:rPr lang="ru-RU" sz="2800" dirty="0" err="1" smtClean="0"/>
              <a:t>спецторгах</a:t>
            </a:r>
            <a:r>
              <a:rPr lang="ru-RU" sz="2800" dirty="0" smtClean="0"/>
              <a:t> СМП размер ОИК определяется в процентном отношении не к НМЦК, а к предложенной цене</a:t>
            </a:r>
          </a:p>
          <a:p>
            <a:r>
              <a:rPr lang="ru-RU" sz="2800" dirty="0" smtClean="0"/>
              <a:t>Уточнены правила авансирования. Теперь авансируется каждый этап, если контрактом этапы предусмотрены </a:t>
            </a:r>
            <a:r>
              <a:rPr lang="ru-RU" sz="2800" b="1" dirty="0" smtClean="0"/>
              <a:t>(ВСТУПИЛО В СИЛУ  С 01.10.2019</a:t>
            </a:r>
            <a:r>
              <a:rPr lang="ru-RU" sz="2800" b="1" dirty="0"/>
              <a:t>)</a:t>
            </a:r>
            <a:endParaRPr lang="ru-RU" sz="2800" dirty="0"/>
          </a:p>
          <a:p>
            <a:pPr algn="just"/>
            <a:endParaRPr lang="ru-RU" sz="22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Изменения, </a:t>
            </a:r>
            <a:r>
              <a:rPr lang="ru-RU" sz="4000" dirty="0" smtClean="0"/>
              <a:t>вступившие </a:t>
            </a:r>
            <a:r>
              <a:rPr lang="ru-RU" sz="4000" dirty="0"/>
              <a:t>в силу с 1 июля 2019 г.: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5164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920880" cy="4032448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части 43 статьи 112 Закона № 44-ФЗ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заказчики, уполномоченные органы и уполномоченные учреждения при осуществлении закупок товаров, работ, услуг для обеспечения государственных, муниципальных нужд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1 января 2019 года определяют поставщиков (подрядчиков, исполнителей) путем проведения электронных процедур: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аукциона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конкурса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котировок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предложений в электронной форме.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заказчики, уполномоченные органы и уполномоченные учреждения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открытый конкурс, конкурс с ограниченным участием, двухэтапный конкурс, запрос котировок, запрос предложений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 электронной форме (в т.н. «бумажной» форме).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Установлена обязательность применения электронных процедур для большинства закупок.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64752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364</TotalTime>
  <Words>1653</Words>
  <Application>Microsoft Office PowerPoint</Application>
  <PresentationFormat>Экран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Обзор изменений в законодательстве о контрактной системе с начала 2019 года</vt:lpstr>
      <vt:lpstr>Контракты</vt:lpstr>
      <vt:lpstr> Постановление Правительства РФ от 10.07.2019 N 878</vt:lpstr>
      <vt:lpstr>Изменения с 12 мая 2019 года</vt:lpstr>
      <vt:lpstr>Изменения, вступившие в силу в 2019 г.:</vt:lpstr>
      <vt:lpstr>Изменения, вступающие в силу с 1 июля 2019 г.:</vt:lpstr>
      <vt:lpstr>Изменения, вступившие в силу с 1 июля 2019 г.:</vt:lpstr>
      <vt:lpstr>Изменения, вступившие в силу с 1 июля 2019 г.:</vt:lpstr>
      <vt:lpstr>Установлена обязательность применения электронных процедур для большинства закупок.</vt:lpstr>
      <vt:lpstr>ИСКЛЮЧЕНИЯ</vt:lpstr>
      <vt:lpstr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закупки.</vt:lpstr>
      <vt:lpstr>Закупки по вывозу ТКО</vt:lpstr>
      <vt:lpstr>Регистрация участников закупок в ЕИС. Формирование Единого реестра участников закупки (ЕРУЗ)</vt:lpstr>
      <vt:lpstr>Изменения в закупках строительства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Практические особенности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изменений в законодательстве о контрактной системе с начала 2019 года</dc:title>
  <dc:creator>Акопян Аргам Паркевович</dc:creator>
  <cp:lastModifiedBy>1</cp:lastModifiedBy>
  <cp:revision>32</cp:revision>
  <dcterms:created xsi:type="dcterms:W3CDTF">2019-03-27T06:30:51Z</dcterms:created>
  <dcterms:modified xsi:type="dcterms:W3CDTF">2019-10-04T05:59:51Z</dcterms:modified>
</cp:coreProperties>
</file>