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78" r:id="rId4"/>
    <p:sldId id="279" r:id="rId5"/>
    <p:sldId id="280" r:id="rId6"/>
    <p:sldId id="282" r:id="rId7"/>
    <p:sldId id="257" r:id="rId8"/>
    <p:sldId id="258" r:id="rId9"/>
    <p:sldId id="259" r:id="rId10"/>
    <p:sldId id="260" r:id="rId11"/>
    <p:sldId id="261" r:id="rId12"/>
    <p:sldId id="262" r:id="rId13"/>
    <p:sldId id="273" r:id="rId14"/>
    <p:sldId id="274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5" autoAdjust="0"/>
  </p:normalViewPr>
  <p:slideViewPr>
    <p:cSldViewPr>
      <p:cViewPr>
        <p:scale>
          <a:sx n="87" d="100"/>
          <a:sy n="87" d="100"/>
        </p:scale>
        <p:origin x="-1253" y="1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3" y="32525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3BC3780-C143-4666-86AC-070A084F8EA6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201622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Обзор изменений в законодательстве о контрактной системе с начала 2019 года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76964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2019 год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803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Исключения, когда после 01.01.2019 г.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осуществлять закупки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 бумажном виде»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прямо перечислены в части 44 статьи 112 Закона № 44-ФЗ о контрактной системе:</a:t>
            </a: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обеспечение деятельности заказчика на территории иностранного государства (ст. 75, 111.1);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оказание скорой медицинской помощи в экстренной или неотложной форме (ст. 76);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оказание гуманитарной помощи либо ликвидации последствий чрезвычайных ситуаций природного или техногенного характера (ст.80, 82);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проведение закрытых закупок (ст. 84);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проведение закупок у единственного поставщика (ст. 93);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проведение закупок в соответствии с решением Правительства РФ (ст. 111).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ИСКЛЮЧЕНИЯ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5075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законом от 27.12.2018 № 502-ФЗ с 27.12.2018 г. изложена в новой редакции часть 6 статьи 44 Закона № 44-ФЗ о контрактной системе.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изменениям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любые государственные и муниципальные учреждения, в том числе бюджетные и автономные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не только казённые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участвуют в процедурах закупок в качестве участников, с этой даты освобождаются от обязанности предоставлять обеспечение заявки.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/>
              <a:t>Отменена обязанность по предоставлению обеспечения заявок для бюджетных и автономных учреждений, участвующих в процедурах в качестве участников закупки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5466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- предусмотрено, что при срабатывании антидемпинговых мер в случае, предусмотренном частью 2 статьи 37 Закона № 44-ФЗ, победитель конкурса или аукциона </a:t>
            </a:r>
            <a:r>
              <a:rPr lang="ru-RU" b="1" dirty="0"/>
              <a:t>одновременно</a:t>
            </a:r>
            <a:r>
              <a:rPr lang="ru-RU" dirty="0"/>
              <a:t> с предоставлением </a:t>
            </a:r>
            <a:r>
              <a:rPr lang="ru-RU" b="1" dirty="0"/>
              <a:t>информацией о добросовестности</a:t>
            </a:r>
            <a:r>
              <a:rPr lang="ru-RU" dirty="0"/>
              <a:t> обязан </a:t>
            </a:r>
            <a:r>
              <a:rPr lang="ru-RU" b="1" dirty="0"/>
              <a:t>предоставить и обеспечение исполнения контракта в размере, установленном закупочной документацией.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Уточнены положения Закона № 44-ФЗ о контрактной системе в части применения антидемпинговых мер</a:t>
            </a:r>
          </a:p>
        </p:txBody>
      </p:sp>
    </p:spTree>
    <p:extLst>
      <p:ext uri="{BB962C8B-B14F-4D97-AF65-F5344CB8AC3E}">
        <p14:creationId xmlns:p14="http://schemas.microsoft.com/office/powerpoint/2010/main" val="1122441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оснований закупки у единственного поставщика  (подрядчика, исполнителя), предусмотренный частью 1 статьи 93 Закона № 44-ФЗ о контрактной системе, дополнен пунктом 55, предусматривающим закупку без проведения конкурентных процедур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бланков свидетельств о государственной регистрации актов гражданского 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гражданского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состояния,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документов, которые удостоверяют личность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Ед. поставщик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4983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060848"/>
            <a:ext cx="8496943" cy="4065315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указанным изменениям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экспертизы, проводимой экспертом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экспертной организацией в случаях, предусмотренных Законом № 44-ФЗ, оформляются в виде заключения, которое подписывается экспертом или уполномоченным представителем экспертной организации и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быть объективным, обоснованным и соответствовать законодательству Российской Федерации.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установлено, что за предоставление недостоверных результатов экспертизы, экспертного заключения или заведомо ложного экспертного заключения,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ненаправление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экспертом, экспертной организацией письменного уведомления заказчику  поставщику о допустимости своего участия в проведении экспертизы (в том числе об отсутствии оснований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недопуска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проведению экспертизы) эксперт, экспертная организация, также её должностные лица (представители) несут ответственность в соответствии с законодательством Российской Федерации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этом Федеральным законом от 27.12.2018 № 510-ФЗ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Кодекс РФ об административных правонарушениях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07.01.2019 г. 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введён специальный состав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предусмотренный ст. 7.32.6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с 08.01.2019 г.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введена и уголовная ответственность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дачу экспертом, уполномоченным представителем экспертной организации заведомо ложного экспертного заключения в сфере закупок товаров, работ, услуг для государственных и муниципальных нужд – статья 200.6 Уголовного кодекса РФ.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Установлены единые требования к оформлению внешних экспертиз</a:t>
            </a:r>
            <a:r>
              <a:rPr lang="ru-RU" sz="2400" dirty="0" smtClean="0"/>
              <a:t>, </a:t>
            </a:r>
            <a:r>
              <a:rPr lang="ru-RU" sz="2400" dirty="0"/>
              <a:t>а также введена административная и уголовная ответственность за нарушения при их проведении</a:t>
            </a:r>
          </a:p>
        </p:txBody>
      </p:sp>
    </p:spTree>
    <p:extLst>
      <p:ext uri="{BB962C8B-B14F-4D97-AF65-F5344CB8AC3E}">
        <p14:creationId xmlns:p14="http://schemas.microsoft.com/office/powerpoint/2010/main" val="556747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060848"/>
            <a:ext cx="8352927" cy="4320480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С 01.01.2019 года в большинстве субъектов РФ (за исключением городов федерального значения) стало возможным заключение контракта на оказание услуг по обращению с твёрдыми коммунальными отходами (ТКО) с региональными операторами по обращению с ТКО  на основании пункта 8 части 1 статьи 93 Закона № 44-ФЗ о контрактной системе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В случае невыполнения заказчиком, у которого образуются твёрдые коммунальные отходы, своей обязанности по заключению договора на основании ч. 4 ст. 24.7 Закона об отходах производства и потребления, с учётом положений пункта 8 части 1 статьи 93 Закона № 44-ФЗ о контрактной системе, это может повлечь административную ответственность 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по статье 8.2 Кодекса РФ об административных правонарушениях.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Для должностных лиц заказчика данное правонарушение может повлечь наложение административного штрафа в размере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от десяти тысяч до тридцати тысяч рублей; на юридических лиц - от ста тысяч до двухсот пятидесяти тысяч рублей или административное приостановление деятельности на срок до девяноста суток.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938544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Закупки по вывозу ТКО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227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01.01.2019 года вступила в силу ст. 24.2 Закона № 44-ФЗ о контрактной системе, которая предусматривает обязательную регистрацию всех участников закупок в единой информационной системе в сфере закупок (ЕИС).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ЕИС будет создаётся Единый реестр участников закупок (ЕРУЗ), который формируется автоматически на основании данных участников, прошедших регистрацию.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ЕРУЗ осуществляется федеральным органом исполнительной власти, уполномоченным Правительством Российской Федерации – Федеральным казначейством (постановление Правительства РФ от 13.04.2017 № 442).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Регистрация участников закупок в ЕИС. Формирование Единого реестра участников закупки (ЕРУЗ)</a:t>
            </a:r>
          </a:p>
        </p:txBody>
      </p:sp>
    </p:spTree>
    <p:extLst>
      <p:ext uri="{BB962C8B-B14F-4D97-AF65-F5344CB8AC3E}">
        <p14:creationId xmlns:p14="http://schemas.microsoft.com/office/powerpoint/2010/main" val="31248193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Устранена ошибка (опечатка) в законе части обязательности проведения внешней экспертизы исполнения контрактов, заключённых по результатам несостоявшихся электронных процедур закупок.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ИЗМЕНЕНИЯ В ЧАСТИ ЗАКЛЮЧЕНИЯ И ИСПОЛНЕНИЯ КОНТРАКТОВ</a:t>
            </a:r>
          </a:p>
        </p:txBody>
      </p:sp>
    </p:spTree>
    <p:extLst>
      <p:ext uri="{BB962C8B-B14F-4D97-AF65-F5344CB8AC3E}">
        <p14:creationId xmlns:p14="http://schemas.microsoft.com/office/powerpoint/2010/main" val="921863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Начали в полном объёме действовать нормы части 6 и 7 статьи 110.2 Закона № 44-ФЗ о контрактной системе, которые предусматривают обязательное применение в контрактах на выполнение работ по строительству, реконструкции объектов капитального строительства, </a:t>
            </a:r>
            <a:r>
              <a:rPr lang="ru-RU" b="1" u="sng" dirty="0"/>
              <a:t>графиков оплаты выполненных работ и графиков выполнения строительно-монтажных работ по методике, утверждённой Минстроем России.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Изменения в закупках строительства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2005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844824"/>
            <a:ext cx="8280919" cy="4536504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Федеральным законом от 27.12.2018 № 502-ФЗ статья 112 Закона № 44-ФЗ о контрактной системе была дополнена с 27.12.2018 г. частью 54.</a:t>
            </a:r>
          </a:p>
          <a:p>
            <a:endParaRPr lang="ru-RU" dirty="0"/>
          </a:p>
          <a:p>
            <a:r>
              <a:rPr lang="ru-RU" dirty="0"/>
              <a:t>Указанная специальная норма (ч. 54 ст. 112 ФЗ-44) предоставляет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ЛЮБОМУ заказчику право увеличить цену контракта в связи с повышением ставки НДС</a:t>
            </a:r>
            <a:r>
              <a:rPr lang="ru-RU" dirty="0"/>
              <a:t>, предусмотренной налоговым законодательством РФ, </a:t>
            </a:r>
            <a:r>
              <a:rPr lang="ru-RU" u="sng" dirty="0"/>
              <a:t>при соблюдении следующих условий</a:t>
            </a:r>
            <a:r>
              <a:rPr lang="ru-RU" dirty="0"/>
              <a:t>:</a:t>
            </a:r>
          </a:p>
          <a:p>
            <a:endParaRPr lang="ru-RU" dirty="0"/>
          </a:p>
          <a:p>
            <a:r>
              <a:rPr lang="ru-RU" dirty="0"/>
              <a:t>Условие № 1. Такое увеличение осуществляется на основании соглашения сторон. То есть ЭТО ПРАВО, а НЕ ОБЯЗАННОСТЬ ЗАКАЗЧИКА.</a:t>
            </a:r>
          </a:p>
          <a:p>
            <a:endParaRPr lang="ru-RU" dirty="0" smtClean="0"/>
          </a:p>
          <a:p>
            <a:r>
              <a:rPr lang="ru-RU" dirty="0" smtClean="0"/>
              <a:t>Условие </a:t>
            </a:r>
            <a:r>
              <a:rPr lang="ru-RU" dirty="0"/>
              <a:t>№ 2. Увеличение цены контракта в связи с повышением ставки НДС в отношении товаров, работ, услуг, </a:t>
            </a:r>
            <a:r>
              <a:rPr lang="ru-RU" b="1" dirty="0"/>
              <a:t>приемка которых осуществляется после 1 января 2019 года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Условие № 3. Заключение такого соглашения об увеличении цены контракта в связи с повышением ставки НДС </a:t>
            </a:r>
            <a:r>
              <a:rPr lang="ru-RU" b="1" dirty="0"/>
              <a:t>допускается в рамках исполнения контракта до 01 октября 2019 года.  </a:t>
            </a:r>
          </a:p>
          <a:p>
            <a:endParaRPr lang="ru-RU" dirty="0"/>
          </a:p>
          <a:p>
            <a:r>
              <a:rPr lang="ru-RU" dirty="0"/>
              <a:t>Условие № 4. Для государственных или муниципальных заказчиков, являющихся получателями бюджетных средств, изменение цены контракта </a:t>
            </a:r>
            <a:r>
              <a:rPr lang="ru-RU" b="1" dirty="0"/>
              <a:t>может быть осуществлено только в пределах доведенных</a:t>
            </a:r>
            <a:r>
              <a:rPr lang="ru-RU" dirty="0"/>
              <a:t> в соответствии с бюджетным законодательством РФ </a:t>
            </a:r>
            <a:r>
              <a:rPr lang="ru-RU" b="1" dirty="0"/>
              <a:t>лимитов бюджетных обязательств </a:t>
            </a:r>
            <a:r>
              <a:rPr lang="ru-RU" dirty="0"/>
              <a:t>(ЛБО) </a:t>
            </a:r>
            <a:r>
              <a:rPr lang="ru-RU" b="1" dirty="0"/>
              <a:t>на срок исполнения контракта.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dirty="0" smtClean="0"/>
              <a:t>НДС (</a:t>
            </a:r>
            <a:r>
              <a:rPr lang="ru-RU" sz="4800" dirty="0" err="1" smtClean="0"/>
              <a:t>фз</a:t>
            </a:r>
            <a:r>
              <a:rPr lang="ru-RU" sz="4800" dirty="0" smtClean="0"/>
              <a:t> №71 продлен до июля 2020г.)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78774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700808"/>
            <a:ext cx="8280919" cy="4896544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/>
              <a:t>-размер </a:t>
            </a:r>
            <a:r>
              <a:rPr lang="ru-RU" sz="2000" dirty="0">
                <a:solidFill>
                  <a:srgbClr val="FF0000"/>
                </a:solidFill>
              </a:rPr>
              <a:t>штрафа</a:t>
            </a:r>
            <a:r>
              <a:rPr lang="ru-RU" sz="2000" dirty="0"/>
              <a:t> указывается </a:t>
            </a:r>
            <a:r>
              <a:rPr lang="ru-RU" sz="2000" dirty="0">
                <a:solidFill>
                  <a:srgbClr val="FF0000"/>
                </a:solidFill>
              </a:rPr>
              <a:t>в процентах </a:t>
            </a:r>
          </a:p>
          <a:p>
            <a:r>
              <a:rPr lang="ru-RU" sz="2000" dirty="0" smtClean="0"/>
              <a:t>-</a:t>
            </a:r>
            <a:r>
              <a:rPr lang="ru-RU" sz="2000" dirty="0"/>
              <a:t>типовые контракты могут разрабатываться Минфином России</a:t>
            </a:r>
          </a:p>
          <a:p>
            <a:r>
              <a:rPr lang="ru-RU" sz="2000" dirty="0"/>
              <a:t>-сокращен </a:t>
            </a:r>
            <a:r>
              <a:rPr lang="ru-RU" sz="2000" dirty="0">
                <a:solidFill>
                  <a:srgbClr val="FF0000"/>
                </a:solidFill>
              </a:rPr>
              <a:t>срок рассмотрения </a:t>
            </a:r>
            <a:r>
              <a:rPr lang="ru-RU" sz="2000" dirty="0"/>
              <a:t>документов при внесении участников </a:t>
            </a:r>
            <a:r>
              <a:rPr lang="ru-RU" sz="2000" dirty="0">
                <a:solidFill>
                  <a:srgbClr val="FF0000"/>
                </a:solidFill>
              </a:rPr>
              <a:t>в РНП </a:t>
            </a:r>
            <a:r>
              <a:rPr lang="ru-RU" sz="2000" dirty="0"/>
              <a:t>– </a:t>
            </a:r>
            <a:r>
              <a:rPr lang="ru-RU" sz="2000" dirty="0">
                <a:solidFill>
                  <a:srgbClr val="FF0000"/>
                </a:solidFill>
              </a:rPr>
              <a:t>5 рабочих</a:t>
            </a:r>
            <a:r>
              <a:rPr lang="ru-RU" sz="2000" dirty="0"/>
              <a:t> дней вместо 10</a:t>
            </a:r>
          </a:p>
          <a:p>
            <a:r>
              <a:rPr lang="ru-RU" sz="2000" dirty="0"/>
              <a:t>- </a:t>
            </a:r>
            <a:r>
              <a:rPr lang="ru-RU" sz="2000" dirty="0">
                <a:solidFill>
                  <a:srgbClr val="FF0000"/>
                </a:solidFill>
              </a:rPr>
              <a:t>срок для подачи жалобы сокращен с 10 до 5 дней </a:t>
            </a:r>
          </a:p>
          <a:p>
            <a:r>
              <a:rPr lang="ru-RU" sz="2000" dirty="0">
                <a:solidFill>
                  <a:srgbClr val="FF0000"/>
                </a:solidFill>
              </a:rPr>
              <a:t>-запрет на затребование документов при рассмотрении жалобы, если они размещены в ЕИС </a:t>
            </a:r>
          </a:p>
          <a:p>
            <a:r>
              <a:rPr lang="ru-RU" sz="2000" dirty="0"/>
              <a:t>-срок начала работы Независимого регистратора перенесен на 1 января 2020 г. </a:t>
            </a:r>
            <a:endParaRPr lang="ru-RU" sz="2000" dirty="0" smtClean="0"/>
          </a:p>
          <a:p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egoe UI"/>
              </a:rPr>
              <a:t>Требования к контракту:</a:t>
            </a:r>
            <a:r>
              <a:rPr lang="ru-RU" sz="2000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ru-RU" sz="2000" dirty="0" smtClean="0"/>
              <a:t>Изменена часть 7 – теперь </a:t>
            </a:r>
            <a:r>
              <a:rPr lang="ru-RU" sz="2000" dirty="0" smtClean="0">
                <a:solidFill>
                  <a:srgbClr val="FF0000"/>
                </a:solidFill>
              </a:rPr>
              <a:t>размер пени составляет 1/300 </a:t>
            </a:r>
            <a:r>
              <a:rPr lang="ru-RU" sz="2000" dirty="0" smtClean="0"/>
              <a:t>(а не «неменее1/300») ключевой ставки, «за исключением случаев ,если законодательством установлен иной размер пени</a:t>
            </a:r>
          </a:p>
          <a:p>
            <a:r>
              <a:rPr lang="ru-RU" dirty="0" smtClean="0"/>
              <a:t>Отмена отчетов об исполнении контракта (совсем, но не путать с реестром контрактов –он остается!)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Изменения с </a:t>
            </a:r>
            <a:r>
              <a:rPr lang="ru-RU" dirty="0" smtClean="0"/>
              <a:t>12 мая </a:t>
            </a:r>
            <a:r>
              <a:rPr lang="ru-RU" dirty="0"/>
              <a:t>2019 года</a:t>
            </a:r>
          </a:p>
        </p:txBody>
      </p:sp>
    </p:spTree>
    <p:extLst>
      <p:ext uri="{BB962C8B-B14F-4D97-AF65-F5344CB8AC3E}">
        <p14:creationId xmlns:p14="http://schemas.microsoft.com/office/powerpoint/2010/main" val="24631901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в целях установления дополнительных требований к участникам закупок подрядных работ в рамках Закона № 44-ФЗ о контрактной системе</a:t>
            </a:r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вводится следующая новая классификация видов подрядных работ</a:t>
            </a:r>
            <a:r>
              <a:rPr lang="ru-RU" dirty="0"/>
              <a:t>:</a:t>
            </a:r>
          </a:p>
          <a:p>
            <a:endParaRPr lang="ru-RU" dirty="0"/>
          </a:p>
          <a:p>
            <a:r>
              <a:rPr lang="ru-RU" dirty="0"/>
              <a:t>1) выполнение работ по строительству, реконструкции, капитальному ремонту, сносу объекта капитального строительства, </a:t>
            </a:r>
            <a:r>
              <a:rPr lang="ru-RU" u="sng" dirty="0"/>
              <a:t>за исключением линейного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/>
              <a:t>2) выполнение работ по строительству, реконструкции, капитальному ремонту, сносу </a:t>
            </a:r>
            <a:r>
              <a:rPr lang="ru-RU" b="1" dirty="0"/>
              <a:t>линейного объекта </a:t>
            </a:r>
            <a:r>
              <a:rPr lang="ru-RU" dirty="0"/>
              <a:t>капитального строительства;</a:t>
            </a:r>
          </a:p>
          <a:p>
            <a:endParaRPr lang="ru-RU" dirty="0"/>
          </a:p>
          <a:p>
            <a:r>
              <a:rPr lang="ru-RU" dirty="0"/>
              <a:t>3) выполнение работ по строительству </a:t>
            </a:r>
            <a:r>
              <a:rPr lang="ru-RU" b="1" dirty="0"/>
              <a:t>некапитального строения, </a:t>
            </a:r>
            <a:r>
              <a:rPr lang="ru-RU" dirty="0"/>
              <a:t>сооружения (строений, сооружений), </a:t>
            </a:r>
            <a:r>
              <a:rPr lang="ru-RU" b="1" dirty="0"/>
              <a:t>благоустройству территорий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/>
              <a:t>4) выполнение работ по </a:t>
            </a:r>
            <a:r>
              <a:rPr lang="ru-RU" b="1" dirty="0"/>
              <a:t>ремонту, содержанию автомобильных дорог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Изменения в ПП РФ № 99 «О дополнительных требованиях к участникам закупок..»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978722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1772816"/>
            <a:ext cx="8280920" cy="4353347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1" dirty="0">
                <a:solidFill>
                  <a:srgbClr val="000080"/>
                </a:solidFill>
                <a:latin typeface="Verdana"/>
              </a:rPr>
              <a:t>Для работ по строительству, реконструкции, капитальному ремонту, сносу </a:t>
            </a:r>
            <a:r>
              <a:rPr lang="ru-RU" b="1" u="sng" dirty="0">
                <a:solidFill>
                  <a:srgbClr val="000080"/>
                </a:solidFill>
                <a:latin typeface="Verdana"/>
              </a:rPr>
              <a:t>объекта капитального строительства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, за исключением линейного, если начальная (максимальная) цена контракта превышает 10 млн.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требуется наличие за 3 года до даты подачи заявки на участие в закупке опыта исполнения (с учетом правопреемства) одного контракта (договора)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на выполнение работ по строительству, реконструкции, капитальному ремонту, сносу объекта капитального строительства (за исключением линейного объекта).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При этом стоимость одного такого исполненного контракта (договора) должна составлять:</a:t>
            </a: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1)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10 млн. рублей, но не превышает 100 млн.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- 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50 % от НМЦК (цены лота);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2)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100 млн. рублей, но не превышает 500 млн.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- 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40 % от НМЦК (цены лота);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3)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500 млн. рублей, но не превышает 1 млрд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–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30 % от НМЦК (цены лота);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4)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1 млрд.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–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20 % от НМЦК (цены лота);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/>
              <a:t>Изменения в ПП РФ № 99 «О дополнительных требованиях к участникам закупок..»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81427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844824"/>
            <a:ext cx="8280919" cy="428133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>
                <a:solidFill>
                  <a:srgbClr val="000080"/>
                </a:solidFill>
                <a:latin typeface="Verdana"/>
              </a:rPr>
              <a:t>Для работ по строительству, реконструкции, капитальному ремонту, сносу линейного объекта капитального строительства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, если начальная (максимальная) цена контракта превышает 10 млн. рублей, требуется 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наличие за 3 года до даты подачи заявки на участие в закупке опыта исполнения (с учетом правопреемства) одного контракта (договора)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на выполнение работ по строительству, реконструкции, капитальному ремонту, сносу линейного объекта.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При этом стоимость одного такого исполненного контракта (договора) должна составлять:</a:t>
            </a: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1)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10 млн. рублей, но не превышает 100 млн.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- 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50 % от НМЦК (цены лота)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2)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100 млн. рублей, но не превышает 500 млн.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- 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40 % от НМЦК (цены лота)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3)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500 млн. рублей, но не превышает 1 млрд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–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30 % от НМЦК (цены лота)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4)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1 млрд.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–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20 % от НМЦК (цены лота);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900" dirty="0"/>
              <a:t>Изменения в ПП РФ № 99 «О дополнительных требованиях к участникам закупок..»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10619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772816"/>
            <a:ext cx="8568951" cy="468052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b="1" dirty="0">
                <a:solidFill>
                  <a:srgbClr val="000080"/>
                </a:solidFill>
                <a:latin typeface="Verdana"/>
              </a:rPr>
              <a:t>Для работ по строительству некапитального строения, сооружения (строений, сооружений), благоустройству территорий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, е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сли начальная (максимальная) цена контракта превышает 10 млн. </a:t>
            </a:r>
            <a:r>
              <a:rPr lang="ru-RU" dirty="0" smtClean="0">
                <a:solidFill>
                  <a:srgbClr val="000000"/>
                </a:solidFill>
                <a:latin typeface="Verdana"/>
              </a:rPr>
              <a:t>рублей, требуется </a:t>
            </a:r>
            <a:r>
              <a:rPr lang="ru-RU" b="1" dirty="0" smtClean="0">
                <a:solidFill>
                  <a:srgbClr val="000000"/>
                </a:solidFill>
                <a:latin typeface="Verdana"/>
              </a:rPr>
              <a:t>наличие 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за 3 года до даты подачи заявки на участие в закупке опыта исполнения (с учетом правопреемства) одного контракта (договора)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на выполнение работ по строительству, реконструкции, капитальному ремонту, сносу объекта капитального строительства, в том числе линейного.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Также допускается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 для выполнения работ по строительству некапитального строения, сооружения (строений, сооружений), благоустройству территорий 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наличие одного контракта (договора)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 на выполнение работ по строительству некапитального строения, сооружения, благоустройству территорий.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 При этом такой контракт (договор) на выполнение работ по строительству некапитальных строений, сооружений, благоустройству территорий обязательно </a:t>
            </a:r>
            <a:r>
              <a:rPr lang="ru-RU" b="1" u="sng" dirty="0">
                <a:solidFill>
                  <a:srgbClr val="000000"/>
                </a:solidFill>
                <a:latin typeface="Verdana"/>
              </a:rPr>
              <a:t>должен быть заключён либо 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в рамках Федерального закона от 05.04.2013 г</a:t>
            </a:r>
            <a:r>
              <a:rPr lang="ru-RU" b="1" u="sng" dirty="0">
                <a:solidFill>
                  <a:srgbClr val="000000"/>
                </a:solidFill>
                <a:latin typeface="Verdana"/>
              </a:rPr>
              <a:t>. № 44-ФЗ 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«О контрактной системе в сфере закупок товаров, работ, услуг для обеспечения государственных и муниципальных нужд» </a:t>
            </a:r>
            <a:r>
              <a:rPr lang="ru-RU" i="1" dirty="0">
                <a:solidFill>
                  <a:srgbClr val="000000"/>
                </a:solidFill>
                <a:latin typeface="Verdana"/>
              </a:rPr>
              <a:t>(далее – Закон № 44-ФЗ о контрактной системе)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  <a:r>
              <a:rPr lang="ru-RU" b="1" u="sng" dirty="0">
                <a:solidFill>
                  <a:srgbClr val="000000"/>
                </a:solidFill>
                <a:latin typeface="Verdana"/>
              </a:rPr>
              <a:t>или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 Федерального закона от 18.07.2011 г. </a:t>
            </a:r>
            <a:r>
              <a:rPr lang="ru-RU" b="1" u="sng" dirty="0">
                <a:solidFill>
                  <a:srgbClr val="000000"/>
                </a:solidFill>
                <a:latin typeface="Verdana"/>
              </a:rPr>
              <a:t>№ 223-ФЗ 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«О закупках товаров, работ, услуг отдельными видами юридических лиц» </a:t>
            </a:r>
            <a:r>
              <a:rPr lang="ru-RU" i="1" dirty="0">
                <a:solidFill>
                  <a:srgbClr val="000000"/>
                </a:solidFill>
                <a:latin typeface="Verdana"/>
              </a:rPr>
              <a:t>(далее  - Закон № 223-ФЗ о закупках).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Информация о контракте (договоре) на выполнение работ по строительству некапитальных строений, сооружений, благоустройству территорий должна быть обязательно включена в Реестр контрактов в рамках 44-ФЗ либо в Реестр договоров,  заключаемых заказчиками, в рамках 223-ФЗ.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При этом стоимость одного такого контракта (договора) должна составлять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20 % от НМЦК (цены лота).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900" dirty="0"/>
              <a:t>Изменения в ПП РФ № 99 «О дополнительных требованиях к участникам закупок..»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65255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988840"/>
            <a:ext cx="8280919" cy="439248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>
                <a:solidFill>
                  <a:srgbClr val="000080"/>
                </a:solidFill>
                <a:latin typeface="Verdana"/>
              </a:rPr>
              <a:t>Для выполнения работ по ремонту, содержанию автомобильных дорог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, 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если начальная (максимальная) цена контракта превышает 10 млн. рублей, требуется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наличие за 3 года до даты подачи заявки на участие в закупке опыта исполнения (с учетом правопреемства) одного контракта (договора)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 на выполнение работ по строительству, реконструкции, капитальному ремонту, сносу линейного объекта.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Также допускается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 для выполнения работ по ремонту, содержанию автомобильных дорог 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наличие одного контракта (договора)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на выполнение работ по содержанию, ремонту автомобильных дорог, заключённого в рамках 44-ФЗ или 223-ФЗ,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а также внесённого в Реестр контрактов по 44-ФЗ или Реестр договоров по 223-ФЗ, соответственно.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При этом стоимость одного такого контракта (договора) должна составлять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20 % от НМЦК (цены лота).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900" dirty="0"/>
              <a:t>Изменения в ПП РФ № 99 «О дополнительных требованиях к участникам закупок..»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4828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700808"/>
            <a:ext cx="8208911" cy="4464496"/>
          </a:xfrm>
        </p:spPr>
        <p:txBody>
          <a:bodyPr>
            <a:normAutofit/>
          </a:bodyPr>
          <a:lstStyle/>
          <a:p>
            <a:pPr lvl="0">
              <a:buClr>
                <a:srgbClr val="31B6FD"/>
              </a:buClr>
            </a:pPr>
            <a:r>
              <a:rPr lang="ru-RU" sz="1900" b="1" dirty="0">
                <a:solidFill>
                  <a:srgbClr val="FF0000"/>
                </a:solidFill>
              </a:rPr>
              <a:t>отмена плана закупок</a:t>
            </a:r>
          </a:p>
          <a:p>
            <a:pPr lvl="0">
              <a:buClr>
                <a:srgbClr val="31B6FD"/>
              </a:buClr>
            </a:pPr>
            <a:r>
              <a:rPr lang="ru-RU" sz="1900" dirty="0">
                <a:solidFill>
                  <a:srgbClr val="073E87"/>
                </a:solidFill>
              </a:rPr>
              <a:t>сокращен срок внесения изменений в план-график: </a:t>
            </a:r>
            <a:r>
              <a:rPr lang="ru-RU" sz="1900" dirty="0">
                <a:solidFill>
                  <a:srgbClr val="FF0000"/>
                </a:solidFill>
              </a:rPr>
              <a:t>1 день до размещения извещения в ЕИС/заключения контракта </a:t>
            </a:r>
            <a:r>
              <a:rPr lang="ru-RU" sz="1900" dirty="0">
                <a:solidFill>
                  <a:srgbClr val="073E87"/>
                </a:solidFill>
              </a:rPr>
              <a:t>при закупке у ед. поставщика</a:t>
            </a:r>
          </a:p>
          <a:p>
            <a:pPr lvl="0">
              <a:buClr>
                <a:srgbClr val="31B6FD"/>
              </a:buClr>
            </a:pPr>
            <a:r>
              <a:rPr lang="ru-RU" sz="1900" dirty="0">
                <a:solidFill>
                  <a:srgbClr val="FF0000"/>
                </a:solidFill>
              </a:rPr>
              <a:t>возможность закупать по цене за единицу товара, работы, услуги при невозможности определить объем любой продукции </a:t>
            </a:r>
            <a:r>
              <a:rPr lang="ru-RU" sz="1900" dirty="0">
                <a:solidFill>
                  <a:srgbClr val="073E87"/>
                </a:solidFill>
              </a:rPr>
              <a:t>(прим.: до 01.10.2019 закупка лекарств по цене за единицу не допускается)</a:t>
            </a:r>
          </a:p>
          <a:p>
            <a:pPr lvl="0">
              <a:buClr>
                <a:srgbClr val="31B6FD"/>
              </a:buClr>
            </a:pPr>
            <a:r>
              <a:rPr lang="ru-RU" sz="1900" dirty="0">
                <a:solidFill>
                  <a:srgbClr val="FF0000"/>
                </a:solidFill>
              </a:rPr>
              <a:t>увеличен ценовой порог для проведения короткого аукциона</a:t>
            </a:r>
            <a:r>
              <a:rPr lang="ru-RU" sz="1900" dirty="0">
                <a:solidFill>
                  <a:srgbClr val="073E87"/>
                </a:solidFill>
              </a:rPr>
              <a:t>: 300 млн руб. для любых закупок, </a:t>
            </a:r>
            <a:r>
              <a:rPr lang="ru-RU" sz="1900" u="sng" dirty="0">
                <a:solidFill>
                  <a:srgbClr val="FF0000"/>
                </a:solidFill>
              </a:rPr>
              <a:t>2 млрд руб. при закупке строительных работ</a:t>
            </a:r>
          </a:p>
          <a:p>
            <a:pPr lvl="0">
              <a:buClr>
                <a:srgbClr val="31B6FD"/>
              </a:buClr>
            </a:pPr>
            <a:r>
              <a:rPr lang="ru-RU" sz="1900" dirty="0">
                <a:solidFill>
                  <a:srgbClr val="FF0000"/>
                </a:solidFill>
              </a:rPr>
              <a:t>обязательное размещение проектной документации при закупке строительных работ</a:t>
            </a:r>
          </a:p>
          <a:p>
            <a:pPr lvl="0">
              <a:buClr>
                <a:srgbClr val="31B6FD"/>
              </a:buClr>
            </a:pPr>
            <a:r>
              <a:rPr lang="ru-RU" sz="1900" dirty="0">
                <a:solidFill>
                  <a:srgbClr val="073E87"/>
                </a:solidFill>
              </a:rPr>
              <a:t>при закупке </a:t>
            </a:r>
            <a:r>
              <a:rPr lang="ru-RU" sz="1900" dirty="0">
                <a:solidFill>
                  <a:srgbClr val="FF0000"/>
                </a:solidFill>
              </a:rPr>
              <a:t>строительных работ </a:t>
            </a:r>
            <a:r>
              <a:rPr lang="ru-RU" sz="1900" dirty="0">
                <a:solidFill>
                  <a:srgbClr val="073E87"/>
                </a:solidFill>
              </a:rPr>
              <a:t>в первой части заявки только </a:t>
            </a:r>
            <a:r>
              <a:rPr lang="ru-RU" sz="1900" dirty="0">
                <a:solidFill>
                  <a:srgbClr val="FF0000"/>
                </a:solidFill>
              </a:rPr>
              <a:t>согласие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>Изменения, вступающие в силу с 1 июля 2019 г.: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127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916832"/>
            <a:ext cx="8424935" cy="460851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если установлены </a:t>
            </a:r>
            <a:r>
              <a:rPr lang="ru-RU" dirty="0">
                <a:solidFill>
                  <a:srgbClr val="FF0000"/>
                </a:solidFill>
              </a:rPr>
              <a:t>дополнительные требования к </a:t>
            </a:r>
            <a:r>
              <a:rPr lang="ru-RU" dirty="0"/>
              <a:t>участникам (</a:t>
            </a:r>
            <a:r>
              <a:rPr lang="ru-RU" dirty="0" err="1"/>
              <a:t>ч.ч</a:t>
            </a:r>
            <a:r>
              <a:rPr lang="ru-RU" dirty="0"/>
              <a:t>. 2 и 2.1 ст. 31), то </a:t>
            </a:r>
            <a:r>
              <a:rPr lang="ru-RU" dirty="0">
                <a:solidFill>
                  <a:srgbClr val="FF0000"/>
                </a:solidFill>
              </a:rPr>
              <a:t>подача заявок осуществляется только участниками, включенными оператором электронной площадки в реестр аккредитованных участников </a:t>
            </a:r>
            <a:r>
              <a:rPr lang="ru-RU" dirty="0"/>
              <a:t>(проверку квалификации осуществляет оператор электронной площадки)</a:t>
            </a:r>
          </a:p>
          <a:p>
            <a:r>
              <a:rPr lang="ru-RU" dirty="0"/>
              <a:t>срок рассмотрения </a:t>
            </a:r>
            <a:r>
              <a:rPr lang="ru-RU" dirty="0">
                <a:solidFill>
                  <a:srgbClr val="FF0000"/>
                </a:solidFill>
              </a:rPr>
              <a:t>первых частей заявок сокращен до 3 рабочих дней</a:t>
            </a:r>
            <a:r>
              <a:rPr lang="ru-RU" dirty="0"/>
              <a:t>, при коротком аукционе – 1 рабочий </a:t>
            </a:r>
            <a:r>
              <a:rPr lang="ru-RU" dirty="0" smtClean="0"/>
              <a:t>день</a:t>
            </a:r>
          </a:p>
          <a:p>
            <a:r>
              <a:rPr lang="ru-RU" dirty="0">
                <a:solidFill>
                  <a:srgbClr val="FF0000"/>
                </a:solidFill>
              </a:rPr>
              <a:t>при закупке строительных работ </a:t>
            </a:r>
            <a:r>
              <a:rPr lang="ru-RU" dirty="0"/>
              <a:t>в случае включения в документацию проектной документации аукционный </a:t>
            </a:r>
            <a:r>
              <a:rPr lang="ru-RU" dirty="0">
                <a:solidFill>
                  <a:srgbClr val="FF0000"/>
                </a:solidFill>
              </a:rPr>
              <a:t>торг проводится через 4 часа после окончания</a:t>
            </a:r>
            <a:r>
              <a:rPr lang="ru-RU" dirty="0"/>
              <a:t> срока подачи заявок</a:t>
            </a:r>
          </a:p>
          <a:p>
            <a:r>
              <a:rPr lang="ru-RU" dirty="0"/>
              <a:t>если при запросе предложений </a:t>
            </a:r>
            <a:r>
              <a:rPr lang="ru-RU" dirty="0">
                <a:solidFill>
                  <a:srgbClr val="FF0000"/>
                </a:solidFill>
              </a:rPr>
              <a:t>отсутствуют заявки</a:t>
            </a:r>
            <a:r>
              <a:rPr lang="ru-RU" dirty="0"/>
              <a:t>, то </a:t>
            </a:r>
            <a:r>
              <a:rPr lang="ru-RU" dirty="0">
                <a:solidFill>
                  <a:srgbClr val="FF0000"/>
                </a:solidFill>
              </a:rPr>
              <a:t>возможно заключить контракт </a:t>
            </a:r>
            <a:r>
              <a:rPr lang="ru-RU" dirty="0"/>
              <a:t>с единственным поставщиком по согласованию с контрольным органом</a:t>
            </a:r>
          </a:p>
          <a:p>
            <a:r>
              <a:rPr lang="ru-RU" dirty="0"/>
              <a:t>увеличен ценовой порог при закупках </a:t>
            </a:r>
            <a:r>
              <a:rPr lang="ru-RU" dirty="0">
                <a:solidFill>
                  <a:srgbClr val="FF0000"/>
                </a:solidFill>
              </a:rPr>
              <a:t>у единственного поставщика: п. 4 – 300 тыс. руб., п. 28- 1 млн. руб.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Изменения, вступающие в силу с 1 июля 2019 г.:</a:t>
            </a:r>
          </a:p>
        </p:txBody>
      </p:sp>
    </p:spTree>
    <p:extLst>
      <p:ext uri="{BB962C8B-B14F-4D97-AF65-F5344CB8AC3E}">
        <p14:creationId xmlns:p14="http://schemas.microsoft.com/office/powerpoint/2010/main" val="3577765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появилась возможность заключить контракта </a:t>
            </a:r>
            <a:r>
              <a:rPr lang="ru-RU" dirty="0">
                <a:solidFill>
                  <a:srgbClr val="FF0000"/>
                </a:solidFill>
              </a:rPr>
              <a:t>со вторым «номером» без проведения конкурентных закупок </a:t>
            </a:r>
            <a:r>
              <a:rPr lang="ru-RU" dirty="0"/>
              <a:t>при </a:t>
            </a:r>
            <a:r>
              <a:rPr lang="ru-RU" dirty="0">
                <a:solidFill>
                  <a:srgbClr val="FF0000"/>
                </a:solidFill>
              </a:rPr>
              <a:t>расторжении контракта </a:t>
            </a:r>
            <a:r>
              <a:rPr lang="ru-RU" dirty="0"/>
              <a:t>с победителем</a:t>
            </a:r>
          </a:p>
          <a:p>
            <a:r>
              <a:rPr lang="ru-RU" dirty="0">
                <a:solidFill>
                  <a:srgbClr val="FF0000"/>
                </a:solidFill>
              </a:rPr>
              <a:t>допускается изменение любых существенных условий контракта с единственным поставщиком </a:t>
            </a:r>
            <a:r>
              <a:rPr lang="ru-RU" dirty="0"/>
              <a:t>(</a:t>
            </a:r>
            <a:r>
              <a:rPr lang="ru-RU" dirty="0" err="1"/>
              <a:t>п.п</a:t>
            </a:r>
            <a:r>
              <a:rPr lang="ru-RU" dirty="0"/>
              <a:t>. 1, 8, 22, 23, 29, 32, 34, 51 ч. 1 ст. 93: «монополисты», коммунальные услуги, аренда, лечение за границей, юр. услуги в иностранных судах)</a:t>
            </a:r>
          </a:p>
          <a:p>
            <a:r>
              <a:rPr lang="ru-RU" dirty="0">
                <a:solidFill>
                  <a:srgbClr val="FF0000"/>
                </a:solidFill>
              </a:rPr>
              <a:t>допускаются изменения объема и видов работ </a:t>
            </a:r>
            <a:r>
              <a:rPr lang="ru-RU" dirty="0"/>
              <a:t>в контрактах на </a:t>
            </a:r>
            <a:r>
              <a:rPr lang="ru-RU" dirty="0">
                <a:solidFill>
                  <a:srgbClr val="FF0000"/>
                </a:solidFill>
              </a:rPr>
              <a:t>строительные работы,</a:t>
            </a:r>
            <a:r>
              <a:rPr lang="ru-RU" dirty="0"/>
              <a:t> сохранение объектов культурного наследия при условии изменения цены не более чем </a:t>
            </a:r>
            <a:r>
              <a:rPr lang="ru-RU" dirty="0">
                <a:solidFill>
                  <a:srgbClr val="FF0000"/>
                </a:solidFill>
              </a:rPr>
              <a:t>на 10 %, </a:t>
            </a:r>
            <a:r>
              <a:rPr lang="ru-RU" dirty="0"/>
              <a:t>а также и</a:t>
            </a:r>
            <a:r>
              <a:rPr lang="ru-RU" dirty="0">
                <a:solidFill>
                  <a:srgbClr val="FF0000"/>
                </a:solidFill>
              </a:rPr>
              <a:t>зменение срока этих работ</a:t>
            </a:r>
            <a:r>
              <a:rPr lang="ru-RU" dirty="0"/>
              <a:t> при невозможности исполнения контракта по независящим от сторон обстоятельствам либо по вине подрядчика</a:t>
            </a:r>
          </a:p>
          <a:p>
            <a:r>
              <a:rPr lang="ru-RU" dirty="0">
                <a:solidFill>
                  <a:srgbClr val="FF0000"/>
                </a:solidFill>
              </a:rPr>
              <a:t>СМП и СОНКО освобождаются от обеспечения исполнения контракта при положительном опыте исполнения контрактов за последние 3 года с суммарной стоимостью не менее НМЦК заключаемого контракта</a:t>
            </a:r>
            <a:r>
              <a:rPr lang="ru-RU" dirty="0"/>
              <a:t>, информация об этом предоставляется участником из реестра контрактов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Изменения, вступающие в силу с 1 июля 2019 г.:</a:t>
            </a:r>
          </a:p>
        </p:txBody>
      </p:sp>
    </p:spTree>
    <p:extLst>
      <p:ext uri="{BB962C8B-B14F-4D97-AF65-F5344CB8AC3E}">
        <p14:creationId xmlns:p14="http://schemas.microsoft.com/office/powerpoint/2010/main" val="2608330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844824"/>
            <a:ext cx="8568951" cy="4536504"/>
          </a:xfrm>
        </p:spPr>
        <p:txBody>
          <a:bodyPr>
            <a:normAutofit/>
          </a:bodyPr>
          <a:lstStyle/>
          <a:p>
            <a:endParaRPr lang="ru-RU" sz="2200" dirty="0"/>
          </a:p>
          <a:p>
            <a:pPr algn="just"/>
            <a:r>
              <a:rPr lang="ru-RU" sz="2200" dirty="0" smtClean="0"/>
              <a:t>Уточнены требования к размеру обеспечения заявки. В этом контексте интервала «от 5 до 20млн рублей» (от 1 до 20 млн, учитывая разъяснения и здравый смысл) </a:t>
            </a:r>
            <a:r>
              <a:rPr lang="ru-RU" sz="2200" dirty="0" smtClean="0">
                <a:solidFill>
                  <a:srgbClr val="FF0000"/>
                </a:solidFill>
              </a:rPr>
              <a:t>более не существует, вместо него появляется «от«0» до 20 млн рублей»</a:t>
            </a:r>
          </a:p>
          <a:p>
            <a:pPr algn="just"/>
            <a:r>
              <a:rPr lang="ru-RU" sz="2200" dirty="0" smtClean="0">
                <a:solidFill>
                  <a:srgbClr val="FF0000"/>
                </a:solidFill>
              </a:rPr>
              <a:t>Извещение о закупке у ЕП отменено </a:t>
            </a:r>
            <a:r>
              <a:rPr lang="ru-RU" sz="2200" dirty="0" smtClean="0"/>
              <a:t>(совсем</a:t>
            </a:r>
            <a:r>
              <a:rPr lang="ru-RU" sz="2200" dirty="0"/>
              <a:t>!)</a:t>
            </a:r>
            <a:r>
              <a:rPr lang="ru-RU" sz="2200" b="1" dirty="0"/>
              <a:t>(</a:t>
            </a:r>
            <a:r>
              <a:rPr lang="ru-RU" sz="2200" b="1" dirty="0" smtClean="0"/>
              <a:t>ВСТУПИТ В СИЛУ ТОЛЬКО С 01.08.2019)</a:t>
            </a:r>
          </a:p>
          <a:p>
            <a:pPr algn="just"/>
            <a:r>
              <a:rPr lang="ru-RU" sz="2200" dirty="0" smtClean="0"/>
              <a:t>В </a:t>
            </a:r>
            <a:r>
              <a:rPr lang="ru-RU" sz="2200" dirty="0" err="1" smtClean="0"/>
              <a:t>спецторгах</a:t>
            </a:r>
            <a:r>
              <a:rPr lang="ru-RU" sz="2200" dirty="0" smtClean="0"/>
              <a:t> СМП размер ОИК определяется в процентном отношении не к НМЦК, а к предложенной цене</a:t>
            </a:r>
          </a:p>
          <a:p>
            <a:r>
              <a:rPr lang="ru-RU" sz="2000" dirty="0" smtClean="0"/>
              <a:t>Уточнены правила авансирования. Теперь авансируется каждый этап, если контрактом этапы предусмотрены </a:t>
            </a:r>
            <a:r>
              <a:rPr lang="ru-RU" sz="2000" b="1" dirty="0" smtClean="0"/>
              <a:t>(ВСТУПИТ В СИЛУ ТОЛЬКО С 01.10.2019</a:t>
            </a:r>
            <a:r>
              <a:rPr lang="ru-RU" sz="2000" b="1" dirty="0"/>
              <a:t>)</a:t>
            </a:r>
            <a:endParaRPr lang="ru-RU" sz="2000" dirty="0"/>
          </a:p>
          <a:p>
            <a:pPr algn="just"/>
            <a:endParaRPr lang="ru-RU" sz="2200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>Изменения, вступающие в силу с 1 июля 2019 г.: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5164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988840"/>
            <a:ext cx="7920879" cy="4248472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Согласно части 5 статьи 99 Закона № 44-ФЗ о контрактной системе Федеральное казначейство, финансовые органы субъектов Российской Федерации и муниципальных образований, органы управления государственными внебюджетными фондами </a:t>
            </a:r>
            <a:r>
              <a:rPr lang="ru-RU" b="1" dirty="0" smtClean="0"/>
              <a:t>осуществляют контроль за</a:t>
            </a:r>
            <a:r>
              <a:rPr lang="ru-RU" dirty="0" smtClean="0"/>
              <a:t>:</a:t>
            </a:r>
          </a:p>
          <a:p>
            <a:endParaRPr lang="ru-RU" dirty="0" smtClean="0"/>
          </a:p>
          <a:p>
            <a:r>
              <a:rPr lang="ru-RU" dirty="0" smtClean="0"/>
              <a:t>1) соответствием информации об объеме финансового обеспечения, включенной в планы закупок, информации об объеме финансового обеспечения для осуществления закупок, утвержденном и доведенном до заказчика;</a:t>
            </a:r>
          </a:p>
          <a:p>
            <a:endParaRPr lang="ru-RU" dirty="0" smtClean="0"/>
          </a:p>
          <a:p>
            <a:r>
              <a:rPr lang="ru-RU" dirty="0" smtClean="0"/>
              <a:t>2) соответствием информации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 идентификационных кодах закупок </a:t>
            </a:r>
            <a:r>
              <a:rPr lang="ru-RU" dirty="0" smtClean="0"/>
              <a:t>и об объеме финансового обеспечения для осуществления данных закупок, содержащейся:</a:t>
            </a:r>
          </a:p>
          <a:p>
            <a:endParaRPr lang="ru-RU" dirty="0" smtClean="0"/>
          </a:p>
          <a:p>
            <a:r>
              <a:rPr lang="ru-RU" dirty="0" smtClean="0"/>
              <a:t>а) в </a:t>
            </a:r>
            <a:r>
              <a:rPr lang="ru-RU" b="1" dirty="0" smtClean="0"/>
              <a:t>планах-графиках, информации, содержащейся в планах закупок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r>
              <a:rPr lang="ru-RU" dirty="0" smtClean="0"/>
              <a:t>б) </a:t>
            </a:r>
            <a:r>
              <a:rPr lang="ru-RU" b="1" dirty="0" smtClean="0"/>
              <a:t>в извещениях об осуществлении закупо</a:t>
            </a:r>
            <a:r>
              <a:rPr lang="ru-RU" dirty="0" smtClean="0"/>
              <a:t>к, в документации о закупках, информации, содержащейся в планах-графиках;</a:t>
            </a:r>
          </a:p>
          <a:p>
            <a:endParaRPr lang="ru-RU" dirty="0" smtClean="0"/>
          </a:p>
          <a:p>
            <a:r>
              <a:rPr lang="ru-RU" dirty="0" smtClean="0"/>
              <a:t>в) в </a:t>
            </a:r>
            <a:r>
              <a:rPr lang="ru-RU" b="1" dirty="0" smtClean="0"/>
              <a:t>условиях проектов контрактов</a:t>
            </a:r>
            <a:r>
              <a:rPr lang="ru-RU" dirty="0" smtClean="0"/>
              <a:t>, направляемых участникам закупок, с которыми заключаются контракты, информации, содержащейся в </a:t>
            </a:r>
            <a:r>
              <a:rPr lang="ru-RU" b="1" dirty="0" smtClean="0"/>
              <a:t>протоколах определения поставщиков </a:t>
            </a:r>
            <a:r>
              <a:rPr lang="ru-RU" dirty="0" smtClean="0"/>
              <a:t>(подрядчиков, исполнителей);</a:t>
            </a:r>
          </a:p>
          <a:p>
            <a:endParaRPr lang="ru-RU" b="1" dirty="0" smtClean="0"/>
          </a:p>
          <a:p>
            <a:r>
              <a:rPr lang="ru-RU" b="1" dirty="0" smtClean="0"/>
              <a:t>г) в реестре контрактов, заключенных заказчиками, условиям контрактов.</a:t>
            </a: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Восстановлен «блокирующий» контроль в отношении заказчиков, осуществляющих закупки для обеспечения нужд субъектов РФ и для муниципальных нужд.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880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7544" y="1772816"/>
            <a:ext cx="8325762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СМП/СОНКО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3089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276872"/>
            <a:ext cx="7920880" cy="4032448"/>
          </a:xfrm>
        </p:spPr>
        <p:txBody>
          <a:bodyPr>
            <a:noAutofit/>
          </a:bodyPr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части 43 статьи 112 Закона № 44-ФЗ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контрактной системе заказчики, уполномоченные органы и уполномоченные учреждения при осуществлении закупок товаров, работ, услуг для обеспечения государственных, муниципальных нужд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1 января 2019 года определяют поставщиков (подрядчиков, исполнителей) путем проведения электронных процедур: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аукциона в электронной форме;</a:t>
            </a: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конкурса в электронной форме;</a:t>
            </a: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запроса котировок в электронной форме;</a:t>
            </a: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запроса предложений в электронной форме.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заказчики, уполномоченные органы и уполномоченные учреждения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вправе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открытый конкурс, конкурс с ограниченным участием, двухэтапный конкурс, запрос котировок, запрос предложений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в электронной форме (в т.н. «бумажной» форме).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Установлена обязательность применения электронных процедур для большинства закупок.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47520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296</TotalTime>
  <Words>2174</Words>
  <Application>Microsoft Office PowerPoint</Application>
  <PresentationFormat>Экран (4:3)</PresentationFormat>
  <Paragraphs>141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Волна</vt:lpstr>
      <vt:lpstr>Обзор изменений в законодательстве о контрактной системе с начала 2019 года</vt:lpstr>
      <vt:lpstr>Изменения с 12 мая 2019 года</vt:lpstr>
      <vt:lpstr>Изменения, вступающие в силу с 1 июля 2019 г.:</vt:lpstr>
      <vt:lpstr>Изменения, вступающие в силу с 1 июля 2019 г.:</vt:lpstr>
      <vt:lpstr>Изменения, вступающие в силу с 1 июля 2019 г.:</vt:lpstr>
      <vt:lpstr>Изменения, вступающие в силу с 1 июля 2019 г.:</vt:lpstr>
      <vt:lpstr>Восстановлен «блокирующий» контроль в отношении заказчиков, осуществляющих закупки для обеспечения нужд субъектов РФ и для муниципальных нужд.</vt:lpstr>
      <vt:lpstr>СМП/СОНКО</vt:lpstr>
      <vt:lpstr>Установлена обязательность применения электронных процедур для большинства закупок.</vt:lpstr>
      <vt:lpstr>ИСКЛЮЧЕНИЯ</vt:lpstr>
      <vt:lpstr>Отменена обязанность по предоставлению обеспечения заявок для бюджетных и автономных учреждений, участвующих в процедурах в качестве участников закупки.</vt:lpstr>
      <vt:lpstr>Уточнены положения Закона № 44-ФЗ о контрактной системе в части применения антидемпинговых мер</vt:lpstr>
      <vt:lpstr>Ед. поставщик</vt:lpstr>
      <vt:lpstr>Установлены единые требования к оформлению внешних экспертиз, а также введена административная и уголовная ответственность за нарушения при их проведении</vt:lpstr>
      <vt:lpstr>Закупки по вывозу ТКО</vt:lpstr>
      <vt:lpstr>Регистрация участников закупок в ЕИС. Формирование Единого реестра участников закупки (ЕРУЗ)</vt:lpstr>
      <vt:lpstr>ИЗМЕНЕНИЯ В ЧАСТИ ЗАКЛЮЧЕНИЯ И ИСПОЛНЕНИЯ КОНТРАКТОВ</vt:lpstr>
      <vt:lpstr>Изменения в закупках строительства</vt:lpstr>
      <vt:lpstr>НДС (фз №71 продлен до июля 2020г.)</vt:lpstr>
      <vt:lpstr>Изменения в ПП РФ № 99 «О дополнительных требованиях к участникам закупок..»</vt:lpstr>
      <vt:lpstr>Изменения в ПП РФ № 99 «О дополнительных требованиях к участникам закупок..»</vt:lpstr>
      <vt:lpstr>Изменения в ПП РФ № 99 «О дополнительных требованиях к участникам закупок..»</vt:lpstr>
      <vt:lpstr>Изменения в ПП РФ № 99 «О дополнительных требованиях к участникам закупок..»</vt:lpstr>
      <vt:lpstr>Изменения в ПП РФ № 99 «О дополнительных требованиях к участникам закупок..»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Обзор изменений в законодательстве о контрактной системе с начала 2019 года</dc:title>
  <dc:creator>Акопян Аргам Паркевович</dc:creator>
  <cp:lastModifiedBy>Акопян Аргам Паркевович</cp:lastModifiedBy>
  <cp:revision>21</cp:revision>
  <dcterms:created xsi:type="dcterms:W3CDTF">2019-03-27T06:30:51Z</dcterms:created>
  <dcterms:modified xsi:type="dcterms:W3CDTF">2019-05-28T07:30:34Z</dcterms:modified>
</cp:coreProperties>
</file>