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sldIdLst>
    <p:sldId id="257" r:id="rId2"/>
    <p:sldId id="256" r:id="rId3"/>
    <p:sldId id="323" r:id="rId4"/>
    <p:sldId id="324" r:id="rId5"/>
    <p:sldId id="361" r:id="rId6"/>
    <p:sldId id="327" r:id="rId7"/>
    <p:sldId id="328" r:id="rId8"/>
    <p:sldId id="329" r:id="rId9"/>
    <p:sldId id="330" r:id="rId10"/>
    <p:sldId id="367" r:id="rId11"/>
    <p:sldId id="368" r:id="rId12"/>
    <p:sldId id="369" r:id="rId13"/>
    <p:sldId id="364" r:id="rId14"/>
    <p:sldId id="362" r:id="rId15"/>
    <p:sldId id="373" r:id="rId16"/>
    <p:sldId id="374" r:id="rId17"/>
    <p:sldId id="341" r:id="rId18"/>
    <p:sldId id="340" r:id="rId19"/>
    <p:sldId id="342" r:id="rId20"/>
    <p:sldId id="343" r:id="rId21"/>
    <p:sldId id="344" r:id="rId22"/>
    <p:sldId id="345" r:id="rId23"/>
    <p:sldId id="346" r:id="rId24"/>
    <p:sldId id="347" r:id="rId25"/>
    <p:sldId id="348" r:id="rId26"/>
    <p:sldId id="349" r:id="rId27"/>
    <p:sldId id="350" r:id="rId28"/>
    <p:sldId id="351" r:id="rId29"/>
    <p:sldId id="352" r:id="rId30"/>
    <p:sldId id="355" r:id="rId31"/>
    <p:sldId id="359" r:id="rId32"/>
    <p:sldId id="358" r:id="rId33"/>
    <p:sldId id="356" r:id="rId34"/>
    <p:sldId id="357" r:id="rId35"/>
    <p:sldId id="371" r:id="rId36"/>
    <p:sldId id="372" r:id="rId37"/>
    <p:sldId id="375" r:id="rId38"/>
    <p:sldId id="370" r:id="rId39"/>
    <p:sldId id="353" r:id="rId40"/>
    <p:sldId id="354" r:id="rId41"/>
    <p:sldId id="363" r:id="rId42"/>
    <p:sldId id="365" r:id="rId43"/>
    <p:sldId id="366" r:id="rId44"/>
    <p:sldId id="377" r:id="rId45"/>
    <p:sldId id="376" r:id="rId46"/>
    <p:sldId id="378" r:id="rId47"/>
    <p:sldId id="379" r:id="rId48"/>
    <p:sldId id="380" r:id="rId49"/>
    <p:sldId id="381" r:id="rId50"/>
    <p:sldId id="382" r:id="rId51"/>
    <p:sldId id="383" r:id="rId52"/>
    <p:sldId id="384" r:id="rId53"/>
    <p:sldId id="385" r:id="rId5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51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7EC5-E4FE-4CA3-A01B-18D2A86851F0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62AA-9B2C-46CB-A106-5A6AC31F5C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7EC5-E4FE-4CA3-A01B-18D2A86851F0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62AA-9B2C-46CB-A106-5A6AC31F5C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36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7EC5-E4FE-4CA3-A01B-18D2A86851F0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62AA-9B2C-46CB-A106-5A6AC31F5C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48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7EC5-E4FE-4CA3-A01B-18D2A86851F0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62AA-9B2C-46CB-A106-5A6AC31F5C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354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7EC5-E4FE-4CA3-A01B-18D2A86851F0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62AA-9B2C-46CB-A106-5A6AC31F5C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670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7EC5-E4FE-4CA3-A01B-18D2A86851F0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62AA-9B2C-46CB-A106-5A6AC31F5C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595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7EC5-E4FE-4CA3-A01B-18D2A86851F0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62AA-9B2C-46CB-A106-5A6AC31F5C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485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7EC5-E4FE-4CA3-A01B-18D2A86851F0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62AA-9B2C-46CB-A106-5A6AC31F5C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75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7EC5-E4FE-4CA3-A01B-18D2A86851F0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62AA-9B2C-46CB-A106-5A6AC31F5C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78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7EC5-E4FE-4CA3-A01B-18D2A86851F0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62AA-9B2C-46CB-A106-5A6AC31F5C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752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7EC5-E4FE-4CA3-A01B-18D2A86851F0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62AA-9B2C-46CB-A106-5A6AC31F5C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674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67EC5-E4FE-4CA3-A01B-18D2A86851F0}" type="datetimeFigureOut">
              <a:rPr lang="ru-RU" smtClean="0"/>
              <a:t>29.05.2019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162AA-9B2C-46CB-A106-5A6AC31F5C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75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391333"/>
          </a:xfrm>
        </p:spPr>
        <p:txBody>
          <a:bodyPr>
            <a:normAutofit/>
          </a:bodyPr>
          <a:lstStyle/>
          <a:p>
            <a:r>
              <a:rPr lang="ru-RU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Обзор изменений законодательства о контрактной системе в 2019 г.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89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ОСУЩЕСТВЛЕНИЯ КОНКУРЕНТНЫХ ПРОЦЕДУР ЗАКУПОК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Правительства РФ от 28.02.2019 N 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 "О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внесении изменений в Правила оценки заявок, окончательных предложений участников закупки товаров, работ, услуг для обеспечения государственных и муниципальных нужд"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Определены некоторые особенности осуществления закупок услуг по организации отдыха и оздоровления детей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Устанавливается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что в случае осуществления закупки, по результатам которой заключается контракт, предусматривающий оказание услуг по организации отдыха детей и их оздоровлению, заказчик обязан установить следующие величины значимости критериев оценки: значимость стоимостных критериев оценки - 40 процентов, значимость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нестоимостных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критериев оценки - 60 процентов.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При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этом показатель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нестоимостного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критерия оценки формируется исключительно из следующих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подпоказателей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общая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стоимость исполненных контрактов (договоров) на оказание услуг по организации отдыха детей и их оздоровлению;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общее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количество исполненных контрактов (договоров) на оказание услуг по организации отдыха детей и их оздоровлению;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наибольшая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цена одного из исполненных контрактов (договоров) на оказание услуг по организации отдыха детей и их оздоровлению.</a:t>
            </a:r>
          </a:p>
        </p:txBody>
      </p:sp>
    </p:spTree>
    <p:extLst>
      <p:ext uri="{BB962C8B-B14F-4D97-AF65-F5344CB8AC3E}">
        <p14:creationId xmlns:p14="http://schemas.microsoft.com/office/powerpoint/2010/main" val="125054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ОСУЩЕСТВЛЕНИЯ КОНКУРЕНТНЫХ ПРОЦЕДУР ЗАКУПОК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РФ от 21.03.2019 N 293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Правилах оценки заявок касаются закупок работ по строительству, реконструкции, капремонту, сносу особо опасных, технически сложных и уникальных объектов капстроительства, а также автомобильных дорог. </a:t>
            </a:r>
            <a:endParaRPr lang="ru-RU" sz="26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Учитывать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новые требования нужно при проведении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закупок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 4 апреля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В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качестве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нестоимостных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критериев оценки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можно будет использовать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только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квалификацию участника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 Для оценки в документации также придется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установить один или несколько показателей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касающихся исполненных контрактов и договоров на строительные работы: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•	общая стоимость;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•	общее количество;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•	наибольшая цена одного из контрактов или договоров.</a:t>
            </a:r>
          </a:p>
          <a:p>
            <a:pPr algn="just"/>
            <a:endParaRPr lang="ru-RU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46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ОСУЩЕСТВЛЕНИЯ КОНКУРЕНТНЫХ ПРОЦЕДУР ЗАКУПОК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РФ от 21.03.2019 N 293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Заказчики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смогут ограничивать виды объектов, опыт работ на которых используется для оценки.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Можно будет установить, что в зачет идет опыт по одной из групп объектов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•	любые объекты капстроительства;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•	любые особо опасные, технически сложные и уникальные объекты, а также автодороги (кроме частных);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•	объекты, относящиеся к тому же виду, что и объект, на котором должны быть выполнены закупаемые работы;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•	объекты капстроительства, включающие объекты, относящиеся к тому же виду, что и объект, на котором должны быть выполнены закупаемые работы.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Заказчики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смогут увеличить шансы более опытных участников получить заказ.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До изменений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значимость всех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нестоимостных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критериев не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должна была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превышать 20%. После вступления изменений в силу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значимость опыта можно будет поднять до40%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55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ОСУЩЕСТВЛЕНИЯ КОНКУРЕНТНЫХ ПРОЦЕДУР ЗАКУПОК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Постановление Правительства РФ от 19.02.2019 N 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159 "О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внесении изменений в Постановление Правительства Российской Федерации от 14 июля 2014 г. N 656 и признании утратившим силу подпункта "б" пункта 1 изменений, которые вносятся в Постановление Правительства Российской Федерации от 14 июля 2014 г. N 656, утвержденных Постановлением Правительства Российской Федерации от 31 января 2015 г. N 84"</a:t>
            </a:r>
          </a:p>
          <a:p>
            <a:pPr algn="just"/>
            <a:endParaRPr lang="ru-RU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Из-под действия запрета на допуск отдельных видов продукции машиностроения, происходящих из иностранных государств, к закупкам для </a:t>
            </a:r>
            <a:r>
              <a:rPr lang="ru-RU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госнужд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выводится ряд автотранспортных средств, произведенных российскими юридическими лицами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Постановлением, в частности: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- указывается, что запрет на допуск отдельных видов товаров машиностроения, происходящих из иностранных государств,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распространяется, в том числе, на договоры лизинга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положениями которых предусмотрено, что по окончании срока действия договора лизинга заказчик приобретает предмет лизинга в собственность;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- из-под действия запрета выводится ряд автотранспортных средств, произведенных российскими юридическими лицами, осуществлявшими по состоянию на 1 января 2015 года ввоз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автокомпонентов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для промышленной сборки моторных транспортных средств на основании соглашений о ввозе товаров, предназначенных для промышленной сборки моторных транспортных средств, их узлов и агрегатов, заключенных с Минэкономразвития России, при условии надлежащего исполнения указанных соглашений;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- вводится обязанность Торгово-промышленной палаты РФ вести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единый электронный реестр актов экспертизы соответствия товаров требованиям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к промышленной продукции, предъявляемым в целях ее отнесения к продукции, произведенной в РФ, на официальном сайте в информационно-телекоммуникационной сети "Интернет".</a:t>
            </a:r>
          </a:p>
        </p:txBody>
      </p:sp>
    </p:spTree>
    <p:extLst>
      <p:ext uri="{BB962C8B-B14F-4D97-AF65-F5344CB8AC3E}">
        <p14:creationId xmlns:p14="http://schemas.microsoft.com/office/powerpoint/2010/main" val="44499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ОСУЩЕСТВЛЕНИЯ КОНКУРЕНТНЫХ ПРОЦЕДУР ЗАКУПОК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Постановление Правительства РФ от 25.01.2019 N 41 "О внесении изменений в Правила оценки заявок, окончательных предложений участников закупки товаров, работ, услуг для обеспечения государственных и муниципальных нужд"</a:t>
            </a:r>
          </a:p>
          <a:p>
            <a:pPr algn="just"/>
            <a:endParaRPr lang="ru-RU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Закреплен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запрет установления заказчиком не предусмотренных Законом о контрактной системе критериев оценки заявок, окончательных предложений при проведении запроса предложений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в сфере </a:t>
            </a:r>
            <a:r>
              <a:rPr lang="ru-RU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госзакупок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Правила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оценки заявок, окончательных предложений участников закупки товаров, работ, услуг для обеспечения государственных и муниципальных нужд приведены в соответствие с Федеральным законом от 03.08.2018 N 311-ФЗ "О внесении изменений в статью 32 Федерального закона "О контрактной системе в сфере закупок товаров, работ, услуг для обеспечения государственных и муниципальных нужд".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Этим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Законом было установлено, что заказчик не вправе определять по своему усмотрению не предусмотренные Федеральным законом "О контрактной системе в сфере закупок товаров, работ, услуг для обеспечения государственных и муниципальных нужд" критерии оценки заявок, окончательных предложений, их величины значимости, а также обязан применять величины значимости критериев. Такими критериями являются, в том числе, цена контракта, расходы на эксплуатацию и ремонт товаров, использование результатов работ, качественные, функциональные и экологические характеристики объекта закупки, квалификация участников закупки.</a:t>
            </a:r>
          </a:p>
        </p:txBody>
      </p:sp>
    </p:spTree>
    <p:extLst>
      <p:ext uri="{BB962C8B-B14F-4D97-AF65-F5344CB8AC3E}">
        <p14:creationId xmlns:p14="http://schemas.microsoft.com/office/powerpoint/2010/main" val="260582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ОСУЩЕСТВЛЕНИЯ КОНКУРЕНТНЫХ ПРОЦЕДУР ЗАКУПОК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РФ от 21.03.2019 N 294</a:t>
            </a:r>
          </a:p>
          <a:p>
            <a:pPr algn="just"/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 2 апреля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Правительство изменило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доптребования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к участникам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госзакупок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строительных работ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Новшества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касаются как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закупок с НМЦК более 10 млн руб., так и конкурсов с ограниченным участием по особым объектам и автодорогам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 Так, для первых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доптребования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к участникам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стали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жестче в большинстве случаев. 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Строительные" закупки с НМЦК свыше 10 млн руб.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Требования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будут отличаться в зависимости от предмета контракта.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При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закупке работ по строительству, капремонту, реконструкции или сносу объектов капстроительства, а также линейных объектов стоимость контракта или договора, подтверждающего опыт, составит не менее: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50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% НМЦК, если она больше 10 млн руб. и не превышает 100 млн руб.;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40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% НМЦК, если она больше 100 млн руб. и не превышает 500 млн руб.;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30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% НМЦК, если она больше 500 млн руб. и не превышает 1 млрд руб.;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20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% НМЦК, если она больше 1 млрд руб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95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ОСУЩЕСТВЛЕНИЯ КОНКУРЕНТНЫХ ПРОЦЕДУР ЗАКУПОК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РФ от 21.03.2019 N 294</a:t>
            </a:r>
          </a:p>
          <a:p>
            <a:pPr algn="just"/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Предметом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контракта или договора должны быть работы на таком же объекте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то есть опыт по объектам капстроительства нельзя подтвердить контрактом либо договором на линейный объект и наоборот.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Для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участия в закупке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 по благоустройству территории или строительству некапитальных объектов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потребуется опыт исполнения контракта или договора на сумму не менее 20% НМЦК. Его предметом могут быть эти же работы, если он заключен в рамках Законов N 44-ФЗ или N 223-ФЗ. Участники также могут подтвердить опыт обычным договором на работы по строительству, капремонту, реконструкции или сносу объектов капстроительства, в том числе линейных.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Аналогичные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правила предусмотрены для закупок работ по ремонту или содержанию автодорог.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Конкурсы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с ограниченным участием по особым объектам и автодорогам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Заказчики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любого уровня будут устанавливать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доптребование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в конкурсах с ограниченным участием, если НМЦК превысит 100 млн руб.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Перечень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видов работ дополнили работами по сносу объектов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24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ОСУЩЕСТВЛЕНИЯ ЗАКУПОК У ЕДИНСТВЕННОГО ПОСТАВЩИКА (ПОДРЯДЧИКА, ИСПОЛНИТЕЛЯ)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01.01.2019 года в большинстве субъектов РФ (за исключением городов федерального значения) стало возможным заключение контракта на оказание услуг по обращению с твёрдыми коммунальными отходами (ТКО) с региональными операторами по обращению с ТКО  на основании пункта 8 части 1 статьи 93 Закона № 44-ФЗ о контрактной системе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Каждый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заказчик, у которого образуются твердые коммунальные отходы, с 01.01.2019 г. обязан заключить договор на услуги по обращению с твердыми коммунальными отходами с соответствующим региональным оператором на основании ч. 4 ст. 24.7 Закона об отходах производства и потребления с учётом положений пункта 8 части 1 статьи 93 Закона № 44-ФЗ о контрактной системе.</a:t>
            </a:r>
          </a:p>
        </p:txBody>
      </p:sp>
    </p:spTree>
    <p:extLst>
      <p:ext uri="{BB962C8B-B14F-4D97-AF65-F5344CB8AC3E}">
        <p14:creationId xmlns:p14="http://schemas.microsoft.com/office/powerpoint/2010/main" val="159435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ОСУЩЕСТВЛЕНИЯ ЗАКУПОК У ЕДИНСТВЕННОГО ПОСТАВЩИКА (ПОДРЯДЧИКА, ИСПОЛНИТЕЛЯ)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01.01.2019 года в большинстве субъектов РФ (за исключением городов федерального значения) стало возможным заключение контракта на оказание услуг по обращению с твёрдыми коммунальными отходами (ТКО) с региональными операторами по обращению с ТКО  на основании пункта 8 части 1 статьи 93 Закона № 44-ФЗ о контрактной системе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Главным управлением организации торгов подготовлены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формы договоров на оказание услуг по вывозу твердых коммунальных отходов (ТКО)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оказываемых Региональным оператором (ООО «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Экостройресурс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»), учитывающие требования Федерального Закона от 05.04.2013 №44-фз «О контрактной системе в сфере закупок товаров, работ, услуг для обеспечения государственных и муниципальных нужд» и Федерального Закона от 18.07.2011 № 223-ФЗ «О закупках товаров, работ, услуг отдельными видами юридических лиц».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Более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подробная информация содержится в новостной ленте Главного управления (новости от 28.12.2018).</a:t>
            </a:r>
          </a:p>
        </p:txBody>
      </p:sp>
    </p:spTree>
    <p:extLst>
      <p:ext uri="{BB962C8B-B14F-4D97-AF65-F5344CB8AC3E}">
        <p14:creationId xmlns:p14="http://schemas.microsoft.com/office/powerpoint/2010/main" val="217998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РЕГИСТРАЦИИ УЧАСТНИКОВ ЗАКУПКИ В ЕИС И АККРЕДИТАЦИИ НА ЭЛЕКТРОННЫХ ПЛОЩАДКАХ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Регистрация участников закупок в ЕИС. Формирование Единого реестра участников закупки (ЕРУЗ)</a:t>
            </a:r>
            <a:endParaRPr lang="ru-RU" sz="26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01.01.2019 года вступила в силу ст. 24.2 Закона № 44-ФЗ о контрактной системе, которая предусматривает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обязательную регистрацию всех участников закупок в единой информационной системе в сфере закупок (ЕИС)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 В ЕИС будет создаётся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Единый реестр участников закупок (ЕРУЗ)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который формируется автоматически на основании данных участников, прошедших регистрацию. Ведение ЕРУЗ осуществляется федеральным органом исполнительной власти, уполномоченным Правительством Российской Федерации – Федеральным казначейством (постановление Правительства РФ от 13.04.2017 № 442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Регистрация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участника закупки в ЕИС осуществляется сроком на три года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 При этом участник закупки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не вправе подавать заявки на участие в электронных процедурах за три месяца до даты окончания срока своей регистрации в ЕИС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175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КОНТРОЛЯ ЗАКУПОК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buFont typeface="+mj-lt"/>
              <a:buAutoNum type="arabicPeriod"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Восстановлен «блокирующий» контроль в отношении заказчиков, осуществляющих закупки для обеспечения нужд субъектов РФ и для муниципальных нужд.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Согласно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части 5 статьи 99 Закона № 44-ФЗ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 контрактной системе Федеральное казначейство, финансовые органы субъектов Российской Федерации и муниципальных образований, органы управления государственными внебюджетными фондами осуществляют контроль за: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соответствием информации об объеме финансового обеспечения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включенной в планы закупок, информации об объеме финансового обеспечения для осуществления закупок, утвержденном и доведенном до заказчика;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соответствием информации об идентификационных кодах закупок и об объеме финансового обеспечения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для осуществления данных закупок, содержащейся: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в планах-графиках, информации, содержащейся в планах закупок;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в извещениях об осуществлении закупок, в документации о закупках, информации, содержащейся в планах-графиках;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в условиях проектов контрактов, направляемых участникам закупок, с которыми заключаются контракты, информации, содержащейся в протоколах определения поставщиков (подрядчиков, исполнителей);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в реестре контрактов, заключенных заказчиками, условиям контрактов.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176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РЕГИСТРАЦИИ УЧАСТНИКОВ ЗАКУПКИ В ЕИС И АККРЕДИТАЦИИ НА ЭЛЕКТРОННЫХ ПЛОЩАДКАХ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Регистрация участников закупок в ЕИС. Формирование Единого реестра участников закупки (ЕРУЗ)</a:t>
            </a:r>
            <a:endParaRPr lang="ru-RU" sz="26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Постановлением Правительства РФ от 30.12.2018 № 1752 утверждены Правила регистрации участников закупок в единой информационной системе в сфере закупок товаров, работ, услуг для обеспечения государственных и муниципальных нужд и ведения единого реестра участников закупок.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Согласно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пункту 4 указанных Правил регистрация в ЕРУЗ осуществляется уполномоченным лицом самостоятельно с применением усиленной квалифицированной электронной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подпсии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посредством осуществления следующих действий: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1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первоначального прохождения регистрации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идентификации и аутентификации в единой системе идентификации и аутентификации (ЕСИА). Т.е. через портал государственных услуг РФ;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2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последующего формирования информации и документов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предусмотренных пунктами 5 и 6 указанных Правил, для их размещения в ЕРУЗ. Т.е. через функционал личного кабинета участника закупки в ЕИС.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закупки считается зарегистрированным в единой информационной системе с 00.00 часов по московскому времени дня, следующего за днем осуществления указанных действий.</a:t>
            </a:r>
          </a:p>
        </p:txBody>
      </p:sp>
    </p:spTree>
    <p:extLst>
      <p:ext uri="{BB962C8B-B14F-4D97-AF65-F5344CB8AC3E}">
        <p14:creationId xmlns:p14="http://schemas.microsoft.com/office/powerpoint/2010/main" val="2165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РЕГИСТРАЦИИ УЧАСТНИКОВ ЗАКУПКИ В ЕИС И АККРЕДИТАЦИИ НА ЭЛЕКТРОННЫХ ПЛОЩАДКАХ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Изменение порядка аккредитации на электронных площадках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С 1 января 2019 года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утратила силу статья 61 Закона № 44-ФЗ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о контрактной системе,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предусматривающая аккредитацию участников на электронных площадках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 Вводится новый порядок аккредитации, согласно которому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 закупки, зарегистрировавшийся в ЕИС (внесённый в ЕРУЗ), автоматически в течение 1 рабочего дня с момента завершения регистрации в ЕИС аккредитуется на электронных площадках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их операторами. При аккредитации операторы электронных площадок не вправе требовать от участника закупки какие-либо документы и (или) информацию.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этом до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31.12.2019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г.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участники закупок, ранее аккредитованные на электронных площадках, но не зарегистрированные в ЕИС,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вправе участвовать в электронных закупках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если они проводятся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электронных площадках, на которых они аккредитованы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Однако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Правительство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уточнило это правило: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ЕИС нужно зарегистрироваться раньше этой даты, если до конца аккредитации останется три месяца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74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ЗАКЛЮЧЕНИЯ И ИСПОЛНЕНИЯ КОНТРАКТОВ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Федеральным законом № 502-ФЗ от 27 декабря 2018 г.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27.12.2018 г.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изменена редакция пункта 1 части 4 статьи 94 Закона № 44-ФЗ о контрактной в части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дополнения случаев, когда не требуется проведение т.н. «внешней» экспертизы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(привлечение сторонних экспертных организаций, экспертов) поставленного товара, выполненной работы, оказанной услуги по контрактам, заключенным по результатам несостоявшихся электронных процедур.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С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указанной даты (27.12.2018 г.) в перечень исключений входят закупки по пунктам 25.1 – 25.3 ч. 1 ст. 93 Закона №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44-ФЗ (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все «электронные» процедуры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2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93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ЗАКЛЮЧЕНИЯ И ИСПОЛНЕНИЯ КОНТРАКТОВ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Установлены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единые требования к оформлению внешних экспертиз, проводимых сторонними экспертами, экспертными организациями, а также введена административная и уголовная ответственность за нарушения при их 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проведении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Федеральным законом от 27.12.2018 № 512-ФЗ с 07.01.2019 г. часть 7 статьи 41 Закона № 44-ФЗ о контрактной системе изложена в новой редакции.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Согласно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указанным изменениям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экспертизы, проводимой экспертом или экспертной организацией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в случаях, предусмотренных Законом № 44-ФЗ, оформляются в виде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заключения, которое подписывается экспертом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или уполномоченным представителем экспертной организации и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должно быть объективным, обоснованным и соответствовать законодательству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Российской Федерации.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Также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установлено, что за предоставление недостоверных результатов экспертизы, экспертного заключения или заведомо ложного экспертного заключения, за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ненаправление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экспертом, экспертной организацией письменного уведомления заказчику  поставщику о допустимости своего участия в проведении экспертизы (в том числе об отсутствии оснований для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недопуска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к проведению экспертизы)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эксперт, экспертная организация, также её должностные лица (представители) несут ответственность в соответствии с законодательством Российской Федерации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2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ЗАКЛЮЧЕНИЯ И ИСПОЛНЕНИЯ КОНТРАКТОВ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Установлены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единые требования к оформлению внешних экспертиз, проводимых сторонними экспертами, экспертными организациями, а также введена административная и уголовная ответственность за нарушения при их 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проведении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При этом Федеральным законом от 27.12.2018 № 510-ФЗ в Кодекс РФ об административных правонарушениях с 07.01.2019 г.  введён специальный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состав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предусмотренный ст. 7.32.6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Статья 7.32.6. Заведомо ложное экспертное заключение в сфере закупок товаров, работ, услуг для обеспечения государственных и </a:t>
            </a:r>
            <a:r>
              <a:rPr lang="ru-RU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муниципальных нужд</a:t>
            </a:r>
          </a:p>
          <a:p>
            <a:pPr algn="just"/>
            <a:r>
              <a:rPr lang="ru-RU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Кроме того, с 08.01.2019 г. введена и уголовная ответственность за дачу экспертом, уполномоченным представителем экспертной организации заведомо ложного экспертного заключения в сфере закупок товаров, работ, услуг для государственных и муниципальных нужд – статья 200.6 Уголовного кодекса РФ.</a:t>
            </a:r>
          </a:p>
        </p:txBody>
      </p:sp>
    </p:spTree>
    <p:extLst>
      <p:ext uri="{BB962C8B-B14F-4D97-AF65-F5344CB8AC3E}">
        <p14:creationId xmlns:p14="http://schemas.microsoft.com/office/powerpoint/2010/main" val="87145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ЗАКЛЮЧЕНИЯ И ИСПОЛНЕНИЯ КОНТРАКТОВ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Установлены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единые требования к оформлению внешних экспертиз, проводимых сторонними экспертами, экспертными организациями, а также введена административная и уголовная ответственность за нарушения при их 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проведении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Дача экспертом, уполномоченным представителем экспертной организации заведомо ложного экспертного заключения в сфере закупок товаров, работ, услуг для обеспечения государственных и муниципальных нужд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уголовно наказуемым деянием, если оно повлекло любое из 3-х следующих последствий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1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 Причинение крупного ущерба.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2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 По неосторожности причинение тяжкого вреда здоровью или смерть человека.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3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 По неосторожности смерть двух и более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лиц.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27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ЗАКЛЮЧЕНИЯ И ИСПОЛНЕНИЯ КОНТРАКТОВ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Начали в полном объёме действовать нормы части 6 и 7 статьи 110.2 Закона № 44-ФЗ о контрактной системе, которые предусматривают обязательное применение в контрактах на выполнение работ по строительству, реконструкции объектов капитального строительства, графиков оплаты выполненных работ и графиков выполнения строительно-монтажных работ по методике, утверждённой Минстроем России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01.01.2019 г. вступил в силу Приказ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Министерства строительства и жилищно-коммунального хозяйства РФ от 5 июня 2018 г. N 336/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пр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(Зарегистрировано в Минюсте РФ 23 октября 2018 г. Регистрационный №52499).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Этим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приказом Минстроя России утверждена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обязательная Методика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составления в рамках Закона № 44-ФЗ о контрактной системе графика строительно-монтажных работ и графика оплаты работ по контракту на строительство, реконструкцию объектов капительного строительства.</a:t>
            </a:r>
          </a:p>
        </p:txBody>
      </p:sp>
    </p:spTree>
    <p:extLst>
      <p:ext uri="{BB962C8B-B14F-4D97-AF65-F5344CB8AC3E}">
        <p14:creationId xmlns:p14="http://schemas.microsoft.com/office/powerpoint/2010/main" val="111983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ЗАКЛЮЧЕНИЯ И ИСПОЛНЕНИЯ КОНТРАКТОВ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Начали в полном объёме действовать нормы части 6 и 7 статьи 110.2 Закона № 44-ФЗ о контрактной системе, которые предусматривают обязательное применение в контрактах на выполнение работ по строительству, реконструкции объектов капитального строительства, графиков оплаты выполненных работ и графиков выполнения строительно-монтажных работ по методике, утверждённой Минстроем России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Согласно п. 1.4 Методике проекты графика выполнения работ и графика оплаты выполненных работ составляются заказчиком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одновременно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с проектом контракта, являются его приложением и размещаются заказчиком в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ЕИС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вместе с документацией об осуществлении закупки, извещением о закупке.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График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выполнения работ и график оплаты выполненных работ должны составляться в табличной форме, состоящей из взаимосвязанных граф, строк и колонок, требования к содержанию которых установлены в Методике.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Изменение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графика выполнения работ и графика оплаты выполненных работ, являющихся обязательным приложением к проекту контракта, не допускается, за исключением случаев, предусмотренных контрактом с учетом требований Закона № 44-ФЗ о контрактной системе</a:t>
            </a:r>
          </a:p>
        </p:txBody>
      </p:sp>
    </p:spTree>
    <p:extLst>
      <p:ext uri="{BB962C8B-B14F-4D97-AF65-F5344CB8AC3E}">
        <p14:creationId xmlns:p14="http://schemas.microsoft.com/office/powerpoint/2010/main" val="240110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ЗАКЛЮЧЕНИЯ И ИСПОЛНЕНИЯ КОНТРАКТОВ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01 октября 2019 г. заказчикам разрешено изменение цены контракта в связи с увеличением ставки НДС отношении товаров, работ, услуг, приемка которых осуществляется после 1 января 2019 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Федеральным законом от 03.08.18 № 303-ФЗ «О внесении изменений в отдельные законодательные акты Российской Федерации о налогах и сбора» с 01.01.2019 г. для большинства товаров, работ, услуг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ставка НДС увеличена с 18 % до 20 %.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В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связи с этим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возможны споры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между заказчиками и поставщиками (подрядчиками, исполнителями), по так называемым «переходящим» контрактам, то есть контрактам, заключённым до 01.01.2019 г., но исполняемым в 2019 году со ставкой НДС – 18 %, указанной в контрактах.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В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целях разрешения данной проблемы Федеральным законом от 27.12.2018 № 502-ФЗ статья 112 Закона № 44-ФЗ о контрактной системе была дополнена с 27.12.2018 г. частью 54.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33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ЗАКЛЮЧЕНИЯ И ИСПОЛНЕНИЯ КОНТРАКТОВ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01 октября 2019 г. заказчикам разрешено изменение цены контракта в связи с увеличением ставки НДС отношении товаров, работ, услуг, приемка которых осуществляется после 1 января 2019 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Указанная специальная норма (ч. 54 ст. 112 ФЗ-44) предоставляет ЛЮБОМУ заказчику право увеличить цену контракта в связи с повышением ставки НДС, предусмотренной налоговым законодательством РФ, при соблюдении следующих условий: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 Такое увеличение осуществляется на основании соглашения сторон. То есть ЭТО ПРАВО, а НЕ ОБЯЗАННОСТЬ ЗАКАЗЧИКА.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2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 Увеличение цены контракта в связи с повышением ставки НДС в отношении товаров, работ, услуг, приемка которых осуществляется после 1 января 2019 года.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3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 Заключение такого соглашения об увеличении цены контракта в связи с повышением ставки НДС допускается в рамках исполнения контракта до 01 октября 2019 года.  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4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 Для государственных или муниципальных заказчиков, являющихся получателями бюджетных средств, изменение цены контракта может быть осуществлено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только в пределах доведенных в соответствии с бюджетным законодательством РФ лимитов бюджетных обязательств (ЛБО) на срок исполнения контракта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010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КОНТРОЛЯ ЗАКУПОК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Font typeface="+mj-lt"/>
              <a:buAutoNum type="arabicPeriod"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Восстановлен «блокирующий» контроль в отношении заказчиков, осуществляющих закупки для обеспечения нужд субъектов РФ и для муниципальных нужд.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этом с 01 января 2019 года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возобновляется действие положений абзаца второго пункта 14, абзаца второго пункта 15 (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 части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неразмещения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в единой информационной системе в сфере закупок объектов контроля до устранения выявленных нарушений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 осуществления контроля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предусмотренного частью 5 статьи 99 Федерального закона "О контрактной системе в сфере закупок товаров, работ, услуг для обеспечения государственных и муниципальных нужд", утвержденных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постановлением Правительства Российской Федерации от 12 декабря 2015 г. N 1367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в отношении заказчиков, осуществляющих закупки для обеспечения государственных нужд субъектов Российской Федерации (муниципальных нужд).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Это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предусмотрено пунктом 3 постановления Правительства РФ от 20.03.2017 № 315 «О внесении изменений в Правила осуществления контроля, предусмотренного частью 5 статьи 99 Федерального закона «О контрактной системе в сфере закупок товаров, работ, услуг для обеспечения государственных и муниципальных нужд».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51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С 1 июля 2019 года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7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Утверждена типовая форма </a:t>
            </a:r>
            <a:r>
              <a:rPr lang="ru-RU" sz="7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госконтракта</a:t>
            </a:r>
            <a:r>
              <a:rPr lang="ru-RU" sz="7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строительство и реконструкцию объекта капстроительства</a:t>
            </a:r>
          </a:p>
          <a:p>
            <a:pPr algn="just"/>
            <a:r>
              <a:rPr lang="ru-RU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7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Минстрой 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утвердил типовой контракт, который нужно будет применять при закупках работ по строительству, реконструкции объектов капстроительства, включая пусконаладочные и иные работы, неразрывно связанные с объектом строительства, а также поставку материалов и оборудования. Применять его нужно будет не ранее 1 июля 2019 года. </a:t>
            </a:r>
          </a:p>
          <a:p>
            <a:pPr algn="just"/>
            <a:r>
              <a:rPr lang="ru-RU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	Типовой 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контракт придется использовать, если предметом закупки будут работы, относящиеся к кодам ОКПД2:</a:t>
            </a:r>
          </a:p>
          <a:p>
            <a:pPr lvl="1" algn="just"/>
            <a:r>
              <a:rPr lang="ru-RU" sz="6800" dirty="0">
                <a:latin typeface="Arial" panose="020B0604020202020204" pitchFamily="34" charset="0"/>
                <a:cs typeface="Arial" panose="020B0604020202020204" pitchFamily="34" charset="0"/>
              </a:rPr>
              <a:t>- 41.2;</a:t>
            </a:r>
          </a:p>
          <a:p>
            <a:pPr lvl="1" algn="just"/>
            <a:r>
              <a:rPr lang="ru-RU" sz="6800" dirty="0">
                <a:latin typeface="Arial" panose="020B0604020202020204" pitchFamily="34" charset="0"/>
                <a:cs typeface="Arial" panose="020B0604020202020204" pitchFamily="34" charset="0"/>
              </a:rPr>
              <a:t>- 42;</a:t>
            </a:r>
          </a:p>
          <a:p>
            <a:pPr lvl="1" algn="just"/>
            <a:r>
              <a:rPr lang="ru-RU" sz="6800" dirty="0">
                <a:latin typeface="Arial" panose="020B0604020202020204" pitchFamily="34" charset="0"/>
                <a:cs typeface="Arial" panose="020B0604020202020204" pitchFamily="34" charset="0"/>
              </a:rPr>
              <a:t>- 43;</a:t>
            </a:r>
          </a:p>
          <a:p>
            <a:pPr lvl="1" algn="just"/>
            <a:r>
              <a:rPr lang="ru-RU" sz="6800" dirty="0">
                <a:latin typeface="Arial" panose="020B0604020202020204" pitchFamily="34" charset="0"/>
                <a:cs typeface="Arial" panose="020B0604020202020204" pitchFamily="34" charset="0"/>
              </a:rPr>
              <a:t>- 71.12.20.110.</a:t>
            </a:r>
          </a:p>
          <a:p>
            <a:pPr algn="just"/>
            <a:r>
              <a:rPr lang="ru-RU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	Заказчик 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сможет сам определить условия контракта, если захочет закупить работы по строительству или реконструкции:</a:t>
            </a:r>
          </a:p>
          <a:p>
            <a:pPr lvl="1" algn="just"/>
            <a:r>
              <a:rPr lang="ru-RU" sz="6800" dirty="0">
                <a:latin typeface="Arial" panose="020B0604020202020204" pitchFamily="34" charset="0"/>
                <a:cs typeface="Arial" panose="020B0604020202020204" pitchFamily="34" charset="0"/>
              </a:rPr>
              <a:t>- объектов капстроительства, расположенных за пределами РФ, а также на территории посольств и консульств;</a:t>
            </a:r>
          </a:p>
          <a:p>
            <a:pPr lvl="1" algn="just"/>
            <a:r>
              <a:rPr lang="ru-RU" sz="6800" dirty="0">
                <a:latin typeface="Arial" panose="020B0604020202020204" pitchFamily="34" charset="0"/>
                <a:cs typeface="Arial" panose="020B0604020202020204" pitchFamily="34" charset="0"/>
              </a:rPr>
              <a:t>- объектов капстроительства, в отношении которых проводятся работы по сохранению объекта культурного наследия.</a:t>
            </a:r>
          </a:p>
          <a:p>
            <a:pPr algn="just"/>
            <a:r>
              <a:rPr lang="ru-RU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	Размер 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НМЦК, при котором надо использовать типовой контракт, не ограничен.</a:t>
            </a:r>
          </a:p>
          <a:p>
            <a:pPr algn="just"/>
            <a:r>
              <a:rPr lang="ru-RU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Вступает </a:t>
            </a:r>
            <a:r>
              <a:rPr lang="ru-RU" sz="7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силу 1 июля 2019 года</a:t>
            </a:r>
          </a:p>
        </p:txBody>
      </p:sp>
    </p:spTree>
    <p:extLst>
      <p:ext uri="{BB962C8B-B14F-4D97-AF65-F5344CB8AC3E}">
        <p14:creationId xmlns:p14="http://schemas.microsoft.com/office/powerpoint/2010/main" val="130570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С 1 июля 2019 года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4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Минстроя России от 05.07.2018 N </a:t>
            </a:r>
            <a:r>
              <a:rPr lang="ru-RU" sz="4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397/</a:t>
            </a:r>
            <a:r>
              <a:rPr lang="ru-RU" sz="49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</a:t>
            </a:r>
            <a:r>
              <a:rPr lang="ru-RU" sz="4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"Об </a:t>
            </a:r>
            <a:r>
              <a:rPr lang="ru-RU" sz="4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утверждении Типового государственного (муниципального) контракта на выполнение проектных и изыскательских работ и информационной карты указанного типового контракта"</a:t>
            </a:r>
          </a:p>
          <a:p>
            <a:pPr algn="just"/>
            <a:r>
              <a:rPr lang="ru-RU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	Утверждена </a:t>
            </a:r>
            <a:r>
              <a:rPr lang="ru-RU" sz="4900" dirty="0">
                <a:latin typeface="Arial" panose="020B0604020202020204" pitchFamily="34" charset="0"/>
                <a:cs typeface="Arial" panose="020B0604020202020204" pitchFamily="34" charset="0"/>
              </a:rPr>
              <a:t>типовая форма </a:t>
            </a:r>
            <a:r>
              <a:rPr lang="ru-RU" sz="4900" dirty="0" err="1">
                <a:latin typeface="Arial" panose="020B0604020202020204" pitchFamily="34" charset="0"/>
                <a:cs typeface="Arial" panose="020B0604020202020204" pitchFamily="34" charset="0"/>
              </a:rPr>
              <a:t>госконтракта</a:t>
            </a:r>
            <a:r>
              <a:rPr lang="ru-RU" sz="4900" dirty="0">
                <a:latin typeface="Arial" panose="020B0604020202020204" pitchFamily="34" charset="0"/>
                <a:cs typeface="Arial" panose="020B0604020202020204" pitchFamily="34" charset="0"/>
              </a:rPr>
              <a:t> на выполнение проектных и изыскательских работ </a:t>
            </a:r>
          </a:p>
          <a:p>
            <a:pPr algn="just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Государственный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(муниципальный) контракт на выполнение проектных и изыскательских работ включает в себя в числе прочего следующие разделы: 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задание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на проектирование, задание на выполнение инженерных изысканий, срок выполнения инженерных изысканий, подготовки проектной документации, график исполнения контракта; 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взаимодействие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сторон; 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привлечение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подрядчиком третьих лиц для выполнения работ (оказания услуг); 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приемка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выполненных работ (результатов работ); 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гарантии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качества; 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ответственность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сторон; 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исполнения контракта; 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права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на результаты интеллектуальной деятельности; 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разрешения споров; 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уступка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требований по контракту; 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прочие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условия. </a:t>
            </a:r>
          </a:p>
          <a:p>
            <a:pPr algn="just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качестве приложений к государственному (муниципальному) контракту утверждаются: задание на проектирование объекта капитального строительства; задание на выполнение инженерных изысканий в целях проектирования объекта капитального строительства; график выполнения работ; график оплаты выполненных работ; форма акта передачи проектной документации и результатов инженерных изысканий; форма акта передачи проектной документации (результатов инженерных изысканий); акт приемки-передачи выполненных работ (результатов работ). </a:t>
            </a:r>
          </a:p>
          <a:p>
            <a:pPr algn="just"/>
            <a:endParaRPr lang="ru-RU" sz="4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4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sz="4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вступает в силу с 1 июля 2019 года.</a:t>
            </a:r>
          </a:p>
        </p:txBody>
      </p:sp>
    </p:spTree>
    <p:extLst>
      <p:ext uri="{BB962C8B-B14F-4D97-AF65-F5344CB8AC3E}">
        <p14:creationId xmlns:p14="http://schemas.microsoft.com/office/powerpoint/2010/main" val="401635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С 1 июля 2019 года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Станет </a:t>
            </a:r>
            <a:r>
              <a:rPr lang="ru-RU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больше возможностей для обеспечения заявок</a:t>
            </a:r>
          </a:p>
          <a:p>
            <a:pPr algn="just"/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Участники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снова смогут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предоставлять для обеспечения заявок банковские гарантии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. Получить их можно будет только в банках, которые соответствуют установленным требованиям.</a:t>
            </a:r>
          </a:p>
          <a:p>
            <a:pPr algn="just"/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Информацию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об уникальном номере реестровой записи полученной гарантии нужно будет направлять оператору электронной площадки одновременно с подачей заявки на участие в закупке.</a:t>
            </a:r>
          </a:p>
        </p:txBody>
      </p:sp>
    </p:spTree>
    <p:extLst>
      <p:ext uri="{BB962C8B-B14F-4D97-AF65-F5344CB8AC3E}">
        <p14:creationId xmlns:p14="http://schemas.microsoft.com/office/powerpoint/2010/main" val="400450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С 1 июля 2019 года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Заработают новые правила об уменьшении обеспечения при частичном исполнении контракта</a:t>
            </a:r>
          </a:p>
          <a:p>
            <a:pPr algn="just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Размер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обеспечения будут снижать пропорционально стоимости своевременно выполненных обязательств. </a:t>
            </a:r>
            <a:endParaRPr lang="ru-RU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r>
              <a:rPr lang="ru-RU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уменьшат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, если исполнитель:</a:t>
            </a:r>
          </a:p>
          <a:p>
            <a:pPr algn="just"/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•	не отработал аванс;</a:t>
            </a:r>
          </a:p>
          <a:p>
            <a:pPr algn="just"/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•	не выплатил неустойки по контракту.</a:t>
            </a:r>
          </a:p>
          <a:p>
            <a:pPr algn="just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Если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препятствий для уменьшения не будет, заказчик вернет исполнителю лишние деньги в срок, предусмотренный контрактом.</a:t>
            </a:r>
          </a:p>
          <a:p>
            <a:pPr algn="just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В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случае когда обеспечением служит банковская гарантия, заказчик откажется от части прав по ней.</a:t>
            </a:r>
          </a:p>
          <a:p>
            <a:pPr algn="just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При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любом варианте оформлять дополнительные документы не потребуется, заказчику будет достаточно направить в реестр контрактов информацию об исполнении обязательств.</a:t>
            </a:r>
          </a:p>
          <a:p>
            <a:pPr algn="just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соглашению сторон эти правила можно распространить на контракты, заключенные ранее 1 июля 2019 года.</a:t>
            </a:r>
          </a:p>
        </p:txBody>
      </p:sp>
    </p:spTree>
    <p:extLst>
      <p:ext uri="{BB962C8B-B14F-4D97-AF65-F5344CB8AC3E}">
        <p14:creationId xmlns:p14="http://schemas.microsoft.com/office/powerpoint/2010/main" val="86506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С 1 июля 2019 года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Исполнитель </a:t>
            </a:r>
            <a:r>
              <a:rPr lang="ru-RU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должен быть готов предоставить новое обеспечение исполнения контракта</a:t>
            </a:r>
          </a:p>
          <a:p>
            <a:pPr algn="just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банка, выдавшего гарантию, отзовут лицензию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, исполнитель будет обязан предоставить новое обеспечение исполнения контракта в течение месяца со дня запроса заказчика. За просрочку будут начислять пени. </a:t>
            </a:r>
            <a:endParaRPr lang="ru-RU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Такое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условие придется </a:t>
            </a:r>
            <a:r>
              <a:rPr lang="ru-RU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включать в проект контракта, если закупка начнется после 1 июля 2019 года.</a:t>
            </a:r>
          </a:p>
        </p:txBody>
      </p:sp>
    </p:spTree>
    <p:extLst>
      <p:ext uri="{BB962C8B-B14F-4D97-AF65-F5344CB8AC3E}">
        <p14:creationId xmlns:p14="http://schemas.microsoft.com/office/powerpoint/2010/main" val="399527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С 1 июля 2019 года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</a:t>
            </a:r>
            <a:r>
              <a:rPr lang="ru-RU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от 01.04.2019 N 50-ФЗ</a:t>
            </a:r>
          </a:p>
          <a:p>
            <a:pPr algn="just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В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Закон N 44-ФЗ внесен целый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ряд новшеств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, касающихся вопросов контроля. </a:t>
            </a:r>
            <a:endParaRPr lang="ru-RU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Правила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контроля на федеральном, региональном и муниципальном уровнях будут одинаковыми</a:t>
            </a:r>
            <a:r>
              <a:rPr lang="ru-RU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Правительство определит основания, предмет, форму, сроки, периодичность проверок, порядок их проведения и оформления.</a:t>
            </a:r>
          </a:p>
          <a:p>
            <a:pPr algn="just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При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 контроля </a:t>
            </a:r>
            <a:r>
              <a:rPr lang="ru-RU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учтут категорию риска, к которой относится заказчик или иной субъект </a:t>
            </a:r>
            <a:r>
              <a:rPr lang="ru-RU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контроля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(риск-ориентированный подход).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Региональные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и муниципальные органы будут вести контроль за заказчиками, комиссиями и другими субъектами при проведении электронных закупок на этапе от размещения извещения до заключения контракта. </a:t>
            </a:r>
            <a:r>
              <a:rPr lang="ru-RU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исключительном ведении ФАС останутся только проверки операторов площадок.</a:t>
            </a:r>
          </a:p>
          <a:p>
            <a:pPr algn="just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Региональные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контролеры смогут проверять муниципальных заказчиков и других субъектов контроля в плановом порядке, если органы местного самоуправления договорятся с властями субъекта РФ о </a:t>
            </a:r>
            <a:r>
              <a:rPr lang="ru-RU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передаче полномочий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09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С 1 июля 2019 года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</a:t>
            </a:r>
            <a:r>
              <a:rPr lang="ru-RU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от 01.04.2019 N 50-ФЗ</a:t>
            </a:r>
          </a:p>
          <a:p>
            <a:pPr algn="just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Снизится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риск приостановки и отмены закупки из-за жалоб</a:t>
            </a:r>
          </a:p>
          <a:p>
            <a:pPr algn="just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Контролеры </a:t>
            </a:r>
            <a:r>
              <a:rPr lang="ru-RU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станут приостанавливать закупки при поступлении обращения </a:t>
            </a:r>
            <a:r>
              <a:rPr lang="ru-RU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общественного объединения или объединения </a:t>
            </a:r>
            <a:r>
              <a:rPr lang="ru-RU" sz="4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юрлиц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. Такие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заявления приравняют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к обычной информации о нарушениях. Проверки по ним все равно будут. Однако проверяющие не смогут использовать полномочия, предусмотренные в главе 6 Закона N 44-ФЗ.</a:t>
            </a:r>
          </a:p>
          <a:p>
            <a:pPr algn="just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Кроме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того, станет выше вероятность, что </a:t>
            </a:r>
            <a:r>
              <a:rPr lang="ru-RU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предписание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об отмене закупки просто не успеют вынести. Его </a:t>
            </a:r>
            <a:r>
              <a:rPr lang="ru-RU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выдают, если контракт заключен до окончания проверки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, а на ее проведение у контролеров будет 30 дней. Не позднее такого срока они должны дать ответ на заявление по Закону о рассмотрении обращений граждан, который применяют также к обращениям объединений.</a:t>
            </a:r>
          </a:p>
          <a:p>
            <a:pPr algn="just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Аналогичные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изменения приняты и в отношении </a:t>
            </a:r>
            <a:r>
              <a:rPr lang="ru-RU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участников, включенных в РНП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. Они </a:t>
            </a:r>
            <a:r>
              <a:rPr lang="ru-RU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смогут подавать жалобы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по правилам главы 6 Закона N 44-ФЗ, </a:t>
            </a:r>
            <a:r>
              <a:rPr lang="ru-RU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заказчик установит в документации запрет на их участие в закупке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4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36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С 1 июля 2019 года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4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Госзаказчикам</a:t>
            </a:r>
            <a:r>
              <a:rPr lang="ru-RU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ограничили возможность закупать иностранные </a:t>
            </a:r>
            <a:r>
              <a:rPr lang="ru-RU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вина</a:t>
            </a:r>
          </a:p>
          <a:p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Постановлением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от 22 августа 2016 года №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832 утверждён </a:t>
            </a:r>
            <a:r>
              <a:rPr lang="ru-RU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список отдельных видов пищевых продуктов, в отношении которых устанавливается такое ограничение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, определены условия такого ограничения.</a:t>
            </a:r>
          </a:p>
          <a:p>
            <a:pPr algn="l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Перечень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пищевых продуктов, происходящих из иностранных государств, для которых установлены ограничения допуска, дополнили кодами по ОКПД2:</a:t>
            </a:r>
          </a:p>
          <a:p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11.02.11.110 – вина игристые;</a:t>
            </a:r>
          </a:p>
          <a:p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11.02.12.110 – вина;</a:t>
            </a:r>
          </a:p>
          <a:p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11.02.12.120 – вина ликерные;</a:t>
            </a:r>
          </a:p>
          <a:p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11.03.10.110 – вина фруктовые (плодовые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l"/>
            <a:endParaRPr lang="ru-RU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Ограничения </a:t>
            </a:r>
            <a:r>
              <a:rPr lang="ru-RU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начнут действовать с 1 июля 2019 года.</a:t>
            </a:r>
            <a:endParaRPr lang="ru-RU" sz="4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77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С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июля 2019 года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Минфин </a:t>
            </a:r>
            <a:r>
              <a:rPr lang="ru-RU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обновил перечень иностранных товаров, на которые распространятся условия допуска</a:t>
            </a:r>
          </a:p>
          <a:p>
            <a:pPr algn="just"/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В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Приказ Минфина N 126н об условиях допуска иностранных товаров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внесены изменения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В перечень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добавили новую позицию — кабели волоконно-оптические (код по ОКПД2 27.31.1).</a:t>
            </a:r>
          </a:p>
          <a:p>
            <a:pPr algn="just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Кроме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того, действие Приказа распространится на все товары с кодами ОКПД2:</a:t>
            </a:r>
          </a:p>
          <a:p>
            <a:pPr algn="just"/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•	01.13 — овощи и культуры бахчевые, корнеплоды и клубнеплоды;</a:t>
            </a:r>
          </a:p>
          <a:p>
            <a:pPr algn="just"/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•	01.2 — культуры многолетние;</a:t>
            </a:r>
          </a:p>
          <a:p>
            <a:pPr algn="just"/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•	10.84.30 — соль пищевая.</a:t>
            </a:r>
          </a:p>
          <a:p>
            <a:pPr algn="just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Из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перечня исключили коды, относящиеся к мебели: 31.01, 31.02, 31.03, 31.09.</a:t>
            </a:r>
          </a:p>
          <a:p>
            <a:pPr algn="just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В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Приказе появилось уточнение: </a:t>
            </a:r>
            <a:r>
              <a:rPr lang="ru-RU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 допуска не применяются к товарам, в отношении которых установлен запрет на допуск.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381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ПРОЧИЕ ИЗМЕНЕНИЯ ЗАКОНОДАТЕЛЬСТВА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endParaRPr lang="ru-RU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6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С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01.01.2019 г.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действует новая редакция пункта 3 части 1.1 статьи 30 Закона № 44-ФЗ о контрактной системе, которая предусматривает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учёт несостоявшихся электронных конкурентных процедур закупок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(п. 25-25.3 ч. 1 ст. 93 ФЗ-44), при определении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соблюдения совокупного годового объёма закупок у субъектов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малого предпринимательства, социально ориентированных некоммерческих организаций.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5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КОНТРОЛЯ ЗАКУПОК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Восстановлен «блокирующий» контроль в отношении заказчиков, осуществляющих закупки для обеспечения нужд субъектов РФ и для муниципальных нужд.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министерства управления финансами Самарской области от 12.01.2017 N 01-07/1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 утверждении Порядка взаимодействия министерства управления финансами Самарской области с субъектами контроля, указанными в пункте 4 Правил осуществления контроля, предусмотренного частью 5 статьи 99 Федерального закона "О контрактной системе в сфере закупок товаров, работ, услуг для обеспечения государственных и муниципальных нужд", утвержденных постановлением Правительства Российской Федерации от 12.12.2015 N 1367"</a:t>
            </a:r>
          </a:p>
        </p:txBody>
      </p:sp>
    </p:spTree>
    <p:extLst>
      <p:ext uri="{BB962C8B-B14F-4D97-AF65-F5344CB8AC3E}">
        <p14:creationId xmlns:p14="http://schemas.microsoft.com/office/powerpoint/2010/main" val="361188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ПРОЧИЕ ИЗМЕНЕНИЯ ЗАКОНОДАТЕЛЬСТВА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Постановление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Правительства РФ от 30.12.2018 N 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1755 "О внесении изменений в постановление Правительства Российской Федерации от 13 апреля 2017 г. N 443"</a:t>
            </a:r>
          </a:p>
          <a:p>
            <a:pPr algn="just"/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января 2020 года приостановлено действие отдельных положений правил ведения реестров контрактов Федеральным казначейством 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В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частности, отложено действие: 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подпункта "в" пункта 14 Правил ведения реестра контрактов, заключенных заказчиками, утвержденных постановлением Правительства РФ от 28.11.2013 N 1084,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части проверки Федеральным казначейством непротиворечивости содержащихся в информации и документах данных о сроке исполнения контракта, количестве товара, объеме работ и услуг и единицах измерения, а также непротиворечивости содержащихся в представленных информации и документах данных об исполнении и расторжении контракта друг другу, условиям принимаемого к учету бюджетного обязательства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пунктов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2, 10, 18 и 22 Правил ведения реестра контрактов, содержащего сведения, составляющие государственную тайну, утвержденных указанным постановлением. 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 вступило в силу со дня его официального опубликования.</a:t>
            </a:r>
          </a:p>
        </p:txBody>
      </p:sp>
    </p:spTree>
    <p:extLst>
      <p:ext uri="{BB962C8B-B14F-4D97-AF65-F5344CB8AC3E}">
        <p14:creationId xmlns:p14="http://schemas.microsoft.com/office/powerpoint/2010/main" val="330230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ПРОЧИЕ ИЗМЕНЕНИЯ ЗАКОНОДАТЕЛЬСТВА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Постановление Правительства РФ от 13.02.2019 N 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141 "О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внесении изменений в некоторые акты Правительства Российской Федерации"</a:t>
            </a:r>
          </a:p>
          <a:p>
            <a:pPr algn="just"/>
            <a:endParaRPr lang="ru-RU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Операторам электронных площадок разрешили взимать плату с лиц, с которыми заключаются контракты по результатам проведения электронных процедур, при проведении совместных конкурса или аукциона при </a:t>
            </a:r>
            <a:r>
              <a:rPr lang="ru-RU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госзакупках</a:t>
            </a:r>
            <a:endParaRPr lang="ru-RU" sz="2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Оговорено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что такая плата может взиматься однократно.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Поправками также усовершенствованы нормативные правовые акты в сфере закупок, в том числе в части: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требований к договору специального счета и порядку использования имеющегося у участника закупки банковского счета в качестве специального счета;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дополнительных требований к функционированию электронной площадки для целей осуществления конкурентной закупки с участием субъектов малого и среднего предпринимательства;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требований к банкам (включая требования к их финансовой устойчивости), в которых участниками закупок открываются специальные счета, на которые вносятся денежные средства, предназначенные для обеспечения заявок на участие в закупках товаров, работ, услуг.</a:t>
            </a:r>
          </a:p>
        </p:txBody>
      </p:sp>
    </p:spTree>
    <p:extLst>
      <p:ext uri="{BB962C8B-B14F-4D97-AF65-F5344CB8AC3E}">
        <p14:creationId xmlns:p14="http://schemas.microsoft.com/office/powerpoint/2010/main" val="238052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ПРОЧИЕ ИЗМЕНЕНИЯ ЗАКОНОДАТЕЛЬСТВА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типовые контракты на техобслуживание и ремонт автотехники, на выставочную деятельность внесены изменения (Закон № 44-ФЗ).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Приказом </a:t>
            </a:r>
            <a:r>
              <a:rPr lang="ru-RU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Минпромторга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России от 24 января 2019 г. № 158 (далее - Приказ № 158) внесены изменения в утвержденные приказом </a:t>
            </a:r>
            <a:r>
              <a:rPr lang="ru-RU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Минпромторга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России от 12 марта 2018 г. № 716 следующие...Приказом </a:t>
            </a:r>
            <a:r>
              <a:rPr lang="ru-RU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Минпромторга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России от 24 января 2019 г. № 158 (далее - Приказ № 158) внесены изменения в утвержденные приказом </a:t>
            </a:r>
            <a:r>
              <a:rPr lang="ru-RU" sz="2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Минпромторга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России от 12 марта 2018 г. № 716 следующие типовые контракты: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оказание услуг выставочной и ярмарочной деятельности; - на оказание услуг по диагностике, техническому обслуживанию и ремонту автотранспортных средств;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на поставку продукции радиоэлектронной промышленности, судостроительной промышленности, авиационной техники. 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В указанные типовые контракты внесены правки, как технического характера, так и уточнения, приводящие формулировки некоторых пунктов и сносок к ним в соответствие действующим положениям Закона № 44-ФЗ. </a:t>
            </a:r>
          </a:p>
        </p:txBody>
      </p:sp>
    </p:spTree>
    <p:extLst>
      <p:ext uri="{BB962C8B-B14F-4D97-AF65-F5344CB8AC3E}">
        <p14:creationId xmlns:p14="http://schemas.microsoft.com/office/powerpoint/2010/main" val="69933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ПРОЧИЕ ИЗМЕНЕНИЯ ЗАКОНОДАТЕЛЬСТВА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Минтруд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утвердил типовые </a:t>
            </a:r>
            <a:r>
              <a:rPr lang="ru-RU" sz="2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госконтракты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спецоценку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условий труда и обучение по охране 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труда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Типовой контракт на обучение работодателей и сотрудников вопросам охраны труда будут использовать для закупок услуг по коду ОКПД2 85.42.19. Размер НМЦК значения не имеет.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приказе отсутствует информационная карта для типового контракта на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спецоценку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условий труда, хотя в списке приложений она заявлена. Полагаем, что цена контракта не будет иметь значения, а услуга должна относиться к коду 71.20.19.130. Такой код был указан в последней версии проекта приказа Минтруда.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Типовые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контракты нужно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применять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уже с 9 марта 2019 года.</a:t>
            </a:r>
          </a:p>
        </p:txBody>
      </p:sp>
    </p:spTree>
    <p:extLst>
      <p:ext uri="{BB962C8B-B14F-4D97-AF65-F5344CB8AC3E}">
        <p14:creationId xmlns:p14="http://schemas.microsoft.com/office/powerpoint/2010/main" val="170406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endParaRPr lang="ru-RU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Майские изменения в 44-ФЗ</a:t>
            </a:r>
          </a:p>
          <a:p>
            <a:r>
              <a:rPr lang="ru-RU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Федеральные законы </a:t>
            </a:r>
            <a:r>
              <a:rPr lang="ru-RU" sz="6000" dirty="0">
                <a:latin typeface="Arial" panose="020B0604020202020204" pitchFamily="34" charset="0"/>
                <a:cs typeface="Arial" panose="020B0604020202020204" pitchFamily="34" charset="0"/>
              </a:rPr>
              <a:t>от 01.05.2019 </a:t>
            </a:r>
            <a:r>
              <a:rPr lang="ru-RU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№№ 69,70,71-ФЗ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19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01.05.2019 N 69-ФЗ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внесении изменений в статьи 56 и 56.1 Федерального закона "О контрактной системе в сфере закупок товаров, работ, услуг для обеспечения государственных и муниципальных нужд"</a:t>
            </a:r>
          </a:p>
          <a:p>
            <a:pPr algn="just"/>
            <a:r>
              <a:rPr lang="ru-RU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Количество способов, которые заказчики могут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использовать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для осуществления закупки </a:t>
            </a:r>
            <a:r>
              <a:rPr lang="ru-RU" sz="2800" b="1" dirty="0"/>
              <a:t>услуг по организации отдыха и оздоровления детей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сократили. 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мая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заказчики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может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осуществлять закупку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 по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 отдыха и оздоровления детей 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конкурсом с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ограниченным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участием с установлением </a:t>
            </a:r>
            <a:r>
              <a:rPr lang="ru-RU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дополнительных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требований к участникам таких закупок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Изменениями также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предусмотрено, что заказчики, с учетом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установленных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Законом № 44-ФЗ суммовых ограничений, </a:t>
            </a:r>
            <a:r>
              <a:rPr lang="ru-RU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вправе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провести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запрос котировок или осуществить 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закупку у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единственного исполнителя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при этом </a:t>
            </a:r>
            <a:r>
              <a:rPr lang="ru-RU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дополнительные требования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участникам таких закупок не предъявляются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38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01.05.2019 N 70-ФЗ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"О внесении изменений в статьи 1 и 8 Федерального закона "О закупках товаров, работ, услуг отдельными видами юридических лиц" и Федеральный закон "О контрактной системе в сфере закупок товаров, работ, услуг для обеспечения государственных и муниципальных 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нужд"</a:t>
            </a:r>
          </a:p>
          <a:p>
            <a:pPr algn="just"/>
            <a:r>
              <a:rPr lang="ru-RU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Принят закон об упрощении закупок организациями культуры, науки и образования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Закупки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товаров, работ, услуг в соответствии с Федеральным законом от 18.07.2011 N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223-ФЗ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регламентирующим их проведение отдельными видами юридических лиц, могут осуществляться, в том числе,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за счет средств, полученных в качестве дара и по завещанию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 С учетом данного нововведения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1 октября 2019 года бюджетные учреждения, ГУП и МУП вправе внести изменения в положение о закупке и план закупки на 2019 год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За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счет указанных средств могут осуществляться также закупки в соответствии с Законом о контрактной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системе.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66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01.05.2019 N 70-ФЗ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Федеральным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законом для организаций культуры, науки и образования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увеличена максимальная сумма закупки у единственного поставщика с четырехсот до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шестисот тысяч рублей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 Изменен также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годовой объем таких закупок - теперь он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должен превышать 5 млн рублей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или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должен превышать 50 процентов совокупного годового объема закупок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заказчика и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должен составлять более чем 30 миллионов рублей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К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учреждениям культуры, осуществляющим закупки у единственного поставщика с учетом данных правил, отнесены: дом (центр) народного творчества и дом (центр) ремесел.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Расширен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перечень случаев, когда не требуется обоснование для заключения контракта с единственным поставщиком (это в том числе поставка культурных ценностей для пополнения государственных фондов, закупка произведений литературы и искусства определенных авторов и исполнителей).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Начало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действия документа - 31.07.2019.</a:t>
            </a:r>
          </a:p>
        </p:txBody>
      </p:sp>
    </p:spTree>
    <p:extLst>
      <p:ext uri="{BB962C8B-B14F-4D97-AF65-F5344CB8AC3E}">
        <p14:creationId xmlns:p14="http://schemas.microsoft.com/office/powerpoint/2010/main" val="179622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01.05.2019 N 71-ФЗ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"О внесении изменений в Федеральный закон "О контрактной системе в сфере закупок товаров, работ, услуг для обеспечения государственных и муниципальных нужд"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12 мая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текущего года 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вступили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силу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следующие изменения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–– отменена обязанность устанавливать в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контракте размер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штрафа в виде фиксированной суммы;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–– отменена обязанность составлять отчеты об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исполнении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контракта, этапа контракта;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–– предусмотрено, что типовые контракты могут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разрабатываться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Минфином России;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–– срок рассмотрения контрольными органами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документов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при внесении участников в реестр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недобросовестных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поставщиков сокращен с 10 до 5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рабочих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дней;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–– срок для подачи жалобы также сокращен с 10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до 5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дней;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–– запрещено при рассмотрении жалобы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требовать предоставления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необходимых для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рассмотрения жалобы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документов, если они размещены в ЕИС;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–– срок начала работы ГИС «Независимый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регистратор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» перенесен на 1 января 2020 г.</a:t>
            </a:r>
            <a:endParaRPr lang="ru-RU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31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01.05.2019 N 71-ФЗ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Основная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самая существенная часть </a:t>
            </a:r>
            <a:r>
              <a:rPr lang="ru-RU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изменений вступает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силу 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июля 2019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г., среди которых </a:t>
            </a:r>
            <a:r>
              <a:rPr lang="ru-RU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можно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отметить следующие: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–– изменен срок «выжидания» от внесения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изменений в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план-график до размещения извещения о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закупке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: с 1 июля текущего года внесение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изменений по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каждому объекту закупки может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осуществляться не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позднее чем за 1 день до дня размещения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извещения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в ЕИС (либо до дня заключения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контракта при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закупке у ед. поставщика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–– введена возможность закупать любую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продукцию по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цене за единицу товара, работы, услуги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при неопределённом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объеме. При этом в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соответствии со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ст. 8 Закона № 71-ФЗ до 1 октября 2019 г.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заказчики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не смогут закупать лекарства по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цене за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единицу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–– увеличен ценовой порог для проведения «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короткого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» электронного аукциона: 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300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млн руб.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– для любых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закупок, 2 млрд руб. – для закупок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 по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строительству, реконструкции,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капитальному ремонту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сносу объектов капитального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строительства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(далее – строительные работы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31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ПЛАНИРОВАНИЯ ЗАКУПОК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07.03.2019 вступило в силу постановление Правительства Самарской области от 06.03.2019 №123 «О внесении изменения в постановление Правительства Самарской области от 29.12.2015 № 895 «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определении требований к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закупаемым государственными органами Самарской области, органами управления территориальными государственными внебюджетными фондами и подведомственными им казенными и бюджетными учреждениями, унитарными предприятиями Самарской области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отдельным видам товаров, работ, услуг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(в том числе предельных цен товаров, работ, услуг)»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новой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редакции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изложено приложение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к Правилам определения требований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 закупаемым государственными органами Самарской области, органами управления  территориальными государственными внебюджетными фондами и подведомственными им казенными и бюджетными учреждениями, унитарными предприятиями Самарской области отдельным видам товаров, работ, услуг (в том числе предельных цен товаров, работ, услуг), которым предусмотрены следующие изменения: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наименования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 характеристики отдельных видов товаров, работ, услуг приведены в соответствие каталогу товаров, работ, услуг для обеспечения федеральных государственных нужд;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корректировка цен на компьютеры, мобильные телефоны и автомобили;</a:t>
            </a:r>
          </a:p>
          <a:p>
            <a:pPr algn="just"/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исключение радела II, предусматривающего нормирование моторного топлива,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из обязательного перечня товаров, работ, услуг, в отношении которых определяются требования к их потребительским свойствам (в том числе качеству) и иным характеристикам (в том числе предельные цены товаров, работ, услуг).</a:t>
            </a:r>
          </a:p>
        </p:txBody>
      </p:sp>
    </p:spTree>
    <p:extLst>
      <p:ext uri="{BB962C8B-B14F-4D97-AF65-F5344CB8AC3E}">
        <p14:creationId xmlns:p14="http://schemas.microsoft.com/office/powerpoint/2010/main" val="111847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01.05.2019 N 71-ФЗ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Основная и самая существенная часть </a:t>
            </a:r>
            <a:r>
              <a:rPr lang="ru-RU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изменений вступает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силу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1 июля 2019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г., среди которых </a:t>
            </a:r>
            <a:r>
              <a:rPr lang="ru-RU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можно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отметить следующие: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––––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установлено, что при закупке строительных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документация должна содержать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утвержденную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проектную документацию, за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исключением случая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если подготовка проектной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документации не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требуется, а также случаев осуществления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закупки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в соответствии с ч. 16 и 16.1 ст. 34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Закона №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44-ФЗ, при которых предметом контракта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является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в том числе проектирование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–– в случае наличия в документации о закупке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строительных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работ проектной документации в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первой части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заявки участник дает только свое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согласие на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выполнение работ на условиях такой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документации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и процедура электронного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аукциона в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таком случае проводится сразу через 4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часа после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окончания срока подачи заявок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–– если установлены дополнительные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требования к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участникам (ч. 2 и 2.1 ст. 31), то подача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заявок осуществляется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только участниками,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включенными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оператором электронной площадки в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реестр аккредитованных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участников (проверку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квалификации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осуществляет оператор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электронной площадки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13780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01.05.2019 N 71-ФЗ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Основная и самая существенная часть </a:t>
            </a:r>
            <a:r>
              <a:rPr lang="ru-RU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изменений вступает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силу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1 июля 2019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г., среди которых </a:t>
            </a:r>
            <a:r>
              <a:rPr lang="ru-RU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можно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отметить следующие: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–– срок рассмотрения первых частей заявок в «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длинных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» аукционах сокращен с 7 до 3 рабочих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дней, при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«коротком» аукционе – 1 рабочий день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–– при проведении закупки путем запроса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предложений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(в том числе в электронной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форме) в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случае, если закупка признана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несостоявшейся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по причине отсутствия поданных заявок,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заказчикам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разрешили заключить контракт с </a:t>
            </a:r>
            <a:r>
              <a:rPr lang="ru-RU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ед.поставщиком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по согласованию с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контрольным органом;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–– увеличен ценовой порог при закупках у ед.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поставщика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по ч. 1 ст. 93 Закона № 44-ФЗ: по п. 4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– до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300 тыс. руб., по п. 28 – до 1 млн руб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.;</a:t>
            </a:r>
          </a:p>
          <a:p>
            <a:pPr algn="just"/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–– при расторжении контракта с победителем у заказчиков появилась возможность заключить контракт со вторым «номером» (при условии его согласия) без повторного проведения такой закупки;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23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01.05.2019 N 71-ФЗ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Основная и самая существенная часть </a:t>
            </a:r>
            <a:r>
              <a:rPr lang="ru-RU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изменений вступает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силу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1 июля 2019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г., среди которых </a:t>
            </a:r>
            <a:r>
              <a:rPr lang="ru-RU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можно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отметить следующие:</a:t>
            </a: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––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допускается изменение любых существенных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условий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контракта с ед. поставщиком (п. 1, 8,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22, 23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29, 32, 34, 51 ч. 1 ст. 93: «монополисты»,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коммунальные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услуги, аренда, лечение за </a:t>
            </a:r>
            <a:r>
              <a:rPr lang="ru-RU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границейи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др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.);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–– допускаются изменения объема и видов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 в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контрактах на строительные работы,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сохранение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объектов культурного наследия при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условии изменения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цены не более чем на 10%, а </a:t>
            </a:r>
            <a:r>
              <a:rPr lang="ru-RU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такжеизменение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срока этих работ при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невозможности исполнения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контракта по независящим от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сторон обстоятельствам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либо по вине подрядчика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–– СМП и СОНКО освобождаются от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обеспечения исполнения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контракта при положительном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опыте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исполнения контрактов за последние 3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года с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суммарной стоимостью не менее НМЦК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заключаемого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контракта, информация об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этом предоставляется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участником из реестра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контрактов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99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01.05.2019 N 71-ФЗ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вступающие в силу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истечении 90 </a:t>
            </a:r>
            <a:r>
              <a:rPr lang="ru-RU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дней после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дня официального опубликования </a:t>
            </a:r>
            <a:r>
              <a:rPr lang="ru-RU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Закона №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71-ФЗ –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31 июля 2019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г.:</a:t>
            </a: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–– отменяют обязанность заказчика при закупке у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ед. поставщика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по любым основаниям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составлять и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размещать в ЕИС извещение и отчет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–– требование включать в контракт обоснование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цены предусмотрено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при закупках у ед. поставщика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только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по основаниям п. 3, 6, 9, 11, 12, 18, 22, 23,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30-32,34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35, 37-41, 46, 49 ч. 1 ст. 93 Закона № 44-ФЗ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–– отменяют обязательность проведения «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внешней» экспертизы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при приемке продукции при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осуществлении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закупки у ед. поставщика по любым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основаниям.</a:t>
            </a:r>
          </a:p>
          <a:p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октября 2019 г. отменяют планы закупок.</a:t>
            </a:r>
            <a:endParaRPr lang="ru-R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68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ОСУЩЕСТВЛЕНИЯ КОНКУРЕНТНЫХ ПРОЦЕДУР ЗАКУПОК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Установлена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обязательность применения электронных процедур для большинства закупок.</a:t>
            </a:r>
          </a:p>
          <a:p>
            <a:pPr algn="just"/>
            <a:endParaRPr lang="ru-RU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Согласно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части 43 статьи 112 Закона № 44-ФЗ о контрактной системе заказчики, уполномоченные органы и уполномоченные учреждения при осуществлении закупок товаров, работ, услуг для обеспечения государственных, муниципальных нужд с 1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января 2019 года определяют поставщиков (подрядчиков, исполнителей) путем проведения электронных процедур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• аукциона в электронной форме;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• конкурса в электронной форме;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• запроса котировок в электронной форме;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• запроса предложений в электронной форме.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При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этом заказчики, уполномоченные органы и уполномоченные учреждения не вправе проводить открытый конкурс, конкурс с ограниченным участием, двухэтапный конкурс, запрос котировок, запрос предложений не в электронной форме (в т.н. «бумажной» форме).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75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ОСУЩЕСТВЛЕНИЯ КОНКУРЕНТНЫХ ПРОЦЕДУР ЗАКУПОК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Установлена 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обязательность применения электронных процедур для большинства закупок.</a:t>
            </a:r>
          </a:p>
          <a:p>
            <a:pPr algn="just"/>
            <a:endParaRPr lang="ru-RU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Исключения, когда после 01.01.2019 г. допускается осуществлять закупки «в бумажном виде»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прямо перечислены в части 44 статьи 112 Закона № 44-ФЗ о контрактной системе: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• обеспечение деятельности заказчика на территории иностранного государства (ст. 75, 111.1);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• оказание скорой медицинской помощи в экстренной или неотложной форме (ст. 76);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• оказание гуманитарной помощи либо ликвидации последствий чрезвычайных ситуаций природного или техногенного характера (ст.80, 82);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• проведение закрытых закупок (ст. 84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проведение закупок у единственного поставщика (ст. 93);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• поведение закупок в соответствии с решением Правительства РФ (ст. 111).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8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ОСУЩЕСТВЛЕНИЯ КОНКУРЕНТНЫХ ПРОЦЕДУР ЗАКУПОК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Отменена обязанность по предоставлению обеспечения заявок для бюджетных и автономных учреждений, участвующих в процедурах в качестве участников закупки.</a:t>
            </a:r>
          </a:p>
          <a:p>
            <a:pPr algn="just"/>
            <a:endParaRPr lang="ru-RU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Федеральным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законом от 27.12.2018 № 502-ФЗ с 27.12.2018 г. изложена в новой редакции часть 6 статьи 44 Закона № 44-ФЗ о контрактной системе.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Согласно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изменениям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любые государственные и муниципальные учреждения, в том числе бюджетные и автономные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а не только казённые, которые участвуют в процедурах закупок в качестве участников, с этой даты освобождаются от обязанности предоставлять обеспечение заявки.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58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46" y="177421"/>
            <a:ext cx="11573302" cy="45037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ИЗМЕНЕНИЯ В ЧАСТИ ОСУЩЕСТВЛЕНИЯ КОНКУРЕНТНЫХ ПРОЦЕДУР ЗАКУПОК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46" y="614149"/>
            <a:ext cx="11573302" cy="5977719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Уточнены положения Закона № 44-ФЗ о контрактной системе в части применения антидемпинговых мер</a:t>
            </a:r>
          </a:p>
          <a:p>
            <a:pPr algn="just"/>
            <a:endParaRPr lang="ru-RU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	Федеральным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законом от 27.12.2018 № 502-ФЗ скорректирована редакция Закона № 44-ФЗ о контрактной системе (ч. 2 ст. 37, ч. 3 ст. 83.2) в части применения антидемпинговых мер: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срабатывании антидемпинговых мер в случае, предусмотренном частью 2 статьи 37 Закона № 44-ФЗ, </a:t>
            </a:r>
            <a:r>
              <a:rPr lang="ru-RU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победитель конкурса или аукциона одновременно с предоставлением информацией о добросовестности обязан предоставить и обеспечение исполнения контракта в размере, установленном закупочной документацией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49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8051</TotalTime>
  <Words>414</Words>
  <Application>Microsoft Office PowerPoint</Application>
  <PresentationFormat>Произвольный</PresentationFormat>
  <Paragraphs>414</Paragraphs>
  <Slides>53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53</vt:i4>
      </vt:variant>
    </vt:vector>
  </HeadingPairs>
  <TitlesOfParts>
    <vt:vector size="54" baseType="lpstr">
      <vt:lpstr>Тема Office</vt:lpstr>
      <vt:lpstr>Обзор изменений законодательства о контрактной системе в 2019 г.</vt:lpstr>
      <vt:lpstr>ИЗМЕНЕНИЯ В ЧАСТИ КОНТРОЛЯ ЗАКУПОК</vt:lpstr>
      <vt:lpstr>ИЗМЕНЕНИЯ В ЧАСТИ КОНТРОЛЯ ЗАКУПОК</vt:lpstr>
      <vt:lpstr>ИЗМЕНЕНИЯ В ЧАСТИ КОНТРОЛЯ ЗАКУПОК</vt:lpstr>
      <vt:lpstr>ИЗМЕНЕНИЯ В ЧАСТИ ПЛАНИРОВАНИЯ ЗАКУПОК</vt:lpstr>
      <vt:lpstr>ИЗМЕНЕНИЯ В ЧАСТИ ОСУЩЕСТВЛЕНИЯ КОНКУРЕНТНЫХ ПРОЦЕДУР ЗАКУПОК</vt:lpstr>
      <vt:lpstr>ИЗМЕНЕНИЯ В ЧАСТИ ОСУЩЕСТВЛЕНИЯ КОНКУРЕНТНЫХ ПРОЦЕДУР ЗАКУПОК</vt:lpstr>
      <vt:lpstr>ИЗМЕНЕНИЯ В ЧАСТИ ОСУЩЕСТВЛЕНИЯ КОНКУРЕНТНЫХ ПРОЦЕДУР ЗАКУПОК</vt:lpstr>
      <vt:lpstr>ИЗМЕНЕНИЯ В ЧАСТИ ОСУЩЕСТВЛЕНИЯ КОНКУРЕНТНЫХ ПРОЦЕДУР ЗАКУПОК</vt:lpstr>
      <vt:lpstr>ИЗМЕНЕНИЯ В ЧАСТИ ОСУЩЕСТВЛЕНИЯ КОНКУРЕНТНЫХ ПРОЦЕДУР ЗАКУПОК</vt:lpstr>
      <vt:lpstr>ИЗМЕНЕНИЯ В ЧАСТИ ОСУЩЕСТВЛЕНИЯ КОНКУРЕНТНЫХ ПРОЦЕДУР ЗАКУПОК</vt:lpstr>
      <vt:lpstr>ИЗМЕНЕНИЯ В ЧАСТИ ОСУЩЕСТВЛЕНИЯ КОНКУРЕНТНЫХ ПРОЦЕДУР ЗАКУПОК</vt:lpstr>
      <vt:lpstr>ИЗМЕНЕНИЯ В ЧАСТИ ОСУЩЕСТВЛЕНИЯ КОНКУРЕНТНЫХ ПРОЦЕДУР ЗАКУПОК</vt:lpstr>
      <vt:lpstr>ИЗМЕНЕНИЯ В ЧАСТИ ОСУЩЕСТВЛЕНИЯ КОНКУРЕНТНЫХ ПРОЦЕДУР ЗАКУПОК</vt:lpstr>
      <vt:lpstr>ИЗМЕНЕНИЯ В ЧАСТИ ОСУЩЕСТВЛЕНИЯ КОНКУРЕНТНЫХ ПРОЦЕДУР ЗАКУПОК</vt:lpstr>
      <vt:lpstr>ИЗМЕНЕНИЯ В ЧАСТИ ОСУЩЕСТВЛЕНИЯ КОНКУРЕНТНЫХ ПРОЦЕДУР ЗАКУПОК</vt:lpstr>
      <vt:lpstr>ИЗМЕНЕНИЯ В ЧАСТИ ОСУЩЕСТВЛЕНИЯ ЗАКУПОК У ЕДИНСТВЕННОГО ПОСТАВЩИКА (ПОДРЯДЧИКА, ИСПОЛНИТЕЛЯ)</vt:lpstr>
      <vt:lpstr>ИЗМЕНЕНИЯ В ЧАСТИ ОСУЩЕСТВЛЕНИЯ ЗАКУПОК У ЕДИНСТВЕННОГО ПОСТАВЩИКА (ПОДРЯДЧИКА, ИСПОЛНИТЕЛЯ)</vt:lpstr>
      <vt:lpstr>ИЗМЕНЕНИЯ В ЧАСТИ РЕГИСТРАЦИИ УЧАСТНИКОВ ЗАКУПКИ В ЕИС И АККРЕДИТАЦИИ НА ЭЛЕКТРОННЫХ ПЛОЩАДКАХ</vt:lpstr>
      <vt:lpstr>ИЗМЕНЕНИЯ В ЧАСТИ РЕГИСТРАЦИИ УЧАСТНИКОВ ЗАКУПКИ В ЕИС И АККРЕДИТАЦИИ НА ЭЛЕКТРОННЫХ ПЛОЩАДКАХ</vt:lpstr>
      <vt:lpstr>ИЗМЕНЕНИЯ В ЧАСТИ РЕГИСТРАЦИИ УЧАСТНИКОВ ЗАКУПКИ В ЕИС И АККРЕДИТАЦИИ НА ЭЛЕКТРОННЫХ ПЛОЩАДКАХ</vt:lpstr>
      <vt:lpstr>ИЗМЕНЕНИЯ В ЧАСТИ ЗАКЛЮЧЕНИЯ И ИСПОЛНЕНИЯ КОНТРАКТОВ</vt:lpstr>
      <vt:lpstr>ИЗМЕНЕНИЯ В ЧАСТИ ЗАКЛЮЧЕНИЯ И ИСПОЛНЕНИЯ КОНТРАКТОВ</vt:lpstr>
      <vt:lpstr>ИЗМЕНЕНИЯ В ЧАСТИ ЗАКЛЮЧЕНИЯ И ИСПОЛНЕНИЯ КОНТРАКТОВ</vt:lpstr>
      <vt:lpstr>ИЗМЕНЕНИЯ В ЧАСТИ ЗАКЛЮЧЕНИЯ И ИСПОЛНЕНИЯ КОНТРАКТОВ</vt:lpstr>
      <vt:lpstr>ИЗМЕНЕНИЯ В ЧАСТИ ЗАКЛЮЧЕНИЯ И ИСПОЛНЕНИЯ КОНТРАКТОВ</vt:lpstr>
      <vt:lpstr>ИЗМЕНЕНИЯ В ЧАСТИ ЗАКЛЮЧЕНИЯ И ИСПОЛНЕНИЯ КОНТРАКТОВ</vt:lpstr>
      <vt:lpstr>ИЗМЕНЕНИЯ В ЧАСТИ ЗАКЛЮЧЕНИЯ И ИСПОЛНЕНИЯ КОНТРАКТОВ</vt:lpstr>
      <vt:lpstr>ИЗМЕНЕНИЯ В ЧАСТИ ЗАКЛЮЧЕНИЯ И ИСПОЛНЕНИЯ КОНТРАКТОВ</vt:lpstr>
      <vt:lpstr>ИЗМЕНЕНИЯ С 1 июля 2019 года</vt:lpstr>
      <vt:lpstr>ИЗМЕНЕНИЯ С 1 июля 2019 года</vt:lpstr>
      <vt:lpstr>ИЗМЕНЕНИЯ С 1 июля 2019 года</vt:lpstr>
      <vt:lpstr>ИЗМЕНЕНИЯ С 1 июля 2019 года</vt:lpstr>
      <vt:lpstr>ИЗМЕНЕНИЯ С 1 июля 2019 года</vt:lpstr>
      <vt:lpstr>ИЗМЕНЕНИЯ С 1 июля 2019 года</vt:lpstr>
      <vt:lpstr>ИЗМЕНЕНИЯ С 1 июля 2019 года</vt:lpstr>
      <vt:lpstr>ИЗМЕНЕНИЯ С 1 июля 2019 года</vt:lpstr>
      <vt:lpstr>ИЗМЕНЕНИЯ С 4 июля 2019 года</vt:lpstr>
      <vt:lpstr>ПРОЧИЕ ИЗМЕНЕНИЯ ЗАКОНОДАТЕЛЬСТВА</vt:lpstr>
      <vt:lpstr>ПРОЧИЕ ИЗМЕНЕНИЯ ЗАКОНОДАТЕЛЬСТВА</vt:lpstr>
      <vt:lpstr>ПРОЧИЕ ИЗМЕНЕНИЯ ЗАКОНОДАТЕЛЬСТВА</vt:lpstr>
      <vt:lpstr>ПРОЧИЕ ИЗМЕНЕНИЯ ЗАКОНОДАТЕЛЬСТВА</vt:lpstr>
      <vt:lpstr>ПРОЧИЕ ИЗМЕНЕНИЯ ЗАКОНОДАТЕЛЬСТВА</vt:lpstr>
      <vt:lpstr>Презентация PowerPoint</vt:lpstr>
      <vt:lpstr>Федеральный закон от 01.05.2019 N 69-ФЗ</vt:lpstr>
      <vt:lpstr>Федеральный закон от 01.05.2019 N 70-ФЗ</vt:lpstr>
      <vt:lpstr>Федеральный закон от 01.05.2019 N 70-ФЗ</vt:lpstr>
      <vt:lpstr>Федеральный закон от 01.05.2019 N 71-ФЗ</vt:lpstr>
      <vt:lpstr>Федеральный закон от 01.05.2019 N 71-ФЗ</vt:lpstr>
      <vt:lpstr>Федеральный закон от 01.05.2019 N 71-ФЗ</vt:lpstr>
      <vt:lpstr>Федеральный закон от 01.05.2019 N 71-ФЗ</vt:lpstr>
      <vt:lpstr>Федеральный закон от 01.05.2019 N 71-ФЗ</vt:lpstr>
      <vt:lpstr>Федеральный закон от 01.05.2019 N 71-ФЗ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изменений законодательства о контрактной системе в 2018 г., переход на электронные процедуры, развитие модуля «Малые закупки».</dc:title>
  <dc:creator>Максим Сугробов</dc:creator>
  <cp:lastModifiedBy>Сугробов Максим Николаевич</cp:lastModifiedBy>
  <cp:revision>178</cp:revision>
  <dcterms:created xsi:type="dcterms:W3CDTF">2018-02-11T12:46:31Z</dcterms:created>
  <dcterms:modified xsi:type="dcterms:W3CDTF">2019-05-29T13:54:10Z</dcterms:modified>
</cp:coreProperties>
</file>