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8" r:id="rId4"/>
    <p:sldId id="279" r:id="rId5"/>
    <p:sldId id="280" r:id="rId6"/>
    <p:sldId id="257" r:id="rId7"/>
    <p:sldId id="258" r:id="rId8"/>
    <p:sldId id="259" r:id="rId9"/>
    <p:sldId id="260" r:id="rId10"/>
    <p:sldId id="261" r:id="rId11"/>
    <p:sldId id="262" r:id="rId12"/>
    <p:sldId id="273" r:id="rId13"/>
    <p:sldId id="274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252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C3780-C143-4666-86AC-070A084F8EA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в законодательстве о контрактной системе с начала 2019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изменениям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казённые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46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предусмотрено, что при срабатывании антидемпинговых мер в случае, предусмотренном частью 2 статьи 37 Закона № 44-ФЗ, победитель конкурса или аукциона </a:t>
            </a:r>
            <a:r>
              <a:rPr lang="ru-RU" b="1" dirty="0"/>
              <a:t>одновременно</a:t>
            </a:r>
            <a:r>
              <a:rPr lang="ru-RU" dirty="0"/>
              <a:t> с предоставлением </a:t>
            </a:r>
            <a:r>
              <a:rPr lang="ru-RU" b="1" dirty="0"/>
              <a:t>информацией о добросовестности</a:t>
            </a:r>
            <a:r>
              <a:rPr lang="ru-RU" dirty="0"/>
              <a:t> обязан </a:t>
            </a:r>
            <a:r>
              <a:rPr lang="ru-RU" b="1" dirty="0"/>
              <a:t>предоставить и обеспечение исполнения контракта в размере, установленном закупочной документацией.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положения Закона № 44-ФЗ о контрактной системе в части применения антидемпинговых мер</a:t>
            </a:r>
          </a:p>
        </p:txBody>
      </p:sp>
    </p:spTree>
    <p:extLst>
      <p:ext uri="{BB962C8B-B14F-4D97-AF65-F5344CB8AC3E}">
        <p14:creationId xmlns:p14="http://schemas.microsoft.com/office/powerpoint/2010/main" val="1122441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оснований закупки у единственного поставщика  (подрядчика, исполнителя), предусмотренный частью 1 статьи 93 Закона № 44-ФЗ о контрактной системе, дополнен пунктом 55, предусматривающим закупку без проведения конкурентных процедур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свидетельств о государственной регистрации актов гражданского 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которые удостоверяют личность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Ед. поставщик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83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3" cy="406531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указанным изменениям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экспертизы, проводимой экспертом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экспертной организацией в случаях, предусмотренных Законом № 44-ФЗ, оформляются в виде заключения, которое подписывается экспертом или уполномоченным представителем экспертной организации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объективным, обоснованным и соответствовать законодательству Российской Федерации.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за предоставление недостоверных результатов экспертизы, экспертного заключения или заведомо ложного экспертного заключения,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экспертом, экспертной организацией письменного уведомления заказчику  поставщику о допустимости своего участия в проведении экспертизы (в том числе об отсутствии оснований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проведению экспертизы) эксперт, экспертная организация, также её должностные лица (представители) несут ответственность в соответствии с законодательством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Федеральным законом от 27.12.2018 № 510-ФЗ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Кодекс РФ об административных правонарушениях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07.01.2019 г.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введён специальный состав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предусмотренный ст. 7.32.6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 08.01.2019 г.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и уголовная ответственность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дачу экспертом, уполномоченным представителем экспертной организации заведомо ложного экспертного заключения в сфере закупок товаров, работ, услуг для государственных и муниципальных нужд – статья 200.6 Уголовного кодекса РФ.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Установлены единые требования к оформлению внешних экспертиз</a:t>
            </a:r>
            <a:r>
              <a:rPr lang="ru-RU" sz="2400" dirty="0" smtClean="0"/>
              <a:t>, </a:t>
            </a:r>
            <a:r>
              <a:rPr lang="ru-RU" sz="2400" dirty="0"/>
              <a:t>а также введена административная и уголовная ответственность за нарушения при их проведении</a:t>
            </a:r>
          </a:p>
        </p:txBody>
      </p:sp>
    </p:spTree>
    <p:extLst>
      <p:ext uri="{BB962C8B-B14F-4D97-AF65-F5344CB8AC3E}">
        <p14:creationId xmlns:p14="http://schemas.microsoft.com/office/powerpoint/2010/main" val="556747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7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 случае невыполнения заказчиком, у которого образуются твёрдые коммунальные отходы, своей обязанности по заключению договора на основании ч. 4 ст. 24.7 Закона об отходах производства и потребления, с учётом положений пункта 8 части 1 статьи 93 Закона № 44-ФЗ о контрактной системе, это может повлечь административную ответственность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по статье 8.2 Кодекса РФ об административных правонарушениях.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Для должностных лиц заказчика данное правонарушение может повлечь наложение административного штрафа в размере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от десяти тысяч до тридцати тысяч рублей; на юридических лиц - от ста тысяч до двухсот пятидесяти тысяч рублей или административное приостановление деятельности на срок до девяноста суток.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Закупки по вывозу ТКО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27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года вступила в силу ст. 24.2 Закона № 44-ФЗ о контрактной системе, которая предусматривает обязательную регистрацию всех участников закупок в единой информационной системе в сфере закупок (ЕИС).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ЕИС будет создаётся Единый реестр участников закупок (ЕРУЗ), который формируется автоматически на основании данных участников, прошедших регистрацию.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Регистрация участников закупок в ЕИС. Формирование Единого реестра участников закупки (ЕРУЗ)</a:t>
            </a:r>
          </a:p>
        </p:txBody>
      </p:sp>
    </p:spTree>
    <p:extLst>
      <p:ext uri="{BB962C8B-B14F-4D97-AF65-F5344CB8AC3E}">
        <p14:creationId xmlns:p14="http://schemas.microsoft.com/office/powerpoint/2010/main" val="312481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Устранена ошибка (опечатка) в законе части обязательности проведения внешней экспертизы исполнения контрактов, заключённых по результатам несостоявшихся электронных процедур закупок.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ЧАСТИ ЗАКЛЮЧЕНИЯ И ИСПОЛНЕНИЯ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9218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</a:t>
            </a:r>
            <a:r>
              <a:rPr lang="ru-RU" b="1" u="sng" dirty="0"/>
              <a:t>графиков оплаты выполненных работ и графиков выполнения строительно-монтажных работ по методике, утверждённой Минстроем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закупках строительства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05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53650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Федеральным законом от 27.12.2018 № 502-ФЗ статья 112 Закона № 44-ФЗ о контрактной системе была дополнена с 27.12.2018 г. частью 54.</a:t>
            </a:r>
          </a:p>
          <a:p>
            <a:endParaRPr lang="ru-RU" dirty="0"/>
          </a:p>
          <a:p>
            <a:r>
              <a:rPr lang="ru-RU" dirty="0"/>
              <a:t>Указанная специальная норма (ч. 54 ст. 112 ФЗ-44) предоставляет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ЛЮБОМУ заказчику право увеличить цену контракта в связи с повышением ставки НДС</a:t>
            </a:r>
            <a:r>
              <a:rPr lang="ru-RU" dirty="0"/>
              <a:t>, предусмотренной налоговым законодательством РФ, </a:t>
            </a:r>
            <a:r>
              <a:rPr lang="ru-RU" u="sng" dirty="0"/>
              <a:t>при соблюдении следующих условий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Условие № 1. Такое увеличение осуществляется на основании соглашения сторон. То есть ЭТО ПРАВО, а НЕ ОБЯЗАННОСТЬ ЗАКАЗЧИКА.</a:t>
            </a:r>
          </a:p>
          <a:p>
            <a:endParaRPr lang="ru-RU" dirty="0" smtClean="0"/>
          </a:p>
          <a:p>
            <a:r>
              <a:rPr lang="ru-RU" dirty="0" smtClean="0"/>
              <a:t>Условие </a:t>
            </a:r>
            <a:r>
              <a:rPr lang="ru-RU" dirty="0"/>
              <a:t>№ 2. Увеличение цены контракта в связи с повышением ставки НДС в отношении товаров, работ, услуг, </a:t>
            </a:r>
            <a:r>
              <a:rPr lang="ru-RU" b="1" dirty="0"/>
              <a:t>приемка которых осуществляется после 1 января 2019 года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Условие № 3. Заключение такого соглашения об увеличении цены контракта в связи с повышением ставки НДС </a:t>
            </a:r>
            <a:r>
              <a:rPr lang="ru-RU" b="1" dirty="0"/>
              <a:t>допускается в рамках исполнения контракта до 01 октября 2019 года.  </a:t>
            </a:r>
          </a:p>
          <a:p>
            <a:endParaRPr lang="ru-RU" dirty="0"/>
          </a:p>
          <a:p>
            <a:r>
              <a:rPr lang="ru-RU" dirty="0"/>
              <a:t>Условие № 4. Для государственных или муниципальных заказчиков, являющихся получателями бюджетных средств, изменение цены контракта </a:t>
            </a:r>
            <a:r>
              <a:rPr lang="ru-RU" b="1" dirty="0"/>
              <a:t>может быть осуществлено только в пределах доведенных</a:t>
            </a:r>
            <a:r>
              <a:rPr lang="ru-RU" dirty="0"/>
              <a:t> в соответствии с бюджетным законодательством РФ </a:t>
            </a:r>
            <a:r>
              <a:rPr lang="ru-RU" b="1" dirty="0"/>
              <a:t>лимитов бюджетных обязательств </a:t>
            </a:r>
            <a:r>
              <a:rPr lang="ru-RU" dirty="0"/>
              <a:t>(ЛБО) </a:t>
            </a:r>
            <a:r>
              <a:rPr lang="ru-RU" b="1" dirty="0"/>
              <a:t>на срок исполнения контракта.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НДС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774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целях установления дополнительных требований к участникам закупок подрядных работ в рамках Закона № 44-ФЗ о контрактной системе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вводится следующая новая классификация видов подрядных работ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1) выполнение работ по строительству, реконструкции, капитальному ремонту, сносу объекта капитального строительства, </a:t>
            </a:r>
            <a:r>
              <a:rPr lang="ru-RU" u="sng" dirty="0"/>
              <a:t>за исключением линейного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выполнение работ по строительству, реконструкции, капитальному ремонту, сносу </a:t>
            </a:r>
            <a:r>
              <a:rPr lang="ru-RU" b="1" dirty="0"/>
              <a:t>линейного объекта </a:t>
            </a:r>
            <a:r>
              <a:rPr lang="ru-RU" dirty="0"/>
              <a:t>капитального строительства;</a:t>
            </a:r>
          </a:p>
          <a:p>
            <a:endParaRPr lang="ru-RU" dirty="0"/>
          </a:p>
          <a:p>
            <a:r>
              <a:rPr lang="ru-RU" dirty="0"/>
              <a:t>3) выполнение работ по строительству </a:t>
            </a:r>
            <a:r>
              <a:rPr lang="ru-RU" b="1" dirty="0"/>
              <a:t>некапитального строения, </a:t>
            </a:r>
            <a:r>
              <a:rPr lang="ru-RU" dirty="0"/>
              <a:t>сооружения (строений, сооружений), </a:t>
            </a:r>
            <a:r>
              <a:rPr lang="ru-RU" b="1" dirty="0"/>
              <a:t>благоустройству территорий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4) выполнение работ по </a:t>
            </a:r>
            <a:r>
              <a:rPr lang="ru-RU" b="1" dirty="0"/>
              <a:t>ремонту, содержанию автомобильных дорог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ПП РФ № 99 «О дополнительных требованиях к участникам закупок..»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787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425355"/>
          </a:xfrm>
        </p:spPr>
        <p:txBody>
          <a:bodyPr>
            <a:normAutofit/>
          </a:bodyPr>
          <a:lstStyle/>
          <a:p>
            <a:r>
              <a:rPr lang="ru-RU" dirty="0"/>
              <a:t>-размер </a:t>
            </a:r>
            <a:r>
              <a:rPr lang="ru-RU" dirty="0">
                <a:solidFill>
                  <a:srgbClr val="FF0000"/>
                </a:solidFill>
              </a:rPr>
              <a:t>штрафа</a:t>
            </a:r>
            <a:r>
              <a:rPr lang="ru-RU" dirty="0"/>
              <a:t> указывается </a:t>
            </a:r>
            <a:r>
              <a:rPr lang="ru-RU" dirty="0">
                <a:solidFill>
                  <a:srgbClr val="FF0000"/>
                </a:solidFill>
              </a:rPr>
              <a:t>в процентах </a:t>
            </a:r>
          </a:p>
          <a:p>
            <a:r>
              <a:rPr lang="ru-RU" dirty="0" smtClean="0"/>
              <a:t>-</a:t>
            </a:r>
            <a:r>
              <a:rPr lang="ru-RU" dirty="0"/>
              <a:t>типовые контракты могут разрабатываться Минфином России</a:t>
            </a:r>
          </a:p>
          <a:p>
            <a:r>
              <a:rPr lang="ru-RU" dirty="0"/>
              <a:t>-сокращен </a:t>
            </a:r>
            <a:r>
              <a:rPr lang="ru-RU" dirty="0">
                <a:solidFill>
                  <a:srgbClr val="FF0000"/>
                </a:solidFill>
              </a:rPr>
              <a:t>срок рассмотрения </a:t>
            </a:r>
            <a:r>
              <a:rPr lang="ru-RU" dirty="0"/>
              <a:t>документов при внесении участников </a:t>
            </a:r>
            <a:r>
              <a:rPr lang="ru-RU" dirty="0">
                <a:solidFill>
                  <a:srgbClr val="FF0000"/>
                </a:solidFill>
              </a:rPr>
              <a:t>в РНП </a:t>
            </a:r>
            <a:r>
              <a:rPr lang="ru-RU" dirty="0"/>
              <a:t>– </a:t>
            </a:r>
            <a:r>
              <a:rPr lang="ru-RU" dirty="0">
                <a:solidFill>
                  <a:srgbClr val="FF0000"/>
                </a:solidFill>
              </a:rPr>
              <a:t>5 рабочих</a:t>
            </a:r>
            <a:r>
              <a:rPr lang="ru-RU" dirty="0"/>
              <a:t> дней вместо 10</a:t>
            </a:r>
          </a:p>
          <a:p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срок для подачи жалобы сокращен с 10 до 5 дней </a:t>
            </a:r>
          </a:p>
          <a:p>
            <a:r>
              <a:rPr lang="ru-RU" dirty="0">
                <a:solidFill>
                  <a:srgbClr val="FF0000"/>
                </a:solidFill>
              </a:rPr>
              <a:t>-запрет на затребование документов при рассмотрении жалобы, если они размещены в ЕИС </a:t>
            </a:r>
          </a:p>
          <a:p>
            <a:r>
              <a:rPr lang="ru-RU" dirty="0"/>
              <a:t>-срок начала работы Независимого регистратора перенесен на 1 января 2020 г.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с мая 2019 года</a:t>
            </a:r>
          </a:p>
        </p:txBody>
      </p:sp>
    </p:spTree>
    <p:extLst>
      <p:ext uri="{BB962C8B-B14F-4D97-AF65-F5344CB8AC3E}">
        <p14:creationId xmlns:p14="http://schemas.microsoft.com/office/powerpoint/2010/main" val="2463190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</a:t>
            </a:r>
            <a:r>
              <a:rPr lang="ru-RU" b="1" u="sng" dirty="0">
                <a:solidFill>
                  <a:srgbClr val="000080"/>
                </a:solidFill>
                <a:latin typeface="Verdana"/>
              </a:rPr>
              <a:t>объекта капитального строительства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, за исключением линейного, если начальная (максимальная) цена контракта превышает 10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требуется 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 (за исключением линейного объекта).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42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линейного объекта капитального строительства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если начальная (максимальная) цена контракта превышает 10 млн. рублей, требуется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61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 некапитального строения, сооружения (строений, сооружений), благоустройству территорий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сли начальная (максимальная) цена контракта превышает 10 млн.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рублей, требуется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строительства, в том числе линейного.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строительству некапитального строения, сооружения (строений, сооружений), благоустройству территорий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 некапитального строения, сооружения, благоустройству территорий.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При этом такой контракт (договор) на выполнение работ по строительству некапитальных строений, сооружений, благоустройству территорий обязательно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должен быть заключён либо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рамках Федерального закона от 05.04.2013 г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№ 44-ФЗ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контрактной системе в сфере закупок товаров, работ, услуг для обеспечения государственных и муниципальных нужд»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 – Закон № 44-ФЗ о контрактной системе)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или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Федерального закона от 18.07.2011 г.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№ 223-ФЗ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закупках товаров, работ, услуг отдельными видами юридических лиц»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  - Закон № 223-ФЗ о закупках).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Информация о контракте (договоре) на выполнение работ по строительству некапитальных строений, сооружений, благоустройству территорий должна быть обязательно включена в Реестр контрактов в рамках 44-ФЗ либо в Реестр договоров,  заключаемых заказчиками, в рамках 223-ФЗ.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2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выполнения работ по ремонту, содержанию автомобильных дорог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 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если начальная (максимальная) цена контракта превышает 10 млн. рублей, требуется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наличие за 3 года до даты подачи заявки на участие в закупке опыта исполнения (с учетом правопреемства)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ремонту, содержанию автомобильных дорог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содержанию, ремонту автомобильных дорог, заключённого в рамках 44-ФЗ или 223-ФЗ,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а также внесённого в Реестр контрактов по 44-ФЗ или Реестр договоров по 223-ФЗ, соответственно.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208911" cy="446449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sz="1900" b="1" dirty="0">
                <a:solidFill>
                  <a:srgbClr val="FF0000"/>
                </a:solidFill>
              </a:rPr>
              <a:t>отмена плана закупок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сокращен срок внесения изменений в план-график: </a:t>
            </a:r>
            <a:r>
              <a:rPr lang="ru-RU" sz="1900" dirty="0">
                <a:solidFill>
                  <a:srgbClr val="FF0000"/>
                </a:solidFill>
              </a:rPr>
              <a:t>1 день до размещения извещения в ЕИС/заключения контракта </a:t>
            </a:r>
            <a:r>
              <a:rPr lang="ru-RU" sz="1900" dirty="0">
                <a:solidFill>
                  <a:srgbClr val="073E87"/>
                </a:solidFill>
              </a:rPr>
              <a:t>при закупке у ед. поставщика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возможность закупать по цене за единицу товара, работы, услуги при невозможности определить объем любой продукции </a:t>
            </a:r>
            <a:r>
              <a:rPr lang="ru-RU" sz="1900" dirty="0">
                <a:solidFill>
                  <a:srgbClr val="073E87"/>
                </a:solidFill>
              </a:rPr>
              <a:t>(прим.: до 01.10.2019 закупка лекарств по цене за единицу не допускается)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увеличен ценовой порог для проведения короткого аукциона</a:t>
            </a:r>
            <a:r>
              <a:rPr lang="ru-RU" sz="1900" dirty="0">
                <a:solidFill>
                  <a:srgbClr val="073E87"/>
                </a:solidFill>
              </a:rPr>
              <a:t>: 300 млн руб. для любых закупок, </a:t>
            </a:r>
            <a:r>
              <a:rPr lang="ru-RU" sz="1900" u="sng" dirty="0">
                <a:solidFill>
                  <a:srgbClr val="FF0000"/>
                </a:solidFill>
              </a:rPr>
              <a:t>2 млрд руб.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обязательное размещение проектной документации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при закупке </a:t>
            </a:r>
            <a:r>
              <a:rPr lang="ru-RU" sz="1900" dirty="0">
                <a:solidFill>
                  <a:srgbClr val="FF0000"/>
                </a:solidFill>
              </a:rPr>
              <a:t>строительных работ </a:t>
            </a:r>
            <a:r>
              <a:rPr lang="ru-RU" sz="1900" dirty="0">
                <a:solidFill>
                  <a:srgbClr val="073E87"/>
                </a:solidFill>
              </a:rPr>
              <a:t>в первой части заявки только </a:t>
            </a:r>
            <a:r>
              <a:rPr lang="ru-RU" sz="1900" dirty="0">
                <a:solidFill>
                  <a:srgbClr val="FF0000"/>
                </a:solidFill>
              </a:rPr>
              <a:t>согласие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вступающие в силу с 1 июля 2019 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5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установлены </a:t>
            </a:r>
            <a:r>
              <a:rPr lang="ru-RU" dirty="0">
                <a:solidFill>
                  <a:srgbClr val="FF0000"/>
                </a:solidFill>
              </a:rPr>
              <a:t>дополнительные требования к </a:t>
            </a:r>
            <a:r>
              <a:rPr lang="ru-RU" dirty="0"/>
              <a:t>участникам (</a:t>
            </a:r>
            <a:r>
              <a:rPr lang="ru-RU" dirty="0" err="1"/>
              <a:t>ч.ч</a:t>
            </a:r>
            <a:r>
              <a:rPr lang="ru-RU" dirty="0"/>
              <a:t>. 2 и 2.1 ст. 31), то </a:t>
            </a:r>
            <a:r>
              <a:rPr lang="ru-RU" dirty="0">
                <a:solidFill>
                  <a:srgbClr val="FF0000"/>
                </a:solidFill>
              </a:rPr>
              <a:t>подача заявок осуществляется только участниками, включенными оператором электронной площадки в реестр аккредитованных участников </a:t>
            </a:r>
            <a:r>
              <a:rPr lang="ru-RU" dirty="0"/>
              <a:t>(проверку квалификации осуществляет оператор электронной площадки)</a:t>
            </a:r>
          </a:p>
          <a:p>
            <a:r>
              <a:rPr lang="ru-RU" dirty="0"/>
              <a:t>срок рассмотрения </a:t>
            </a:r>
            <a:r>
              <a:rPr lang="ru-RU" dirty="0">
                <a:solidFill>
                  <a:srgbClr val="FF0000"/>
                </a:solidFill>
              </a:rPr>
              <a:t>первых частей заявок сокращен до 3 рабочих дней</a:t>
            </a:r>
            <a:r>
              <a:rPr lang="ru-RU" dirty="0"/>
              <a:t>, при коротком аукционе – 1 рабочий </a:t>
            </a:r>
            <a:r>
              <a:rPr lang="ru-RU" dirty="0" smtClean="0"/>
              <a:t>день</a:t>
            </a:r>
          </a:p>
          <a:p>
            <a:r>
              <a:rPr lang="ru-RU" dirty="0">
                <a:solidFill>
                  <a:srgbClr val="FF0000"/>
                </a:solidFill>
              </a:rPr>
              <a:t>при закупке строительных работ </a:t>
            </a:r>
            <a:r>
              <a:rPr lang="ru-RU" dirty="0"/>
              <a:t>в случае включения в документацию проектной документации аукционный </a:t>
            </a:r>
            <a:r>
              <a:rPr lang="ru-RU" dirty="0">
                <a:solidFill>
                  <a:srgbClr val="FF0000"/>
                </a:solidFill>
              </a:rPr>
              <a:t>торг проводится через 4 часа после окончания</a:t>
            </a:r>
            <a:r>
              <a:rPr lang="ru-RU" dirty="0"/>
              <a:t> срока подачи заявок</a:t>
            </a:r>
          </a:p>
          <a:p>
            <a:r>
              <a:rPr lang="ru-RU" dirty="0"/>
              <a:t>если при запросе предложений </a:t>
            </a:r>
            <a:r>
              <a:rPr lang="ru-RU" dirty="0">
                <a:solidFill>
                  <a:srgbClr val="FF0000"/>
                </a:solidFill>
              </a:rPr>
              <a:t>отсутствуют заявки</a:t>
            </a:r>
            <a:r>
              <a:rPr lang="ru-RU" dirty="0"/>
              <a:t>, то </a:t>
            </a:r>
            <a:r>
              <a:rPr lang="ru-RU" dirty="0">
                <a:solidFill>
                  <a:srgbClr val="FF0000"/>
                </a:solidFill>
              </a:rPr>
              <a:t>возможно заключить контракт </a:t>
            </a:r>
            <a:r>
              <a:rPr lang="ru-RU" dirty="0"/>
              <a:t>с единственным поставщиком по согласованию с контрольным органом</a:t>
            </a:r>
          </a:p>
          <a:p>
            <a:r>
              <a:rPr lang="ru-RU" dirty="0"/>
              <a:t>увеличен ценовой порог при закупках </a:t>
            </a:r>
            <a:r>
              <a:rPr lang="ru-RU" dirty="0">
                <a:solidFill>
                  <a:srgbClr val="FF0000"/>
                </a:solidFill>
              </a:rPr>
              <a:t>у единственного поставщика: п. 4 – 300 тыс. руб., п. 28- 1 млн. руб.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357776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появилась возможность заключить контракта </a:t>
            </a:r>
            <a:r>
              <a:rPr lang="ru-RU" dirty="0">
                <a:solidFill>
                  <a:srgbClr val="FF0000"/>
                </a:solidFill>
              </a:rPr>
              <a:t>со вторым «номером» без проведения конкурентных закупок </a:t>
            </a:r>
            <a:r>
              <a:rPr lang="ru-RU" dirty="0"/>
              <a:t>при </a:t>
            </a:r>
            <a:r>
              <a:rPr lang="ru-RU" dirty="0">
                <a:solidFill>
                  <a:srgbClr val="FF0000"/>
                </a:solidFill>
              </a:rPr>
              <a:t>расторжении контракта </a:t>
            </a:r>
            <a:r>
              <a:rPr lang="ru-RU" dirty="0"/>
              <a:t>с победителем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допускается изменение любых существенных условий контракта с единственным поставщиком </a:t>
            </a:r>
            <a:r>
              <a:rPr lang="ru-RU" dirty="0"/>
              <a:t>(</a:t>
            </a:r>
            <a:r>
              <a:rPr lang="ru-RU" dirty="0" err="1"/>
              <a:t>п.п</a:t>
            </a:r>
            <a:r>
              <a:rPr lang="ru-RU" dirty="0"/>
              <a:t>. 1, 8, 22, 23, 29, 32, 34, 51 ч. 1 ст. 93: «монополисты», коммунальные услуги, аренда, лечение за границей, юр. услуги в иностранных судах)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допускаются изменения объема и видов работ </a:t>
            </a:r>
            <a:r>
              <a:rPr lang="ru-RU" dirty="0"/>
              <a:t>в контрактах на </a:t>
            </a:r>
            <a:r>
              <a:rPr lang="ru-RU" dirty="0">
                <a:solidFill>
                  <a:srgbClr val="FF0000"/>
                </a:solidFill>
              </a:rPr>
              <a:t>строительные работы,</a:t>
            </a:r>
            <a:r>
              <a:rPr lang="ru-RU" dirty="0"/>
              <a:t> сохранение объектов культурного наследия при условии изменения цены не более чем </a:t>
            </a:r>
            <a:r>
              <a:rPr lang="ru-RU" dirty="0">
                <a:solidFill>
                  <a:srgbClr val="FF0000"/>
                </a:solidFill>
              </a:rPr>
              <a:t>на 10 %, </a:t>
            </a:r>
            <a:r>
              <a:rPr lang="ru-RU" dirty="0"/>
              <a:t>а также и</a:t>
            </a:r>
            <a:r>
              <a:rPr lang="ru-RU" dirty="0">
                <a:solidFill>
                  <a:srgbClr val="FF0000"/>
                </a:solidFill>
              </a:rPr>
              <a:t>зменение срока этих работ</a:t>
            </a:r>
            <a:r>
              <a:rPr lang="ru-RU" dirty="0"/>
              <a:t> при невозможности исполнения контракта по независящим от сторон обстоятельствам либо по вине подрядчика</a:t>
            </a:r>
          </a:p>
          <a:p>
            <a:r>
              <a:rPr lang="ru-RU" dirty="0">
                <a:solidFill>
                  <a:srgbClr val="FF0000"/>
                </a:solidFill>
              </a:rPr>
              <a:t>СМП и СОНКО освобождаются от обеспечения исполнения контракта при положительном опыте исполнения контрактов за последние 3 года с суммарной стоимостью не менее НМЦК заключаемого контракта</a:t>
            </a:r>
            <a:r>
              <a:rPr lang="ru-RU" dirty="0"/>
              <a:t>, информация об этом предоставляется участником из реестра контрактов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260833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7920879" cy="424847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Согласно части 5 статьи 99 Закона № 44-ФЗ о контрактной системе Федеральное казначейство, финансовые органы субъектов Российской Федерации и муниципальных образований, органы управления государственными внебюджетными фондами </a:t>
            </a:r>
            <a:r>
              <a:rPr lang="ru-RU" b="1" dirty="0" smtClean="0"/>
              <a:t>осуществляют контроль за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соответствием информации об объеме финансового обеспечения, включенной в планы закупок, информации об объеме финансового обеспечения для осуществления закупок, утвержденном и доведенном до заказчика;</a:t>
            </a:r>
          </a:p>
          <a:p>
            <a:endParaRPr lang="ru-RU" dirty="0" smtClean="0"/>
          </a:p>
          <a:p>
            <a:r>
              <a:rPr lang="ru-RU" dirty="0" smtClean="0"/>
              <a:t>2) соответствием информации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идентификационных кодах закупок </a:t>
            </a:r>
            <a:r>
              <a:rPr lang="ru-RU" dirty="0" smtClean="0"/>
              <a:t>и об объеме финансового обеспечения для осуществления данных закупок, содержащейся:</a:t>
            </a:r>
          </a:p>
          <a:p>
            <a:endParaRPr lang="ru-RU" dirty="0" smtClean="0"/>
          </a:p>
          <a:p>
            <a:r>
              <a:rPr lang="ru-RU" dirty="0" smtClean="0"/>
              <a:t>а) в </a:t>
            </a:r>
            <a:r>
              <a:rPr lang="ru-RU" b="1" dirty="0" smtClean="0"/>
              <a:t>планах-графиках, информации, содержащейся в планах закупок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б) </a:t>
            </a:r>
            <a:r>
              <a:rPr lang="ru-RU" b="1" dirty="0" smtClean="0"/>
              <a:t>в извещениях об осуществлении закупо</a:t>
            </a:r>
            <a:r>
              <a:rPr lang="ru-RU" dirty="0" smtClean="0"/>
              <a:t>к, в документации о закупках, информации, содержащейся в планах-графиках;</a:t>
            </a:r>
          </a:p>
          <a:p>
            <a:endParaRPr lang="ru-RU" dirty="0" smtClean="0"/>
          </a:p>
          <a:p>
            <a:r>
              <a:rPr lang="ru-RU" dirty="0" smtClean="0"/>
              <a:t>в) в </a:t>
            </a:r>
            <a:r>
              <a:rPr lang="ru-RU" b="1" dirty="0" smtClean="0"/>
              <a:t>условиях проектов контрактов</a:t>
            </a:r>
            <a:r>
              <a:rPr lang="ru-RU" dirty="0" smtClean="0"/>
              <a:t>, направляемых участникам закупок, с которыми заключаются контракты, информации, содержащейся в </a:t>
            </a:r>
            <a:r>
              <a:rPr lang="ru-RU" b="1" dirty="0" smtClean="0"/>
              <a:t>протоколах определения поставщиков </a:t>
            </a:r>
            <a:r>
              <a:rPr lang="ru-RU" dirty="0" smtClean="0"/>
              <a:t>(подрядчиков, исполнителей);</a:t>
            </a:r>
          </a:p>
          <a:p>
            <a:endParaRPr lang="ru-RU" b="1" dirty="0" smtClean="0"/>
          </a:p>
          <a:p>
            <a:r>
              <a:rPr lang="ru-RU" b="1" dirty="0" smtClean="0"/>
              <a:t>г) в реестре контрактов, заключенных заказчиками, условиям контрактов.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772816"/>
            <a:ext cx="832576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СМП/СОНКО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08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03244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43 статьи 112 Закона № 44-ФЗ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1 января 2019 года определяют поставщиков (подрядчиков, исполнителей) путем проведения электронных процедур: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аукциона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конкурса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котировок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предложений в электронной форме.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заказчики, уполномоченные органы и уполномоченные учреждения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открытый конкурс, конкурс с ограниченным участием, двухэтапный конкурс, запрос котировок, запрос предложений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электронной форме (в т.н. «бумажной» форме).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Установлена обязательность применения электронных процедур для большинства закупок.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5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Исключения, когда после 01.01.2019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бумажном виде»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перечислены в части 44 статьи 112 Закона № 44-ФЗ о контрактной системе: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скорой медицинской помощи в экстренной или неотложной форме (ст. 76);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закрытых закупок (ст. 84);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у единственного поставщика (ст. 93);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в соответствии с решением Правительства РФ (ст. 111).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75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2002</Words>
  <Application>Microsoft Office PowerPoint</Application>
  <PresentationFormat>Экран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Обзор изменений в законодательстве о контрактной системе с начала 2019 года</vt:lpstr>
      <vt:lpstr>Изменения с мая 2019 года</vt:lpstr>
      <vt:lpstr>Изменения, вступающие в силу с 1 июля 2019 г.:</vt:lpstr>
      <vt:lpstr>Изменения, вступающие в силу с 1 июля 2019 г.:</vt:lpstr>
      <vt:lpstr>Изменения, вступающие в силу с 1 июля 2019 г.:</vt:lpstr>
      <vt:lpstr>Восстановлен «блокирующий» контроль в отношении заказчиков, осуществляющих закупки для обеспечения нужд субъектов РФ и для муниципальных нужд.</vt:lpstr>
      <vt:lpstr>СМП/СОНКО</vt:lpstr>
      <vt:lpstr>Установлена обязательность применения электронных процедур для большинства закупок.</vt:lpstr>
      <vt:lpstr>ИСКЛЮЧЕНИЯ</vt:lpstr>
      <vt:lpstr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vt:lpstr>
      <vt:lpstr>Уточнены положения Закона № 44-ФЗ о контрактной системе в части применения антидемпинговых мер</vt:lpstr>
      <vt:lpstr>Ед. поставщик</vt:lpstr>
      <vt:lpstr>Установлены единые требования к оформлению внешних экспертиз, а также введена административная и уголовная ответственность за нарушения при их проведении</vt:lpstr>
      <vt:lpstr>Закупки по вывозу ТКО</vt:lpstr>
      <vt:lpstr>Регистрация участников закупок в ЕИС. Формирование Единого реестра участников закупки (ЕРУЗ)</vt:lpstr>
      <vt:lpstr>ИЗМЕНЕНИЯ В ЧАСТИ ЗАКЛЮЧЕНИЯ И ИСПОЛНЕНИЯ КОНТРАКТОВ</vt:lpstr>
      <vt:lpstr>Изменения в закупках строительства</vt:lpstr>
      <vt:lpstr>НДС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законодательстве о контрактной системе с начала 2019 года</dc:title>
  <dc:creator>Акопян Аргам Паркевович</dc:creator>
  <cp:lastModifiedBy>Акопян Аргам Паркевович</cp:lastModifiedBy>
  <cp:revision>17</cp:revision>
  <dcterms:created xsi:type="dcterms:W3CDTF">2019-03-27T06:30:51Z</dcterms:created>
  <dcterms:modified xsi:type="dcterms:W3CDTF">2019-04-24T14:09:00Z</dcterms:modified>
</cp:coreProperties>
</file>