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545" r:id="rId1"/>
    <p:sldMasterId id="2147486572" r:id="rId2"/>
  </p:sldMasterIdLst>
  <p:notesMasterIdLst>
    <p:notesMasterId r:id="rId104"/>
  </p:notesMasterIdLst>
  <p:handoutMasterIdLst>
    <p:handoutMasterId r:id="rId105"/>
  </p:handoutMasterIdLst>
  <p:sldIdLst>
    <p:sldId id="1012" r:id="rId3"/>
    <p:sldId id="975" r:id="rId4"/>
    <p:sldId id="988" r:id="rId5"/>
    <p:sldId id="987" r:id="rId6"/>
    <p:sldId id="989" r:id="rId7"/>
    <p:sldId id="976" r:id="rId8"/>
    <p:sldId id="990" r:id="rId9"/>
    <p:sldId id="977" r:id="rId10"/>
    <p:sldId id="1014" r:id="rId11"/>
    <p:sldId id="1013" r:id="rId12"/>
    <p:sldId id="979" r:id="rId13"/>
    <p:sldId id="1015" r:id="rId14"/>
    <p:sldId id="1016" r:id="rId15"/>
    <p:sldId id="1017" r:id="rId16"/>
    <p:sldId id="1018" r:id="rId17"/>
    <p:sldId id="256" r:id="rId18"/>
    <p:sldId id="992" r:id="rId19"/>
    <p:sldId id="994" r:id="rId20"/>
    <p:sldId id="995" r:id="rId21"/>
    <p:sldId id="993" r:id="rId22"/>
    <p:sldId id="996" r:id="rId23"/>
    <p:sldId id="997" r:id="rId24"/>
    <p:sldId id="998" r:id="rId25"/>
    <p:sldId id="999" r:id="rId26"/>
    <p:sldId id="1019" r:id="rId27"/>
    <p:sldId id="1020" r:id="rId28"/>
    <p:sldId id="1021" r:id="rId29"/>
    <p:sldId id="1022" r:id="rId30"/>
    <p:sldId id="1023" r:id="rId31"/>
    <p:sldId id="1024" r:id="rId32"/>
    <p:sldId id="1025" r:id="rId33"/>
    <p:sldId id="1026" r:id="rId34"/>
    <p:sldId id="1027" r:id="rId35"/>
    <p:sldId id="1028" r:id="rId36"/>
    <p:sldId id="1029" r:id="rId37"/>
    <p:sldId id="1030" r:id="rId38"/>
    <p:sldId id="1031" r:id="rId39"/>
    <p:sldId id="1032" r:id="rId40"/>
    <p:sldId id="1033" r:id="rId41"/>
    <p:sldId id="1034" r:id="rId42"/>
    <p:sldId id="1035" r:id="rId43"/>
    <p:sldId id="1036" r:id="rId44"/>
    <p:sldId id="1037" r:id="rId45"/>
    <p:sldId id="1038" r:id="rId46"/>
    <p:sldId id="1000" r:id="rId47"/>
    <p:sldId id="1001" r:id="rId48"/>
    <p:sldId id="1002" r:id="rId49"/>
    <p:sldId id="1003" r:id="rId50"/>
    <p:sldId id="1073" r:id="rId51"/>
    <p:sldId id="1074" r:id="rId52"/>
    <p:sldId id="1075" r:id="rId53"/>
    <p:sldId id="1076" r:id="rId54"/>
    <p:sldId id="1077" r:id="rId55"/>
    <p:sldId id="1078" r:id="rId56"/>
    <p:sldId id="1079" r:id="rId57"/>
    <p:sldId id="1080" r:id="rId58"/>
    <p:sldId id="1081" r:id="rId59"/>
    <p:sldId id="1082" r:id="rId60"/>
    <p:sldId id="1039" r:id="rId61"/>
    <p:sldId id="1004" r:id="rId62"/>
    <p:sldId id="1005" r:id="rId63"/>
    <p:sldId id="1040" r:id="rId64"/>
    <p:sldId id="1041" r:id="rId65"/>
    <p:sldId id="1042" r:id="rId66"/>
    <p:sldId id="1043" r:id="rId67"/>
    <p:sldId id="1044" r:id="rId68"/>
    <p:sldId id="1045" r:id="rId69"/>
    <p:sldId id="1046" r:id="rId70"/>
    <p:sldId id="1047" r:id="rId71"/>
    <p:sldId id="1048" r:id="rId72"/>
    <p:sldId id="1049" r:id="rId73"/>
    <p:sldId id="1050" r:id="rId74"/>
    <p:sldId id="1006" r:id="rId75"/>
    <p:sldId id="1007" r:id="rId76"/>
    <p:sldId id="1051" r:id="rId77"/>
    <p:sldId id="1052" r:id="rId78"/>
    <p:sldId id="1053" r:id="rId79"/>
    <p:sldId id="1054" r:id="rId80"/>
    <p:sldId id="1055" r:id="rId81"/>
    <p:sldId id="1056" r:id="rId82"/>
    <p:sldId id="1057" r:id="rId83"/>
    <p:sldId id="1058" r:id="rId84"/>
    <p:sldId id="1059" r:id="rId85"/>
    <p:sldId id="1060" r:id="rId86"/>
    <p:sldId id="1061" r:id="rId87"/>
    <p:sldId id="1062" r:id="rId88"/>
    <p:sldId id="1063" r:id="rId89"/>
    <p:sldId id="421" r:id="rId90"/>
    <p:sldId id="1008" r:id="rId91"/>
    <p:sldId id="1009" r:id="rId92"/>
    <p:sldId id="1011" r:id="rId93"/>
    <p:sldId id="1010" r:id="rId94"/>
    <p:sldId id="1065" r:id="rId95"/>
    <p:sldId id="1066" r:id="rId96"/>
    <p:sldId id="1067" r:id="rId97"/>
    <p:sldId id="1068" r:id="rId98"/>
    <p:sldId id="1069" r:id="rId99"/>
    <p:sldId id="1070" r:id="rId100"/>
    <p:sldId id="1071" r:id="rId101"/>
    <p:sldId id="1072" r:id="rId102"/>
    <p:sldId id="1064" r:id="rId103"/>
  </p:sldIdLst>
  <p:sldSz cx="9144000" cy="5143500" type="screen16x9"/>
  <p:notesSz cx="6877050" cy="10001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1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31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46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62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5778" algn="l" defTabSz="914311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2933" algn="l" defTabSz="914311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088" algn="l" defTabSz="914311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244" algn="l" defTabSz="914311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CA"/>
    <a:srgbClr val="2694DE"/>
    <a:srgbClr val="B30516"/>
    <a:srgbClr val="FFD13F"/>
    <a:srgbClr val="E6E9ED"/>
    <a:srgbClr val="689A17"/>
    <a:srgbClr val="9F825D"/>
    <a:srgbClr val="5162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101" autoAdjust="0"/>
    <p:restoredTop sz="95288" autoAdjust="0"/>
  </p:normalViewPr>
  <p:slideViewPr>
    <p:cSldViewPr>
      <p:cViewPr>
        <p:scale>
          <a:sx n="103" d="100"/>
          <a:sy n="103" d="100"/>
        </p:scale>
        <p:origin x="-168" y="-4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07" Type="http://schemas.openxmlformats.org/officeDocument/2006/relationships/viewProps" Target="viewProps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theme" Target="theme/theme1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tableStyles" Target="tableStyles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42FDCB-61ED-4DEE-8B06-CBC5F841428F}" type="doc">
      <dgm:prSet loTypeId="urn:microsoft.com/office/officeart/2005/8/layout/bProcess3" loCatId="process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C04D9232-78B2-4E73-A589-24A011988B1C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Участник закупки, после регистрации в ЕИС и аккредитации на ЭП подает заявку на процедуру.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Предварительно вносит обеспечение на </a:t>
          </a:r>
          <a:r>
            <a:rPr lang="ru-RU" sz="1000" dirty="0" err="1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спецсчет</a:t>
          </a:r>
          <a:r>
            <a:rPr lang="ru-RU" sz="1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либо получает банковскую гарантию</a:t>
          </a:r>
        </a:p>
      </dgm:t>
    </dgm:pt>
    <dgm:pt modelId="{CECBD91E-7669-44F0-8129-315AB5F3E1BA}" type="parTrans" cxnId="{4E300B53-69B8-4C4F-8A2D-73C58104110C}">
      <dgm:prSet/>
      <dgm:spPr/>
      <dgm:t>
        <a:bodyPr/>
        <a:lstStyle/>
        <a:p>
          <a:endParaRPr lang="ru-RU"/>
        </a:p>
      </dgm:t>
    </dgm:pt>
    <dgm:pt modelId="{D9226275-D1C2-4B90-890C-89388F8B61AF}" type="sibTrans" cxnId="{4E300B53-69B8-4C4F-8A2D-73C58104110C}">
      <dgm:prSet/>
      <dgm:spPr/>
      <dgm:t>
        <a:bodyPr/>
        <a:lstStyle/>
        <a:p>
          <a:endParaRPr lang="ru-RU"/>
        </a:p>
      </dgm:t>
    </dgm:pt>
    <dgm:pt modelId="{0432CDFF-91D7-43E1-AF3E-B382C3769BE0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Электронная площадка направляет  запрос в банк о наличии средств либо банковской гарантии  в течение 1 часа с момента поступления заявки</a:t>
          </a:r>
        </a:p>
      </dgm:t>
    </dgm:pt>
    <dgm:pt modelId="{C11C8ECA-8246-4F42-9A27-BBFB48AC340A}" type="parTrans" cxnId="{72C0C4DA-85DF-4DA9-B9EF-B214EBF0F028}">
      <dgm:prSet/>
      <dgm:spPr/>
      <dgm:t>
        <a:bodyPr/>
        <a:lstStyle/>
        <a:p>
          <a:endParaRPr lang="ru-RU"/>
        </a:p>
      </dgm:t>
    </dgm:pt>
    <dgm:pt modelId="{BC516E00-4806-4AB4-97AF-B2C99139E25F}" type="sibTrans" cxnId="{72C0C4DA-85DF-4DA9-B9EF-B214EBF0F028}">
      <dgm:prSet/>
      <dgm:spPr/>
      <dgm:t>
        <a:bodyPr/>
        <a:lstStyle/>
        <a:p>
          <a:endParaRPr lang="ru-RU"/>
        </a:p>
      </dgm:t>
    </dgm:pt>
    <dgm:pt modelId="{BDD65AD2-CBF7-4220-B43D-D78025934440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 случае отсутствия средств или БГ заявка в течение часа возвращается участнику закупки.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Если средства имеются, или имеется БГ, то участник допускается до процедуры </a:t>
          </a:r>
        </a:p>
      </dgm:t>
    </dgm:pt>
    <dgm:pt modelId="{BA2BAFFD-37D5-4B53-A81C-C9A9B059A4C7}" type="parTrans" cxnId="{255F5471-EDF2-46B7-9313-5FF793A916B0}">
      <dgm:prSet/>
      <dgm:spPr/>
      <dgm:t>
        <a:bodyPr/>
        <a:lstStyle/>
        <a:p>
          <a:endParaRPr lang="ru-RU"/>
        </a:p>
      </dgm:t>
    </dgm:pt>
    <dgm:pt modelId="{2B991B3D-7E91-4486-8E2B-4B200B5C7A72}" type="sibTrans" cxnId="{255F5471-EDF2-46B7-9313-5FF793A916B0}">
      <dgm:prSet/>
      <dgm:spPr/>
      <dgm:t>
        <a:bodyPr/>
        <a:lstStyle/>
        <a:p>
          <a:endParaRPr lang="ru-RU"/>
        </a:p>
      </dgm:t>
    </dgm:pt>
    <dgm:pt modelId="{40F4E153-48A3-4F78-9CB4-1535B8E9267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 случае отзыва заявки, ЭП направляет в банк информацию о необходимости разблокировать средства. Банк осуществляет разблокировку в течение 1 рабочего дня.</a:t>
          </a:r>
        </a:p>
      </dgm:t>
    </dgm:pt>
    <dgm:pt modelId="{0BF96CAA-7E8A-48B8-8AD1-3F4ED8DD74EA}" type="parTrans" cxnId="{E78B123B-F061-4339-87AA-1096D8026CCA}">
      <dgm:prSet/>
      <dgm:spPr/>
      <dgm:t>
        <a:bodyPr/>
        <a:lstStyle/>
        <a:p>
          <a:endParaRPr lang="ru-RU"/>
        </a:p>
      </dgm:t>
    </dgm:pt>
    <dgm:pt modelId="{122DE989-F5FE-4032-815A-D7D87B7767DF}" type="sibTrans" cxnId="{E78B123B-F061-4339-87AA-1096D8026CCA}">
      <dgm:prSet/>
      <dgm:spPr/>
      <dgm:t>
        <a:bodyPr/>
        <a:lstStyle/>
        <a:p>
          <a:endParaRPr lang="ru-RU"/>
        </a:p>
      </dgm:t>
    </dgm:pt>
    <dgm:pt modelId="{2C7FC8D3-747B-42C2-B730-9CDCF6E29200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По завершению процедуры банк разблокирует по информации электронной площадки средства на </a:t>
          </a:r>
          <a:r>
            <a:rPr lang="ru-RU" sz="1000" dirty="0" err="1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спецсчете</a:t>
          </a:r>
          <a:endParaRPr lang="ru-RU" sz="1000" dirty="0">
            <a:solidFill>
              <a:schemeClr val="tx1">
                <a:lumMod val="95000"/>
                <a:lumOff val="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1665E1-42D1-4229-BAB1-9B11567A6C45}" type="parTrans" cxnId="{7D2B84AB-7C45-488B-A673-38D3BFC3EC87}">
      <dgm:prSet/>
      <dgm:spPr/>
      <dgm:t>
        <a:bodyPr/>
        <a:lstStyle/>
        <a:p>
          <a:endParaRPr lang="ru-RU"/>
        </a:p>
      </dgm:t>
    </dgm:pt>
    <dgm:pt modelId="{659EE2E1-8FCB-49EE-8CF4-70DA4B69B4DA}" type="sibTrans" cxnId="{7D2B84AB-7C45-488B-A673-38D3BFC3EC87}">
      <dgm:prSet/>
      <dgm:spPr/>
      <dgm:t>
        <a:bodyPr/>
        <a:lstStyle/>
        <a:p>
          <a:endParaRPr lang="ru-RU"/>
        </a:p>
      </dgm:t>
    </dgm:pt>
    <dgm:pt modelId="{251CD1B1-0846-49D5-981F-2467F9FE8440}" type="pres">
      <dgm:prSet presAssocID="{CC42FDCB-61ED-4DEE-8B06-CBC5F841428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081473-9E5F-4D81-81F9-838A001522E0}" type="pres">
      <dgm:prSet presAssocID="{C04D9232-78B2-4E73-A589-24A011988B1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CC66BF-327D-4A7E-83D3-713024912CB6}" type="pres">
      <dgm:prSet presAssocID="{D9226275-D1C2-4B90-890C-89388F8B61AF}" presName="sibTrans" presStyleLbl="sibTrans1D1" presStyleIdx="0" presStyleCnt="4"/>
      <dgm:spPr/>
      <dgm:t>
        <a:bodyPr/>
        <a:lstStyle/>
        <a:p>
          <a:endParaRPr lang="ru-RU"/>
        </a:p>
      </dgm:t>
    </dgm:pt>
    <dgm:pt modelId="{442893DB-5B80-44D4-87F1-47105AAFE52B}" type="pres">
      <dgm:prSet presAssocID="{D9226275-D1C2-4B90-890C-89388F8B61AF}" presName="connectorText" presStyleLbl="sibTrans1D1" presStyleIdx="0" presStyleCnt="4"/>
      <dgm:spPr/>
      <dgm:t>
        <a:bodyPr/>
        <a:lstStyle/>
        <a:p>
          <a:endParaRPr lang="ru-RU"/>
        </a:p>
      </dgm:t>
    </dgm:pt>
    <dgm:pt modelId="{D69D98B8-E1DA-4830-BA8F-8487E882A9A3}" type="pres">
      <dgm:prSet presAssocID="{0432CDFF-91D7-43E1-AF3E-B382C3769BE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68970E-4D2A-496A-A9AE-7C7F2ED91D80}" type="pres">
      <dgm:prSet presAssocID="{BC516E00-4806-4AB4-97AF-B2C99139E25F}" presName="sibTrans" presStyleLbl="sibTrans1D1" presStyleIdx="1" presStyleCnt="4"/>
      <dgm:spPr/>
      <dgm:t>
        <a:bodyPr/>
        <a:lstStyle/>
        <a:p>
          <a:endParaRPr lang="ru-RU"/>
        </a:p>
      </dgm:t>
    </dgm:pt>
    <dgm:pt modelId="{C2EE943F-DD02-4F63-9E31-FB0F4FCD71C0}" type="pres">
      <dgm:prSet presAssocID="{BC516E00-4806-4AB4-97AF-B2C99139E25F}" presName="connectorText" presStyleLbl="sibTrans1D1" presStyleIdx="1" presStyleCnt="4"/>
      <dgm:spPr/>
      <dgm:t>
        <a:bodyPr/>
        <a:lstStyle/>
        <a:p>
          <a:endParaRPr lang="ru-RU"/>
        </a:p>
      </dgm:t>
    </dgm:pt>
    <dgm:pt modelId="{6EBC7357-1271-473C-875F-B4E4B27872A6}" type="pres">
      <dgm:prSet presAssocID="{BDD65AD2-CBF7-4220-B43D-D7802593444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A60DC3-7694-4F6B-BA39-53D6631FE5A3}" type="pres">
      <dgm:prSet presAssocID="{2B991B3D-7E91-4486-8E2B-4B200B5C7A72}" presName="sibTrans" presStyleLbl="sibTrans1D1" presStyleIdx="2" presStyleCnt="4"/>
      <dgm:spPr/>
      <dgm:t>
        <a:bodyPr/>
        <a:lstStyle/>
        <a:p>
          <a:endParaRPr lang="ru-RU"/>
        </a:p>
      </dgm:t>
    </dgm:pt>
    <dgm:pt modelId="{8AFA77A1-CA21-4AEB-BC32-5DCCE42535E3}" type="pres">
      <dgm:prSet presAssocID="{2B991B3D-7E91-4486-8E2B-4B200B5C7A72}" presName="connectorText" presStyleLbl="sibTrans1D1" presStyleIdx="2" presStyleCnt="4"/>
      <dgm:spPr/>
      <dgm:t>
        <a:bodyPr/>
        <a:lstStyle/>
        <a:p>
          <a:endParaRPr lang="ru-RU"/>
        </a:p>
      </dgm:t>
    </dgm:pt>
    <dgm:pt modelId="{240288FE-C769-4BCA-AAFC-E187AD4B5ACC}" type="pres">
      <dgm:prSet presAssocID="{40F4E153-48A3-4F78-9CB4-1535B8E9267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E9C62B-0D85-4124-9424-03820F4D9006}" type="pres">
      <dgm:prSet presAssocID="{122DE989-F5FE-4032-815A-D7D87B7767DF}" presName="sibTrans" presStyleLbl="sibTrans1D1" presStyleIdx="3" presStyleCnt="4"/>
      <dgm:spPr/>
      <dgm:t>
        <a:bodyPr/>
        <a:lstStyle/>
        <a:p>
          <a:endParaRPr lang="ru-RU"/>
        </a:p>
      </dgm:t>
    </dgm:pt>
    <dgm:pt modelId="{9B618B67-DBC2-420D-A760-CC68EB7D2953}" type="pres">
      <dgm:prSet presAssocID="{122DE989-F5FE-4032-815A-D7D87B7767DF}" presName="connectorText" presStyleLbl="sibTrans1D1" presStyleIdx="3" presStyleCnt="4"/>
      <dgm:spPr/>
      <dgm:t>
        <a:bodyPr/>
        <a:lstStyle/>
        <a:p>
          <a:endParaRPr lang="ru-RU"/>
        </a:p>
      </dgm:t>
    </dgm:pt>
    <dgm:pt modelId="{1BB8192E-B776-451C-A5D1-F3BA434A02EF}" type="pres">
      <dgm:prSet presAssocID="{2C7FC8D3-747B-42C2-B730-9CDCF6E2920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2A63DB-6384-41A4-B5D9-B241C2DE0125}" type="presOf" srcId="{C04D9232-78B2-4E73-A589-24A011988B1C}" destId="{48081473-9E5F-4D81-81F9-838A001522E0}" srcOrd="0" destOrd="0" presId="urn:microsoft.com/office/officeart/2005/8/layout/bProcess3"/>
    <dgm:cxn modelId="{FD376F8C-F731-4FFF-82CF-05723D02186C}" type="presOf" srcId="{D9226275-D1C2-4B90-890C-89388F8B61AF}" destId="{56CC66BF-327D-4A7E-83D3-713024912CB6}" srcOrd="0" destOrd="0" presId="urn:microsoft.com/office/officeart/2005/8/layout/bProcess3"/>
    <dgm:cxn modelId="{8AFFE852-5EF4-4487-BD7E-2AD453453915}" type="presOf" srcId="{122DE989-F5FE-4032-815A-D7D87B7767DF}" destId="{0AE9C62B-0D85-4124-9424-03820F4D9006}" srcOrd="0" destOrd="0" presId="urn:microsoft.com/office/officeart/2005/8/layout/bProcess3"/>
    <dgm:cxn modelId="{A61C2EC7-C4D6-4FFE-8A19-C3E2CB972144}" type="presOf" srcId="{BC516E00-4806-4AB4-97AF-B2C99139E25F}" destId="{C2EE943F-DD02-4F63-9E31-FB0F4FCD71C0}" srcOrd="1" destOrd="0" presId="urn:microsoft.com/office/officeart/2005/8/layout/bProcess3"/>
    <dgm:cxn modelId="{29D3DE45-C84C-49AC-955B-74302FBFC898}" type="presOf" srcId="{D9226275-D1C2-4B90-890C-89388F8B61AF}" destId="{442893DB-5B80-44D4-87F1-47105AAFE52B}" srcOrd="1" destOrd="0" presId="urn:microsoft.com/office/officeart/2005/8/layout/bProcess3"/>
    <dgm:cxn modelId="{8B209BEA-F27E-45AA-A5DE-ADB0280D7C9C}" type="presOf" srcId="{BC516E00-4806-4AB4-97AF-B2C99139E25F}" destId="{6368970E-4D2A-496A-A9AE-7C7F2ED91D80}" srcOrd="0" destOrd="0" presId="urn:microsoft.com/office/officeart/2005/8/layout/bProcess3"/>
    <dgm:cxn modelId="{4E300B53-69B8-4C4F-8A2D-73C58104110C}" srcId="{CC42FDCB-61ED-4DEE-8B06-CBC5F841428F}" destId="{C04D9232-78B2-4E73-A589-24A011988B1C}" srcOrd="0" destOrd="0" parTransId="{CECBD91E-7669-44F0-8129-315AB5F3E1BA}" sibTransId="{D9226275-D1C2-4B90-890C-89388F8B61AF}"/>
    <dgm:cxn modelId="{71F386B0-3CB0-4152-B211-D18249D9AD1B}" type="presOf" srcId="{BDD65AD2-CBF7-4220-B43D-D78025934440}" destId="{6EBC7357-1271-473C-875F-B4E4B27872A6}" srcOrd="0" destOrd="0" presId="urn:microsoft.com/office/officeart/2005/8/layout/bProcess3"/>
    <dgm:cxn modelId="{E78B123B-F061-4339-87AA-1096D8026CCA}" srcId="{CC42FDCB-61ED-4DEE-8B06-CBC5F841428F}" destId="{40F4E153-48A3-4F78-9CB4-1535B8E92677}" srcOrd="3" destOrd="0" parTransId="{0BF96CAA-7E8A-48B8-8AD1-3F4ED8DD74EA}" sibTransId="{122DE989-F5FE-4032-815A-D7D87B7767DF}"/>
    <dgm:cxn modelId="{AAE08C7B-A19C-480C-9EE8-2625C0BC91CD}" type="presOf" srcId="{122DE989-F5FE-4032-815A-D7D87B7767DF}" destId="{9B618B67-DBC2-420D-A760-CC68EB7D2953}" srcOrd="1" destOrd="0" presId="urn:microsoft.com/office/officeart/2005/8/layout/bProcess3"/>
    <dgm:cxn modelId="{7D2B84AB-7C45-488B-A673-38D3BFC3EC87}" srcId="{CC42FDCB-61ED-4DEE-8B06-CBC5F841428F}" destId="{2C7FC8D3-747B-42C2-B730-9CDCF6E29200}" srcOrd="4" destOrd="0" parTransId="{8F1665E1-42D1-4229-BAB1-9B11567A6C45}" sibTransId="{659EE2E1-8FCB-49EE-8CF4-70DA4B69B4DA}"/>
    <dgm:cxn modelId="{C52B9B69-F6B4-44C4-A7AD-03711D231650}" type="presOf" srcId="{CC42FDCB-61ED-4DEE-8B06-CBC5F841428F}" destId="{251CD1B1-0846-49D5-981F-2467F9FE8440}" srcOrd="0" destOrd="0" presId="urn:microsoft.com/office/officeart/2005/8/layout/bProcess3"/>
    <dgm:cxn modelId="{72C0C4DA-85DF-4DA9-B9EF-B214EBF0F028}" srcId="{CC42FDCB-61ED-4DEE-8B06-CBC5F841428F}" destId="{0432CDFF-91D7-43E1-AF3E-B382C3769BE0}" srcOrd="1" destOrd="0" parTransId="{C11C8ECA-8246-4F42-9A27-BBFB48AC340A}" sibTransId="{BC516E00-4806-4AB4-97AF-B2C99139E25F}"/>
    <dgm:cxn modelId="{255F5471-EDF2-46B7-9313-5FF793A916B0}" srcId="{CC42FDCB-61ED-4DEE-8B06-CBC5F841428F}" destId="{BDD65AD2-CBF7-4220-B43D-D78025934440}" srcOrd="2" destOrd="0" parTransId="{BA2BAFFD-37D5-4B53-A81C-C9A9B059A4C7}" sibTransId="{2B991B3D-7E91-4486-8E2B-4B200B5C7A72}"/>
    <dgm:cxn modelId="{71E1E23B-D566-47E4-B55C-282AE09B6318}" type="presOf" srcId="{2C7FC8D3-747B-42C2-B730-9CDCF6E29200}" destId="{1BB8192E-B776-451C-A5D1-F3BA434A02EF}" srcOrd="0" destOrd="0" presId="urn:microsoft.com/office/officeart/2005/8/layout/bProcess3"/>
    <dgm:cxn modelId="{6F88AEA7-D48C-450A-A9DE-4C6263F8A89F}" type="presOf" srcId="{0432CDFF-91D7-43E1-AF3E-B382C3769BE0}" destId="{D69D98B8-E1DA-4830-BA8F-8487E882A9A3}" srcOrd="0" destOrd="0" presId="urn:microsoft.com/office/officeart/2005/8/layout/bProcess3"/>
    <dgm:cxn modelId="{D8F712D1-27E6-434E-824B-012BBD238FE3}" type="presOf" srcId="{2B991B3D-7E91-4486-8E2B-4B200B5C7A72}" destId="{0CA60DC3-7694-4F6B-BA39-53D6631FE5A3}" srcOrd="0" destOrd="0" presId="urn:microsoft.com/office/officeart/2005/8/layout/bProcess3"/>
    <dgm:cxn modelId="{CD7D996B-654E-4CE6-B858-B215AEB0A29C}" type="presOf" srcId="{2B991B3D-7E91-4486-8E2B-4B200B5C7A72}" destId="{8AFA77A1-CA21-4AEB-BC32-5DCCE42535E3}" srcOrd="1" destOrd="0" presId="urn:microsoft.com/office/officeart/2005/8/layout/bProcess3"/>
    <dgm:cxn modelId="{705F82FE-916F-4289-8DD1-F4A567C50F1C}" type="presOf" srcId="{40F4E153-48A3-4F78-9CB4-1535B8E92677}" destId="{240288FE-C769-4BCA-AAFC-E187AD4B5ACC}" srcOrd="0" destOrd="0" presId="urn:microsoft.com/office/officeart/2005/8/layout/bProcess3"/>
    <dgm:cxn modelId="{B358890F-4465-4B48-BCB4-D2018C2A47D6}" type="presParOf" srcId="{251CD1B1-0846-49D5-981F-2467F9FE8440}" destId="{48081473-9E5F-4D81-81F9-838A001522E0}" srcOrd="0" destOrd="0" presId="urn:microsoft.com/office/officeart/2005/8/layout/bProcess3"/>
    <dgm:cxn modelId="{11656CE2-1502-4853-8FAE-BF7C0026A416}" type="presParOf" srcId="{251CD1B1-0846-49D5-981F-2467F9FE8440}" destId="{56CC66BF-327D-4A7E-83D3-713024912CB6}" srcOrd="1" destOrd="0" presId="urn:microsoft.com/office/officeart/2005/8/layout/bProcess3"/>
    <dgm:cxn modelId="{7E507D14-B7E7-4F7F-AD0C-B5E36DF8B811}" type="presParOf" srcId="{56CC66BF-327D-4A7E-83D3-713024912CB6}" destId="{442893DB-5B80-44D4-87F1-47105AAFE52B}" srcOrd="0" destOrd="0" presId="urn:microsoft.com/office/officeart/2005/8/layout/bProcess3"/>
    <dgm:cxn modelId="{C8A3B41B-A6FC-49F7-AD46-862C35795C0C}" type="presParOf" srcId="{251CD1B1-0846-49D5-981F-2467F9FE8440}" destId="{D69D98B8-E1DA-4830-BA8F-8487E882A9A3}" srcOrd="2" destOrd="0" presId="urn:microsoft.com/office/officeart/2005/8/layout/bProcess3"/>
    <dgm:cxn modelId="{0755CEAB-D732-4B2C-9917-CA82EE1ACA88}" type="presParOf" srcId="{251CD1B1-0846-49D5-981F-2467F9FE8440}" destId="{6368970E-4D2A-496A-A9AE-7C7F2ED91D80}" srcOrd="3" destOrd="0" presId="urn:microsoft.com/office/officeart/2005/8/layout/bProcess3"/>
    <dgm:cxn modelId="{BE328674-D16D-4C88-981C-1E8007D50C7C}" type="presParOf" srcId="{6368970E-4D2A-496A-A9AE-7C7F2ED91D80}" destId="{C2EE943F-DD02-4F63-9E31-FB0F4FCD71C0}" srcOrd="0" destOrd="0" presId="urn:microsoft.com/office/officeart/2005/8/layout/bProcess3"/>
    <dgm:cxn modelId="{01F1C342-E5DD-4A86-8182-B1182B48292F}" type="presParOf" srcId="{251CD1B1-0846-49D5-981F-2467F9FE8440}" destId="{6EBC7357-1271-473C-875F-B4E4B27872A6}" srcOrd="4" destOrd="0" presId="urn:microsoft.com/office/officeart/2005/8/layout/bProcess3"/>
    <dgm:cxn modelId="{674A00A5-2370-4257-98B1-1908D4AD4418}" type="presParOf" srcId="{251CD1B1-0846-49D5-981F-2467F9FE8440}" destId="{0CA60DC3-7694-4F6B-BA39-53D6631FE5A3}" srcOrd="5" destOrd="0" presId="urn:microsoft.com/office/officeart/2005/8/layout/bProcess3"/>
    <dgm:cxn modelId="{A5699B6F-8B85-454F-B76E-F5E28B07C354}" type="presParOf" srcId="{0CA60DC3-7694-4F6B-BA39-53D6631FE5A3}" destId="{8AFA77A1-CA21-4AEB-BC32-5DCCE42535E3}" srcOrd="0" destOrd="0" presId="urn:microsoft.com/office/officeart/2005/8/layout/bProcess3"/>
    <dgm:cxn modelId="{AF9860C7-A268-4A57-B9A3-C7DE7251D5B6}" type="presParOf" srcId="{251CD1B1-0846-49D5-981F-2467F9FE8440}" destId="{240288FE-C769-4BCA-AAFC-E187AD4B5ACC}" srcOrd="6" destOrd="0" presId="urn:microsoft.com/office/officeart/2005/8/layout/bProcess3"/>
    <dgm:cxn modelId="{4C803067-C08C-4424-8939-C2862748FDA4}" type="presParOf" srcId="{251CD1B1-0846-49D5-981F-2467F9FE8440}" destId="{0AE9C62B-0D85-4124-9424-03820F4D9006}" srcOrd="7" destOrd="0" presId="urn:microsoft.com/office/officeart/2005/8/layout/bProcess3"/>
    <dgm:cxn modelId="{1F79E84C-9B62-4A5F-8505-B6948BC1CA6B}" type="presParOf" srcId="{0AE9C62B-0D85-4124-9424-03820F4D9006}" destId="{9B618B67-DBC2-420D-A760-CC68EB7D2953}" srcOrd="0" destOrd="0" presId="urn:microsoft.com/office/officeart/2005/8/layout/bProcess3"/>
    <dgm:cxn modelId="{ED047839-855E-4DDF-8503-6D7ADFABBB8F}" type="presParOf" srcId="{251CD1B1-0846-49D5-981F-2467F9FE8440}" destId="{1BB8192E-B776-451C-A5D1-F3BA434A02EF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CC66BF-327D-4A7E-83D3-713024912CB6}">
      <dsp:nvSpPr>
        <dsp:cNvPr id="0" name=""/>
        <dsp:cNvSpPr/>
      </dsp:nvSpPr>
      <dsp:spPr>
        <a:xfrm>
          <a:off x="2423454" y="798130"/>
          <a:ext cx="5257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5730" y="45720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672411" y="841069"/>
        <a:ext cx="27816" cy="5563"/>
      </dsp:txXfrm>
    </dsp:sp>
    <dsp:sp modelId="{48081473-9E5F-4D81-81F9-838A001522E0}">
      <dsp:nvSpPr>
        <dsp:cNvPr id="0" name=""/>
        <dsp:cNvSpPr/>
      </dsp:nvSpPr>
      <dsp:spPr>
        <a:xfrm>
          <a:off x="6425" y="118202"/>
          <a:ext cx="2418829" cy="14512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00" kern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Участник закупки, после регистрации в ЕИС и аккредитации на ЭП подает заявку на процедуру.</a:t>
          </a: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00" kern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Предварительно вносит обеспечение на </a:t>
          </a:r>
          <a:r>
            <a:rPr lang="ru-RU" sz="1000" kern="1200" dirty="0" err="1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спецсчет</a:t>
          </a:r>
          <a:r>
            <a:rPr lang="ru-RU" sz="1000" kern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либо получает банковскую гарантию</a:t>
          </a:r>
        </a:p>
      </dsp:txBody>
      <dsp:txXfrm>
        <a:off x="6425" y="118202"/>
        <a:ext cx="2418829" cy="1451297"/>
      </dsp:txXfrm>
    </dsp:sp>
    <dsp:sp modelId="{6368970E-4D2A-496A-A9AE-7C7F2ED91D80}">
      <dsp:nvSpPr>
        <dsp:cNvPr id="0" name=""/>
        <dsp:cNvSpPr/>
      </dsp:nvSpPr>
      <dsp:spPr>
        <a:xfrm>
          <a:off x="5398614" y="798130"/>
          <a:ext cx="5257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5730" y="45720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647571" y="841069"/>
        <a:ext cx="27816" cy="5563"/>
      </dsp:txXfrm>
    </dsp:sp>
    <dsp:sp modelId="{D69D98B8-E1DA-4830-BA8F-8487E882A9A3}">
      <dsp:nvSpPr>
        <dsp:cNvPr id="0" name=""/>
        <dsp:cNvSpPr/>
      </dsp:nvSpPr>
      <dsp:spPr>
        <a:xfrm>
          <a:off x="2981585" y="118202"/>
          <a:ext cx="2418829" cy="14512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00" kern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Электронная площадка направляет  запрос в банк о наличии средств либо банковской гарантии  в течение 1 часа с момента поступления заявки</a:t>
          </a:r>
        </a:p>
      </dsp:txBody>
      <dsp:txXfrm>
        <a:off x="2981585" y="118202"/>
        <a:ext cx="2418829" cy="1451297"/>
      </dsp:txXfrm>
    </dsp:sp>
    <dsp:sp modelId="{0CA60DC3-7694-4F6B-BA39-53D6631FE5A3}">
      <dsp:nvSpPr>
        <dsp:cNvPr id="0" name=""/>
        <dsp:cNvSpPr/>
      </dsp:nvSpPr>
      <dsp:spPr>
        <a:xfrm>
          <a:off x="1215840" y="1567699"/>
          <a:ext cx="5950319" cy="525730"/>
        </a:xfrm>
        <a:custGeom>
          <a:avLst/>
          <a:gdLst/>
          <a:ahLst/>
          <a:cxnLst/>
          <a:rect l="0" t="0" r="0" b="0"/>
          <a:pathLst>
            <a:path>
              <a:moveTo>
                <a:pt x="5950319" y="0"/>
              </a:moveTo>
              <a:lnTo>
                <a:pt x="5950319" y="279965"/>
              </a:lnTo>
              <a:lnTo>
                <a:pt x="0" y="279965"/>
              </a:lnTo>
              <a:lnTo>
                <a:pt x="0" y="525730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041593" y="1827783"/>
        <a:ext cx="298813" cy="5563"/>
      </dsp:txXfrm>
    </dsp:sp>
    <dsp:sp modelId="{6EBC7357-1271-473C-875F-B4E4B27872A6}">
      <dsp:nvSpPr>
        <dsp:cNvPr id="0" name=""/>
        <dsp:cNvSpPr/>
      </dsp:nvSpPr>
      <dsp:spPr>
        <a:xfrm>
          <a:off x="5956745" y="118202"/>
          <a:ext cx="2418829" cy="14512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00" kern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 случае отсутствия средств или БГ заявка в течение часа возвращается участнику закупки.</a:t>
          </a: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00" kern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Если средства имеются, или имеется БГ, то участник допускается до процедуры </a:t>
          </a:r>
        </a:p>
      </dsp:txBody>
      <dsp:txXfrm>
        <a:off x="5956745" y="118202"/>
        <a:ext cx="2418829" cy="1451297"/>
      </dsp:txXfrm>
    </dsp:sp>
    <dsp:sp modelId="{0AE9C62B-0D85-4124-9424-03820F4D9006}">
      <dsp:nvSpPr>
        <dsp:cNvPr id="0" name=""/>
        <dsp:cNvSpPr/>
      </dsp:nvSpPr>
      <dsp:spPr>
        <a:xfrm>
          <a:off x="2423454" y="2805759"/>
          <a:ext cx="5257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5730" y="45720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672411" y="2848697"/>
        <a:ext cx="27816" cy="5563"/>
      </dsp:txXfrm>
    </dsp:sp>
    <dsp:sp modelId="{240288FE-C769-4BCA-AAFC-E187AD4B5ACC}">
      <dsp:nvSpPr>
        <dsp:cNvPr id="0" name=""/>
        <dsp:cNvSpPr/>
      </dsp:nvSpPr>
      <dsp:spPr>
        <a:xfrm>
          <a:off x="6425" y="2125830"/>
          <a:ext cx="2418829" cy="14512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00" kern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 случае отзыва заявки, ЭП направляет в банк информацию о необходимости разблокировать средства. Банк осуществляет разблокировку в течение 1 рабочего дня.</a:t>
          </a:r>
        </a:p>
      </dsp:txBody>
      <dsp:txXfrm>
        <a:off x="6425" y="2125830"/>
        <a:ext cx="2418829" cy="1451297"/>
      </dsp:txXfrm>
    </dsp:sp>
    <dsp:sp modelId="{1BB8192E-B776-451C-A5D1-F3BA434A02EF}">
      <dsp:nvSpPr>
        <dsp:cNvPr id="0" name=""/>
        <dsp:cNvSpPr/>
      </dsp:nvSpPr>
      <dsp:spPr>
        <a:xfrm>
          <a:off x="2981585" y="2125830"/>
          <a:ext cx="2418829" cy="14512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00" kern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По завершению процедуры банк разблокирует по информации электронной площадки средства на </a:t>
          </a:r>
          <a:r>
            <a:rPr lang="ru-RU" sz="1000" kern="1200" dirty="0" err="1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спецсчете</a:t>
          </a:r>
          <a:endParaRPr lang="ru-RU" sz="1000" kern="1200" dirty="0">
            <a:solidFill>
              <a:schemeClr val="tx1">
                <a:lumMod val="95000"/>
                <a:lumOff val="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81585" y="2125830"/>
        <a:ext cx="2418829" cy="14512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501650"/>
          </a:xfrm>
          <a:prstGeom prst="rect">
            <a:avLst/>
          </a:prstGeom>
        </p:spPr>
        <p:txBody>
          <a:bodyPr vert="horz" lIns="93497" tIns="46750" rIns="93497" bIns="4675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95725" y="0"/>
            <a:ext cx="2979738" cy="501650"/>
          </a:xfrm>
          <a:prstGeom prst="rect">
            <a:avLst/>
          </a:prstGeom>
        </p:spPr>
        <p:txBody>
          <a:bodyPr vert="horz" lIns="93497" tIns="46750" rIns="93497" bIns="4675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498D457-C4F3-465A-82B4-EBA3F28BDC93}" type="datetimeFigureOut">
              <a:rPr lang="ru-RU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98013"/>
            <a:ext cx="2979738" cy="501650"/>
          </a:xfrm>
          <a:prstGeom prst="rect">
            <a:avLst/>
          </a:prstGeom>
        </p:spPr>
        <p:txBody>
          <a:bodyPr vert="horz" lIns="93497" tIns="46750" rIns="93497" bIns="4675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95725" y="9498013"/>
            <a:ext cx="2979738" cy="501650"/>
          </a:xfrm>
          <a:prstGeom prst="rect">
            <a:avLst/>
          </a:prstGeom>
        </p:spPr>
        <p:txBody>
          <a:bodyPr vert="horz" lIns="93497" tIns="46750" rIns="93497" bIns="4675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49D5670-E143-4D51-942F-0C4BFC75F28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6158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501650"/>
          </a:xfrm>
          <a:prstGeom prst="rect">
            <a:avLst/>
          </a:prstGeom>
        </p:spPr>
        <p:txBody>
          <a:bodyPr vert="horz" lIns="93495" tIns="46749" rIns="93495" bIns="46749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95725" y="0"/>
            <a:ext cx="2979738" cy="501650"/>
          </a:xfrm>
          <a:prstGeom prst="rect">
            <a:avLst/>
          </a:prstGeom>
        </p:spPr>
        <p:txBody>
          <a:bodyPr vert="horz" lIns="93495" tIns="46749" rIns="93495" bIns="46749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BE38069-776E-4389-8547-4CCA7106816A}" type="datetimeFigureOut">
              <a:rPr lang="ru-RU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50888"/>
            <a:ext cx="6664325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5" tIns="46749" rIns="93495" bIns="46749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7388" y="4751388"/>
            <a:ext cx="5502275" cy="4498975"/>
          </a:xfrm>
          <a:prstGeom prst="rect">
            <a:avLst/>
          </a:prstGeom>
        </p:spPr>
        <p:txBody>
          <a:bodyPr vert="horz" lIns="93495" tIns="46749" rIns="93495" bIns="46749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98013"/>
            <a:ext cx="2979738" cy="501650"/>
          </a:xfrm>
          <a:prstGeom prst="rect">
            <a:avLst/>
          </a:prstGeom>
        </p:spPr>
        <p:txBody>
          <a:bodyPr vert="horz" lIns="93495" tIns="46749" rIns="93495" bIns="46749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95725" y="9498013"/>
            <a:ext cx="2979738" cy="501650"/>
          </a:xfrm>
          <a:prstGeom prst="rect">
            <a:avLst/>
          </a:prstGeom>
        </p:spPr>
        <p:txBody>
          <a:bodyPr vert="horz" lIns="93495" tIns="46749" rIns="93495" bIns="46749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622B283-3215-4B62-BB24-B5583B8B4F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50409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1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2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8" algn="l" defTabSz="9143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33" algn="l" defTabSz="9143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8" algn="l" defTabSz="9143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44" algn="l" defTabSz="9143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22B283-3215-4B62-BB24-B5583B8B4F8E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5702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1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155" indent="0" algn="ctr">
              <a:buNone/>
              <a:defRPr/>
            </a:lvl2pPr>
            <a:lvl3pPr marL="914311" indent="0" algn="ctr">
              <a:buNone/>
              <a:defRPr/>
            </a:lvl3pPr>
            <a:lvl4pPr marL="1371466" indent="0" algn="ctr">
              <a:buNone/>
              <a:defRPr/>
            </a:lvl4pPr>
            <a:lvl5pPr marL="1828621" indent="0" algn="ctr">
              <a:buNone/>
              <a:defRPr/>
            </a:lvl5pPr>
            <a:lvl6pPr marL="2285778" indent="0" algn="ctr">
              <a:buNone/>
              <a:defRPr/>
            </a:lvl6pPr>
            <a:lvl7pPr marL="2742933" indent="0" algn="ctr">
              <a:buNone/>
              <a:defRPr/>
            </a:lvl7pPr>
            <a:lvl8pPr marL="3200088" indent="0" algn="ctr">
              <a:buNone/>
              <a:defRPr/>
            </a:lvl8pPr>
            <a:lvl9pPr marL="3657244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BFAFD-BD83-49A4-8EB6-3F38ACFA3A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722026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F4D35-362D-4BB4-9111-6C920FDC95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623827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8B0E2-6870-4596-9066-CBF8067A86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457750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5"/>
          </a:xfrm>
        </p:spPr>
        <p:txBody>
          <a:bodyPr vert="eaVer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E9259-9236-48B5-BE57-D9BDA333F3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75544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r>
              <a:rPr lang="ru-RU" noProof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2DA7C-DA06-494D-A6D3-CD6D464CC2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269073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9144000" cy="5131315"/>
          </a:xfrm>
          <a:custGeom>
            <a:avLst/>
            <a:gdLst/>
            <a:ahLst/>
            <a:cxnLst/>
            <a:rect l="l" t="t" r="r" b="b"/>
            <a:pathLst>
              <a:path w="9144000" h="5220004">
                <a:moveTo>
                  <a:pt x="0" y="5220004"/>
                </a:moveTo>
                <a:lnTo>
                  <a:pt x="9144000" y="5220004"/>
                </a:lnTo>
                <a:lnTo>
                  <a:pt x="9144000" y="0"/>
                </a:lnTo>
                <a:lnTo>
                  <a:pt x="0" y="0"/>
                </a:lnTo>
                <a:lnTo>
                  <a:pt x="0" y="5220004"/>
                </a:lnTo>
              </a:path>
            </a:pathLst>
          </a:custGeom>
          <a:solidFill>
            <a:srgbClr val="06579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172687" y="1018591"/>
            <a:ext cx="1461664" cy="3075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892603" y="1062265"/>
            <a:ext cx="206921" cy="295176"/>
          </a:xfrm>
          <a:custGeom>
            <a:avLst/>
            <a:gdLst/>
            <a:ahLst/>
            <a:cxnLst/>
            <a:rect l="l" t="t" r="r" b="b"/>
            <a:pathLst>
              <a:path w="206921" h="300278">
                <a:moveTo>
                  <a:pt x="44526" y="0"/>
                </a:moveTo>
                <a:lnTo>
                  <a:pt x="52076" y="42311"/>
                </a:lnTo>
                <a:lnTo>
                  <a:pt x="54990" y="80644"/>
                </a:lnTo>
                <a:lnTo>
                  <a:pt x="55127" y="94588"/>
                </a:lnTo>
                <a:lnTo>
                  <a:pt x="54750" y="109086"/>
                </a:lnTo>
                <a:lnTo>
                  <a:pt x="49950" y="155736"/>
                </a:lnTo>
                <a:lnTo>
                  <a:pt x="38425" y="206763"/>
                </a:lnTo>
                <a:lnTo>
                  <a:pt x="26229" y="242984"/>
                </a:lnTo>
                <a:lnTo>
                  <a:pt x="9878" y="280808"/>
                </a:lnTo>
                <a:lnTo>
                  <a:pt x="0" y="300278"/>
                </a:lnTo>
                <a:lnTo>
                  <a:pt x="206921" y="94015"/>
                </a:lnTo>
                <a:lnTo>
                  <a:pt x="173349" y="68557"/>
                </a:lnTo>
                <a:lnTo>
                  <a:pt x="135973" y="43629"/>
                </a:lnTo>
                <a:lnTo>
                  <a:pt x="91454" y="18781"/>
                </a:lnTo>
                <a:lnTo>
                  <a:pt x="60144" y="5216"/>
                </a:lnTo>
                <a:lnTo>
                  <a:pt x="445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833787" y="1060498"/>
            <a:ext cx="93577" cy="130522"/>
          </a:xfrm>
          <a:custGeom>
            <a:avLst/>
            <a:gdLst/>
            <a:ahLst/>
            <a:cxnLst/>
            <a:rect l="l" t="t" r="r" b="b"/>
            <a:pathLst>
              <a:path w="93577" h="132778">
                <a:moveTo>
                  <a:pt x="73020" y="0"/>
                </a:moveTo>
                <a:lnTo>
                  <a:pt x="33341" y="6780"/>
                </a:lnTo>
                <a:lnTo>
                  <a:pt x="0" y="18063"/>
                </a:lnTo>
                <a:lnTo>
                  <a:pt x="2754" y="19835"/>
                </a:lnTo>
                <a:lnTo>
                  <a:pt x="8658" y="23915"/>
                </a:lnTo>
                <a:lnTo>
                  <a:pt x="41931" y="52891"/>
                </a:lnTo>
                <a:lnTo>
                  <a:pt x="69692" y="87518"/>
                </a:lnTo>
                <a:lnTo>
                  <a:pt x="92003" y="132778"/>
                </a:lnTo>
                <a:lnTo>
                  <a:pt x="93127" y="117624"/>
                </a:lnTo>
                <a:lnTo>
                  <a:pt x="93577" y="103021"/>
                </a:lnTo>
                <a:lnTo>
                  <a:pt x="93389" y="88989"/>
                </a:lnTo>
                <a:lnTo>
                  <a:pt x="92597" y="75551"/>
                </a:lnTo>
                <a:lnTo>
                  <a:pt x="84073" y="28188"/>
                </a:lnTo>
                <a:lnTo>
                  <a:pt x="77079" y="8653"/>
                </a:lnTo>
                <a:lnTo>
                  <a:pt x="730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714619" y="867858"/>
            <a:ext cx="300278" cy="203405"/>
          </a:xfrm>
          <a:custGeom>
            <a:avLst/>
            <a:gdLst/>
            <a:ahLst/>
            <a:cxnLst/>
            <a:rect l="l" t="t" r="r" b="b"/>
            <a:pathLst>
              <a:path w="300278" h="206921">
                <a:moveTo>
                  <a:pt x="245326" y="151793"/>
                </a:moveTo>
                <a:lnTo>
                  <a:pt x="94588" y="151793"/>
                </a:lnTo>
                <a:lnTo>
                  <a:pt x="109086" y="152170"/>
                </a:lnTo>
                <a:lnTo>
                  <a:pt x="124121" y="153120"/>
                </a:lnTo>
                <a:lnTo>
                  <a:pt x="172282" y="159987"/>
                </a:lnTo>
                <a:lnTo>
                  <a:pt x="224664" y="174103"/>
                </a:lnTo>
                <a:lnTo>
                  <a:pt x="261704" y="188318"/>
                </a:lnTo>
                <a:lnTo>
                  <a:pt x="300278" y="206921"/>
                </a:lnTo>
                <a:lnTo>
                  <a:pt x="245326" y="151793"/>
                </a:lnTo>
                <a:close/>
              </a:path>
              <a:path w="300278" h="206921">
                <a:moveTo>
                  <a:pt x="94015" y="0"/>
                </a:moveTo>
                <a:lnTo>
                  <a:pt x="68557" y="33571"/>
                </a:lnTo>
                <a:lnTo>
                  <a:pt x="43629" y="70947"/>
                </a:lnTo>
                <a:lnTo>
                  <a:pt x="18781" y="115466"/>
                </a:lnTo>
                <a:lnTo>
                  <a:pt x="0" y="162394"/>
                </a:lnTo>
                <a:lnTo>
                  <a:pt x="9583" y="160289"/>
                </a:lnTo>
                <a:lnTo>
                  <a:pt x="19841" y="158290"/>
                </a:lnTo>
                <a:lnTo>
                  <a:pt x="67272" y="152523"/>
                </a:lnTo>
                <a:lnTo>
                  <a:pt x="245326" y="151793"/>
                </a:lnTo>
                <a:lnTo>
                  <a:pt x="940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3712822" y="1037093"/>
            <a:ext cx="132778" cy="91987"/>
          </a:xfrm>
          <a:custGeom>
            <a:avLst/>
            <a:gdLst/>
            <a:ahLst/>
            <a:cxnLst/>
            <a:rect l="l" t="t" r="r" b="b"/>
            <a:pathLst>
              <a:path w="132778" h="93577">
                <a:moveTo>
                  <a:pt x="103021" y="0"/>
                </a:moveTo>
                <a:lnTo>
                  <a:pt x="62730" y="2342"/>
                </a:lnTo>
                <a:lnTo>
                  <a:pt x="18056" y="12802"/>
                </a:lnTo>
                <a:lnTo>
                  <a:pt x="0" y="20557"/>
                </a:lnTo>
                <a:lnTo>
                  <a:pt x="1659" y="34497"/>
                </a:lnTo>
                <a:lnTo>
                  <a:pt x="10122" y="72046"/>
                </a:lnTo>
                <a:lnTo>
                  <a:pt x="18063" y="93577"/>
                </a:lnTo>
                <a:lnTo>
                  <a:pt x="19835" y="90823"/>
                </a:lnTo>
                <a:lnTo>
                  <a:pt x="23915" y="84919"/>
                </a:lnTo>
                <a:lnTo>
                  <a:pt x="52891" y="51646"/>
                </a:lnTo>
                <a:lnTo>
                  <a:pt x="87518" y="23885"/>
                </a:lnTo>
                <a:lnTo>
                  <a:pt x="132778" y="1574"/>
                </a:lnTo>
                <a:lnTo>
                  <a:pt x="117624" y="450"/>
                </a:lnTo>
                <a:lnTo>
                  <a:pt x="1030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3516855" y="951042"/>
            <a:ext cx="206921" cy="295176"/>
          </a:xfrm>
          <a:custGeom>
            <a:avLst/>
            <a:gdLst/>
            <a:ahLst/>
            <a:cxnLst/>
            <a:rect l="l" t="t" r="r" b="b"/>
            <a:pathLst>
              <a:path w="206921" h="300278">
                <a:moveTo>
                  <a:pt x="206921" y="0"/>
                </a:moveTo>
                <a:lnTo>
                  <a:pt x="0" y="206263"/>
                </a:lnTo>
                <a:lnTo>
                  <a:pt x="3023" y="208711"/>
                </a:lnTo>
                <a:lnTo>
                  <a:pt x="8068" y="212702"/>
                </a:lnTo>
                <a:lnTo>
                  <a:pt x="44944" y="239669"/>
                </a:lnTo>
                <a:lnTo>
                  <a:pt x="85227" y="265236"/>
                </a:lnTo>
                <a:lnTo>
                  <a:pt x="131075" y="288727"/>
                </a:lnTo>
                <a:lnTo>
                  <a:pt x="162394" y="300278"/>
                </a:lnTo>
                <a:lnTo>
                  <a:pt x="160289" y="290694"/>
                </a:lnTo>
                <a:lnTo>
                  <a:pt x="158290" y="280436"/>
                </a:lnTo>
                <a:lnTo>
                  <a:pt x="152523" y="233006"/>
                </a:lnTo>
                <a:lnTo>
                  <a:pt x="151793" y="205690"/>
                </a:lnTo>
                <a:lnTo>
                  <a:pt x="152170" y="191192"/>
                </a:lnTo>
                <a:lnTo>
                  <a:pt x="156970" y="144541"/>
                </a:lnTo>
                <a:lnTo>
                  <a:pt x="168495" y="93515"/>
                </a:lnTo>
                <a:lnTo>
                  <a:pt x="180691" y="57294"/>
                </a:lnTo>
                <a:lnTo>
                  <a:pt x="197042" y="19470"/>
                </a:lnTo>
                <a:lnTo>
                  <a:pt x="2069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3689013" y="1117464"/>
            <a:ext cx="93577" cy="130522"/>
          </a:xfrm>
          <a:custGeom>
            <a:avLst/>
            <a:gdLst/>
            <a:ahLst/>
            <a:cxnLst/>
            <a:rect l="l" t="t" r="r" b="b"/>
            <a:pathLst>
              <a:path w="93577" h="132778">
                <a:moveTo>
                  <a:pt x="1574" y="0"/>
                </a:moveTo>
                <a:lnTo>
                  <a:pt x="450" y="15153"/>
                </a:lnTo>
                <a:lnTo>
                  <a:pt x="0" y="29757"/>
                </a:lnTo>
                <a:lnTo>
                  <a:pt x="188" y="43789"/>
                </a:lnTo>
                <a:lnTo>
                  <a:pt x="4240" y="82230"/>
                </a:lnTo>
                <a:lnTo>
                  <a:pt x="16497" y="124125"/>
                </a:lnTo>
                <a:lnTo>
                  <a:pt x="20557" y="132778"/>
                </a:lnTo>
                <a:lnTo>
                  <a:pt x="34497" y="131119"/>
                </a:lnTo>
                <a:lnTo>
                  <a:pt x="72046" y="122655"/>
                </a:lnTo>
                <a:lnTo>
                  <a:pt x="93577" y="114714"/>
                </a:lnTo>
                <a:lnTo>
                  <a:pt x="90823" y="112943"/>
                </a:lnTo>
                <a:lnTo>
                  <a:pt x="84919" y="108862"/>
                </a:lnTo>
                <a:lnTo>
                  <a:pt x="51646" y="79886"/>
                </a:lnTo>
                <a:lnTo>
                  <a:pt x="23885" y="45259"/>
                </a:lnTo>
                <a:lnTo>
                  <a:pt x="7969" y="16244"/>
                </a:lnTo>
                <a:lnTo>
                  <a:pt x="15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3601474" y="1237223"/>
            <a:ext cx="300278" cy="203405"/>
          </a:xfrm>
          <a:custGeom>
            <a:avLst/>
            <a:gdLst/>
            <a:ahLst/>
            <a:cxnLst/>
            <a:rect l="l" t="t" r="r" b="b"/>
            <a:pathLst>
              <a:path w="300278" h="206921">
                <a:moveTo>
                  <a:pt x="0" y="0"/>
                </a:moveTo>
                <a:lnTo>
                  <a:pt x="206263" y="206921"/>
                </a:lnTo>
                <a:lnTo>
                  <a:pt x="208711" y="203897"/>
                </a:lnTo>
                <a:lnTo>
                  <a:pt x="212702" y="198852"/>
                </a:lnTo>
                <a:lnTo>
                  <a:pt x="239669" y="161976"/>
                </a:lnTo>
                <a:lnTo>
                  <a:pt x="265236" y="121693"/>
                </a:lnTo>
                <a:lnTo>
                  <a:pt x="288727" y="75845"/>
                </a:lnTo>
                <a:lnTo>
                  <a:pt x="296737" y="55127"/>
                </a:lnTo>
                <a:lnTo>
                  <a:pt x="205690" y="55127"/>
                </a:lnTo>
                <a:lnTo>
                  <a:pt x="191192" y="54750"/>
                </a:lnTo>
                <a:lnTo>
                  <a:pt x="144541" y="49950"/>
                </a:lnTo>
                <a:lnTo>
                  <a:pt x="93515" y="38425"/>
                </a:lnTo>
                <a:lnTo>
                  <a:pt x="57294" y="26229"/>
                </a:lnTo>
                <a:lnTo>
                  <a:pt x="19470" y="9878"/>
                </a:lnTo>
                <a:lnTo>
                  <a:pt x="0" y="0"/>
                </a:lnTo>
                <a:close/>
              </a:path>
              <a:path w="300278" h="206921">
                <a:moveTo>
                  <a:pt x="300278" y="44526"/>
                </a:moveTo>
                <a:lnTo>
                  <a:pt x="257967" y="52076"/>
                </a:lnTo>
                <a:lnTo>
                  <a:pt x="219634" y="54990"/>
                </a:lnTo>
                <a:lnTo>
                  <a:pt x="205690" y="55127"/>
                </a:lnTo>
                <a:lnTo>
                  <a:pt x="296737" y="55127"/>
                </a:lnTo>
                <a:lnTo>
                  <a:pt x="300278" y="445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3770772" y="1179407"/>
            <a:ext cx="132778" cy="91987"/>
          </a:xfrm>
          <a:custGeom>
            <a:avLst/>
            <a:gdLst/>
            <a:ahLst/>
            <a:cxnLst/>
            <a:rect l="l" t="t" r="r" b="b"/>
            <a:pathLst>
              <a:path w="132778" h="93577">
                <a:moveTo>
                  <a:pt x="114714" y="0"/>
                </a:moveTo>
                <a:lnTo>
                  <a:pt x="89000" y="32688"/>
                </a:lnTo>
                <a:lnTo>
                  <a:pt x="58001" y="60695"/>
                </a:lnTo>
                <a:lnTo>
                  <a:pt x="16244" y="85608"/>
                </a:lnTo>
                <a:lnTo>
                  <a:pt x="0" y="92003"/>
                </a:lnTo>
                <a:lnTo>
                  <a:pt x="15153" y="93127"/>
                </a:lnTo>
                <a:lnTo>
                  <a:pt x="29757" y="93577"/>
                </a:lnTo>
                <a:lnTo>
                  <a:pt x="43789" y="93389"/>
                </a:lnTo>
                <a:lnTo>
                  <a:pt x="57226" y="92597"/>
                </a:lnTo>
                <a:lnTo>
                  <a:pt x="104589" y="84073"/>
                </a:lnTo>
                <a:lnTo>
                  <a:pt x="132778" y="73020"/>
                </a:lnTo>
                <a:lnTo>
                  <a:pt x="131119" y="59079"/>
                </a:lnTo>
                <a:lnTo>
                  <a:pt x="128838" y="45855"/>
                </a:lnTo>
                <a:lnTo>
                  <a:pt x="125997" y="33341"/>
                </a:lnTo>
                <a:lnTo>
                  <a:pt x="122655" y="21531"/>
                </a:lnTo>
                <a:lnTo>
                  <a:pt x="118874" y="10419"/>
                </a:lnTo>
                <a:lnTo>
                  <a:pt x="1147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6"/>
            <a:ext cx="7772400" cy="108013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3" y="2880361"/>
            <a:ext cx="6400799" cy="12858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698"/>
            <a:r>
              <a:rPr lang="ru-RU" sz="600" spc="-5" smtClean="0">
                <a:solidFill>
                  <a:srgbClr val="9AACB8"/>
                </a:solidFill>
                <a:latin typeface="Exo 2 Light"/>
                <a:cs typeface="Exo 2 Light"/>
              </a:rPr>
              <a:t>А</a:t>
            </a:r>
            <a:r>
              <a:rPr lang="ru-RU" sz="600" smtClean="0">
                <a:solidFill>
                  <a:srgbClr val="9AACB8"/>
                </a:solidFill>
                <a:latin typeface="Exo 2 Light"/>
                <a:cs typeface="Exo 2 Light"/>
              </a:rPr>
              <a:t>О «Единая </a:t>
            </a:r>
            <a:r>
              <a:rPr lang="ru-RU" sz="600" spc="-5" smtClean="0">
                <a:solidFill>
                  <a:srgbClr val="9AACB8"/>
                </a:solidFill>
                <a:latin typeface="Exo 2 Light"/>
                <a:cs typeface="Exo 2 Light"/>
              </a:rPr>
              <a:t>э</a:t>
            </a:r>
            <a:r>
              <a:rPr lang="ru-RU" sz="600" smtClean="0">
                <a:solidFill>
                  <a:srgbClr val="9AACB8"/>
                </a:solidFill>
                <a:latin typeface="Exo 2 Light"/>
                <a:cs typeface="Exo 2 Light"/>
              </a:rPr>
              <a:t>лектронная </a:t>
            </a:r>
            <a:r>
              <a:rPr lang="ru-RU" sz="600" spc="-10" smtClean="0">
                <a:solidFill>
                  <a:srgbClr val="9AACB8"/>
                </a:solidFill>
                <a:latin typeface="Exo 2 Light"/>
                <a:cs typeface="Exo 2 Light"/>
              </a:rPr>
              <a:t>т</a:t>
            </a:r>
            <a:r>
              <a:rPr lang="ru-RU" sz="600" smtClean="0">
                <a:solidFill>
                  <a:srgbClr val="9AACB8"/>
                </a:solidFill>
                <a:latin typeface="Exo 2 Light"/>
                <a:cs typeface="Exo 2 Light"/>
              </a:rPr>
              <a:t>ор</a:t>
            </a:r>
            <a:r>
              <a:rPr lang="ru-RU" sz="600" spc="-10" smtClean="0">
                <a:solidFill>
                  <a:srgbClr val="9AACB8"/>
                </a:solidFill>
                <a:latin typeface="Exo 2 Light"/>
                <a:cs typeface="Exo 2 Light"/>
              </a:rPr>
              <a:t>г</a:t>
            </a:r>
            <a:r>
              <a:rPr lang="ru-RU" sz="600" smtClean="0">
                <a:solidFill>
                  <a:srgbClr val="9AACB8"/>
                </a:solidFill>
                <a:latin typeface="Exo 2 Light"/>
                <a:cs typeface="Exo 2 Light"/>
              </a:rPr>
              <a:t>овая площадка» 2017 </a:t>
            </a:r>
            <a:r>
              <a:rPr lang="ru-RU" sz="600" spc="-10" smtClean="0">
                <a:solidFill>
                  <a:srgbClr val="9AACB8"/>
                </a:solidFill>
                <a:latin typeface="Exo 2 Light"/>
                <a:cs typeface="Exo 2 Light"/>
              </a:rPr>
              <a:t>го</a:t>
            </a:r>
            <a:r>
              <a:rPr lang="ru-RU" sz="600" smtClean="0">
                <a:solidFill>
                  <a:srgbClr val="9AACB8"/>
                </a:solidFill>
                <a:latin typeface="Exo 2 Light"/>
                <a:cs typeface="Exo 2 Light"/>
              </a:rPr>
              <a:t>д</a:t>
            </a:r>
            <a:endParaRPr lang="ru-RU" sz="600">
              <a:latin typeface="Exo 2 Light"/>
              <a:cs typeface="Exo 2 Light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0957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9144000" cy="5131315"/>
          </a:xfrm>
          <a:custGeom>
            <a:avLst/>
            <a:gdLst/>
            <a:ahLst/>
            <a:cxnLst/>
            <a:rect l="l" t="t" r="r" b="b"/>
            <a:pathLst>
              <a:path w="9144000" h="5220004">
                <a:moveTo>
                  <a:pt x="0" y="5220004"/>
                </a:moveTo>
                <a:lnTo>
                  <a:pt x="9144000" y="5220004"/>
                </a:lnTo>
                <a:lnTo>
                  <a:pt x="9144000" y="0"/>
                </a:lnTo>
                <a:lnTo>
                  <a:pt x="0" y="0"/>
                </a:lnTo>
                <a:lnTo>
                  <a:pt x="0" y="5220004"/>
                </a:lnTo>
              </a:path>
            </a:pathLst>
          </a:custGeom>
          <a:solidFill>
            <a:srgbClr val="065793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4172687" y="1018591"/>
            <a:ext cx="1461664" cy="3075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3892603" y="1062265"/>
            <a:ext cx="206921" cy="295176"/>
          </a:xfrm>
          <a:custGeom>
            <a:avLst/>
            <a:gdLst/>
            <a:ahLst/>
            <a:cxnLst/>
            <a:rect l="l" t="t" r="r" b="b"/>
            <a:pathLst>
              <a:path w="206921" h="300278">
                <a:moveTo>
                  <a:pt x="44526" y="0"/>
                </a:moveTo>
                <a:lnTo>
                  <a:pt x="52076" y="42311"/>
                </a:lnTo>
                <a:lnTo>
                  <a:pt x="54990" y="80644"/>
                </a:lnTo>
                <a:lnTo>
                  <a:pt x="55127" y="94588"/>
                </a:lnTo>
                <a:lnTo>
                  <a:pt x="54750" y="109086"/>
                </a:lnTo>
                <a:lnTo>
                  <a:pt x="49950" y="155736"/>
                </a:lnTo>
                <a:lnTo>
                  <a:pt x="38425" y="206763"/>
                </a:lnTo>
                <a:lnTo>
                  <a:pt x="26229" y="242984"/>
                </a:lnTo>
                <a:lnTo>
                  <a:pt x="9878" y="280808"/>
                </a:lnTo>
                <a:lnTo>
                  <a:pt x="0" y="300278"/>
                </a:lnTo>
                <a:lnTo>
                  <a:pt x="206921" y="94015"/>
                </a:lnTo>
                <a:lnTo>
                  <a:pt x="173349" y="68557"/>
                </a:lnTo>
                <a:lnTo>
                  <a:pt x="135973" y="43629"/>
                </a:lnTo>
                <a:lnTo>
                  <a:pt x="91454" y="18781"/>
                </a:lnTo>
                <a:lnTo>
                  <a:pt x="60144" y="5216"/>
                </a:lnTo>
                <a:lnTo>
                  <a:pt x="445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3833787" y="1060498"/>
            <a:ext cx="93577" cy="130522"/>
          </a:xfrm>
          <a:custGeom>
            <a:avLst/>
            <a:gdLst/>
            <a:ahLst/>
            <a:cxnLst/>
            <a:rect l="l" t="t" r="r" b="b"/>
            <a:pathLst>
              <a:path w="93577" h="132778">
                <a:moveTo>
                  <a:pt x="73020" y="0"/>
                </a:moveTo>
                <a:lnTo>
                  <a:pt x="33341" y="6780"/>
                </a:lnTo>
                <a:lnTo>
                  <a:pt x="0" y="18063"/>
                </a:lnTo>
                <a:lnTo>
                  <a:pt x="2754" y="19835"/>
                </a:lnTo>
                <a:lnTo>
                  <a:pt x="8658" y="23915"/>
                </a:lnTo>
                <a:lnTo>
                  <a:pt x="41931" y="52891"/>
                </a:lnTo>
                <a:lnTo>
                  <a:pt x="69692" y="87518"/>
                </a:lnTo>
                <a:lnTo>
                  <a:pt x="92003" y="132778"/>
                </a:lnTo>
                <a:lnTo>
                  <a:pt x="93127" y="117624"/>
                </a:lnTo>
                <a:lnTo>
                  <a:pt x="93577" y="103021"/>
                </a:lnTo>
                <a:lnTo>
                  <a:pt x="93389" y="88989"/>
                </a:lnTo>
                <a:lnTo>
                  <a:pt x="92597" y="75551"/>
                </a:lnTo>
                <a:lnTo>
                  <a:pt x="84073" y="28188"/>
                </a:lnTo>
                <a:lnTo>
                  <a:pt x="77079" y="8653"/>
                </a:lnTo>
                <a:lnTo>
                  <a:pt x="730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3714619" y="867858"/>
            <a:ext cx="300278" cy="203405"/>
          </a:xfrm>
          <a:custGeom>
            <a:avLst/>
            <a:gdLst/>
            <a:ahLst/>
            <a:cxnLst/>
            <a:rect l="l" t="t" r="r" b="b"/>
            <a:pathLst>
              <a:path w="300278" h="206921">
                <a:moveTo>
                  <a:pt x="245326" y="151793"/>
                </a:moveTo>
                <a:lnTo>
                  <a:pt x="94588" y="151793"/>
                </a:lnTo>
                <a:lnTo>
                  <a:pt x="109086" y="152170"/>
                </a:lnTo>
                <a:lnTo>
                  <a:pt x="124121" y="153120"/>
                </a:lnTo>
                <a:lnTo>
                  <a:pt x="172282" y="159987"/>
                </a:lnTo>
                <a:lnTo>
                  <a:pt x="224664" y="174103"/>
                </a:lnTo>
                <a:lnTo>
                  <a:pt x="261704" y="188318"/>
                </a:lnTo>
                <a:lnTo>
                  <a:pt x="300278" y="206921"/>
                </a:lnTo>
                <a:lnTo>
                  <a:pt x="245326" y="151793"/>
                </a:lnTo>
                <a:close/>
              </a:path>
              <a:path w="300278" h="206921">
                <a:moveTo>
                  <a:pt x="94015" y="0"/>
                </a:moveTo>
                <a:lnTo>
                  <a:pt x="68557" y="33571"/>
                </a:lnTo>
                <a:lnTo>
                  <a:pt x="43629" y="70947"/>
                </a:lnTo>
                <a:lnTo>
                  <a:pt x="18781" y="115466"/>
                </a:lnTo>
                <a:lnTo>
                  <a:pt x="0" y="162394"/>
                </a:lnTo>
                <a:lnTo>
                  <a:pt x="9583" y="160289"/>
                </a:lnTo>
                <a:lnTo>
                  <a:pt x="19841" y="158290"/>
                </a:lnTo>
                <a:lnTo>
                  <a:pt x="67272" y="152523"/>
                </a:lnTo>
                <a:lnTo>
                  <a:pt x="245326" y="151793"/>
                </a:lnTo>
                <a:lnTo>
                  <a:pt x="940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3712822" y="1037093"/>
            <a:ext cx="132778" cy="91987"/>
          </a:xfrm>
          <a:custGeom>
            <a:avLst/>
            <a:gdLst/>
            <a:ahLst/>
            <a:cxnLst/>
            <a:rect l="l" t="t" r="r" b="b"/>
            <a:pathLst>
              <a:path w="132778" h="93577">
                <a:moveTo>
                  <a:pt x="103021" y="0"/>
                </a:moveTo>
                <a:lnTo>
                  <a:pt x="62730" y="2342"/>
                </a:lnTo>
                <a:lnTo>
                  <a:pt x="18056" y="12802"/>
                </a:lnTo>
                <a:lnTo>
                  <a:pt x="0" y="20557"/>
                </a:lnTo>
                <a:lnTo>
                  <a:pt x="1659" y="34497"/>
                </a:lnTo>
                <a:lnTo>
                  <a:pt x="10122" y="72046"/>
                </a:lnTo>
                <a:lnTo>
                  <a:pt x="18063" y="93577"/>
                </a:lnTo>
                <a:lnTo>
                  <a:pt x="19835" y="90823"/>
                </a:lnTo>
                <a:lnTo>
                  <a:pt x="23915" y="84919"/>
                </a:lnTo>
                <a:lnTo>
                  <a:pt x="52891" y="51646"/>
                </a:lnTo>
                <a:lnTo>
                  <a:pt x="87518" y="23885"/>
                </a:lnTo>
                <a:lnTo>
                  <a:pt x="132778" y="1574"/>
                </a:lnTo>
                <a:lnTo>
                  <a:pt x="117624" y="450"/>
                </a:lnTo>
                <a:lnTo>
                  <a:pt x="1030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3516855" y="951042"/>
            <a:ext cx="206921" cy="295176"/>
          </a:xfrm>
          <a:custGeom>
            <a:avLst/>
            <a:gdLst/>
            <a:ahLst/>
            <a:cxnLst/>
            <a:rect l="l" t="t" r="r" b="b"/>
            <a:pathLst>
              <a:path w="206921" h="300278">
                <a:moveTo>
                  <a:pt x="206921" y="0"/>
                </a:moveTo>
                <a:lnTo>
                  <a:pt x="0" y="206263"/>
                </a:lnTo>
                <a:lnTo>
                  <a:pt x="3023" y="208711"/>
                </a:lnTo>
                <a:lnTo>
                  <a:pt x="8068" y="212702"/>
                </a:lnTo>
                <a:lnTo>
                  <a:pt x="44944" y="239669"/>
                </a:lnTo>
                <a:lnTo>
                  <a:pt x="85227" y="265236"/>
                </a:lnTo>
                <a:lnTo>
                  <a:pt x="131075" y="288727"/>
                </a:lnTo>
                <a:lnTo>
                  <a:pt x="162394" y="300278"/>
                </a:lnTo>
                <a:lnTo>
                  <a:pt x="160289" y="290694"/>
                </a:lnTo>
                <a:lnTo>
                  <a:pt x="158290" y="280436"/>
                </a:lnTo>
                <a:lnTo>
                  <a:pt x="152523" y="233006"/>
                </a:lnTo>
                <a:lnTo>
                  <a:pt x="151793" y="205690"/>
                </a:lnTo>
                <a:lnTo>
                  <a:pt x="152170" y="191192"/>
                </a:lnTo>
                <a:lnTo>
                  <a:pt x="156970" y="144541"/>
                </a:lnTo>
                <a:lnTo>
                  <a:pt x="168495" y="93515"/>
                </a:lnTo>
                <a:lnTo>
                  <a:pt x="180691" y="57294"/>
                </a:lnTo>
                <a:lnTo>
                  <a:pt x="197042" y="19470"/>
                </a:lnTo>
                <a:lnTo>
                  <a:pt x="2069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3689013" y="1117464"/>
            <a:ext cx="93577" cy="130522"/>
          </a:xfrm>
          <a:custGeom>
            <a:avLst/>
            <a:gdLst/>
            <a:ahLst/>
            <a:cxnLst/>
            <a:rect l="l" t="t" r="r" b="b"/>
            <a:pathLst>
              <a:path w="93577" h="132778">
                <a:moveTo>
                  <a:pt x="1574" y="0"/>
                </a:moveTo>
                <a:lnTo>
                  <a:pt x="450" y="15153"/>
                </a:lnTo>
                <a:lnTo>
                  <a:pt x="0" y="29757"/>
                </a:lnTo>
                <a:lnTo>
                  <a:pt x="188" y="43789"/>
                </a:lnTo>
                <a:lnTo>
                  <a:pt x="4240" y="82230"/>
                </a:lnTo>
                <a:lnTo>
                  <a:pt x="16497" y="124125"/>
                </a:lnTo>
                <a:lnTo>
                  <a:pt x="20557" y="132778"/>
                </a:lnTo>
                <a:lnTo>
                  <a:pt x="34497" y="131119"/>
                </a:lnTo>
                <a:lnTo>
                  <a:pt x="72046" y="122655"/>
                </a:lnTo>
                <a:lnTo>
                  <a:pt x="93577" y="114714"/>
                </a:lnTo>
                <a:lnTo>
                  <a:pt x="90823" y="112943"/>
                </a:lnTo>
                <a:lnTo>
                  <a:pt x="84919" y="108862"/>
                </a:lnTo>
                <a:lnTo>
                  <a:pt x="51646" y="79886"/>
                </a:lnTo>
                <a:lnTo>
                  <a:pt x="23885" y="45259"/>
                </a:lnTo>
                <a:lnTo>
                  <a:pt x="7969" y="16244"/>
                </a:lnTo>
                <a:lnTo>
                  <a:pt x="15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3601474" y="1237223"/>
            <a:ext cx="300278" cy="203405"/>
          </a:xfrm>
          <a:custGeom>
            <a:avLst/>
            <a:gdLst/>
            <a:ahLst/>
            <a:cxnLst/>
            <a:rect l="l" t="t" r="r" b="b"/>
            <a:pathLst>
              <a:path w="300278" h="206921">
                <a:moveTo>
                  <a:pt x="0" y="0"/>
                </a:moveTo>
                <a:lnTo>
                  <a:pt x="206263" y="206921"/>
                </a:lnTo>
                <a:lnTo>
                  <a:pt x="208711" y="203897"/>
                </a:lnTo>
                <a:lnTo>
                  <a:pt x="212702" y="198852"/>
                </a:lnTo>
                <a:lnTo>
                  <a:pt x="239669" y="161976"/>
                </a:lnTo>
                <a:lnTo>
                  <a:pt x="265236" y="121693"/>
                </a:lnTo>
                <a:lnTo>
                  <a:pt x="288727" y="75845"/>
                </a:lnTo>
                <a:lnTo>
                  <a:pt x="296737" y="55127"/>
                </a:lnTo>
                <a:lnTo>
                  <a:pt x="205690" y="55127"/>
                </a:lnTo>
                <a:lnTo>
                  <a:pt x="191192" y="54750"/>
                </a:lnTo>
                <a:lnTo>
                  <a:pt x="144541" y="49950"/>
                </a:lnTo>
                <a:lnTo>
                  <a:pt x="93515" y="38425"/>
                </a:lnTo>
                <a:lnTo>
                  <a:pt x="57294" y="26229"/>
                </a:lnTo>
                <a:lnTo>
                  <a:pt x="19470" y="9878"/>
                </a:lnTo>
                <a:lnTo>
                  <a:pt x="0" y="0"/>
                </a:lnTo>
                <a:close/>
              </a:path>
              <a:path w="300278" h="206921">
                <a:moveTo>
                  <a:pt x="300278" y="44526"/>
                </a:moveTo>
                <a:lnTo>
                  <a:pt x="257967" y="52076"/>
                </a:lnTo>
                <a:lnTo>
                  <a:pt x="219634" y="54990"/>
                </a:lnTo>
                <a:lnTo>
                  <a:pt x="205690" y="55127"/>
                </a:lnTo>
                <a:lnTo>
                  <a:pt x="296737" y="55127"/>
                </a:lnTo>
                <a:lnTo>
                  <a:pt x="300278" y="445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3770772" y="1179407"/>
            <a:ext cx="132778" cy="91987"/>
          </a:xfrm>
          <a:custGeom>
            <a:avLst/>
            <a:gdLst/>
            <a:ahLst/>
            <a:cxnLst/>
            <a:rect l="l" t="t" r="r" b="b"/>
            <a:pathLst>
              <a:path w="132778" h="93577">
                <a:moveTo>
                  <a:pt x="114714" y="0"/>
                </a:moveTo>
                <a:lnTo>
                  <a:pt x="89000" y="32688"/>
                </a:lnTo>
                <a:lnTo>
                  <a:pt x="58001" y="60695"/>
                </a:lnTo>
                <a:lnTo>
                  <a:pt x="16244" y="85608"/>
                </a:lnTo>
                <a:lnTo>
                  <a:pt x="0" y="92003"/>
                </a:lnTo>
                <a:lnTo>
                  <a:pt x="15153" y="93127"/>
                </a:lnTo>
                <a:lnTo>
                  <a:pt x="29757" y="93577"/>
                </a:lnTo>
                <a:lnTo>
                  <a:pt x="43789" y="93389"/>
                </a:lnTo>
                <a:lnTo>
                  <a:pt x="57226" y="92597"/>
                </a:lnTo>
                <a:lnTo>
                  <a:pt x="104589" y="84073"/>
                </a:lnTo>
                <a:lnTo>
                  <a:pt x="132778" y="73020"/>
                </a:lnTo>
                <a:lnTo>
                  <a:pt x="131119" y="59079"/>
                </a:lnTo>
                <a:lnTo>
                  <a:pt x="128838" y="45855"/>
                </a:lnTo>
                <a:lnTo>
                  <a:pt x="125997" y="33341"/>
                </a:lnTo>
                <a:lnTo>
                  <a:pt x="122655" y="21531"/>
                </a:lnTo>
                <a:lnTo>
                  <a:pt x="118874" y="10419"/>
                </a:lnTo>
                <a:lnTo>
                  <a:pt x="1147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6"/>
            <a:ext cx="7772400" cy="108013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3" y="2880361"/>
            <a:ext cx="6400799" cy="12858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698"/>
            <a:r>
              <a:rPr lang="ru-RU" sz="600" spc="-5" smtClean="0">
                <a:solidFill>
                  <a:srgbClr val="9AACB8"/>
                </a:solidFill>
                <a:latin typeface="Exo 2 Light"/>
                <a:cs typeface="Exo 2 Light"/>
              </a:rPr>
              <a:t>А</a:t>
            </a:r>
            <a:r>
              <a:rPr lang="ru-RU" sz="600" smtClean="0">
                <a:solidFill>
                  <a:srgbClr val="9AACB8"/>
                </a:solidFill>
                <a:latin typeface="Exo 2 Light"/>
                <a:cs typeface="Exo 2 Light"/>
              </a:rPr>
              <a:t>О «Единая </a:t>
            </a:r>
            <a:r>
              <a:rPr lang="ru-RU" sz="600" spc="-5" smtClean="0">
                <a:solidFill>
                  <a:srgbClr val="9AACB8"/>
                </a:solidFill>
                <a:latin typeface="Exo 2 Light"/>
                <a:cs typeface="Exo 2 Light"/>
              </a:rPr>
              <a:t>э</a:t>
            </a:r>
            <a:r>
              <a:rPr lang="ru-RU" sz="600" smtClean="0">
                <a:solidFill>
                  <a:srgbClr val="9AACB8"/>
                </a:solidFill>
                <a:latin typeface="Exo 2 Light"/>
                <a:cs typeface="Exo 2 Light"/>
              </a:rPr>
              <a:t>лектронная </a:t>
            </a:r>
            <a:r>
              <a:rPr lang="ru-RU" sz="600" spc="-10" smtClean="0">
                <a:solidFill>
                  <a:srgbClr val="9AACB8"/>
                </a:solidFill>
                <a:latin typeface="Exo 2 Light"/>
                <a:cs typeface="Exo 2 Light"/>
              </a:rPr>
              <a:t>т</a:t>
            </a:r>
            <a:r>
              <a:rPr lang="ru-RU" sz="600" smtClean="0">
                <a:solidFill>
                  <a:srgbClr val="9AACB8"/>
                </a:solidFill>
                <a:latin typeface="Exo 2 Light"/>
                <a:cs typeface="Exo 2 Light"/>
              </a:rPr>
              <a:t>ор</a:t>
            </a:r>
            <a:r>
              <a:rPr lang="ru-RU" sz="600" spc="-10" smtClean="0">
                <a:solidFill>
                  <a:srgbClr val="9AACB8"/>
                </a:solidFill>
                <a:latin typeface="Exo 2 Light"/>
                <a:cs typeface="Exo 2 Light"/>
              </a:rPr>
              <a:t>г</a:t>
            </a:r>
            <a:r>
              <a:rPr lang="ru-RU" sz="600" smtClean="0">
                <a:solidFill>
                  <a:srgbClr val="9AACB8"/>
                </a:solidFill>
                <a:latin typeface="Exo 2 Light"/>
                <a:cs typeface="Exo 2 Light"/>
              </a:rPr>
              <a:t>овая площадка» 2017 </a:t>
            </a:r>
            <a:r>
              <a:rPr lang="ru-RU" sz="600" spc="-10" smtClean="0">
                <a:solidFill>
                  <a:srgbClr val="9AACB8"/>
                </a:solidFill>
                <a:latin typeface="Exo 2 Light"/>
                <a:cs typeface="Exo 2 Light"/>
              </a:rPr>
              <a:t>го</a:t>
            </a:r>
            <a:r>
              <a:rPr lang="ru-RU" sz="600" smtClean="0">
                <a:solidFill>
                  <a:srgbClr val="9AACB8"/>
                </a:solidFill>
                <a:latin typeface="Exo 2 Light"/>
                <a:cs typeface="Exo 2 Light"/>
              </a:rPr>
              <a:t>д</a:t>
            </a:r>
            <a:endParaRPr lang="ru-RU" sz="600">
              <a:solidFill>
                <a:prstClr val="black"/>
              </a:solidFill>
              <a:latin typeface="Exo 2 Light"/>
              <a:cs typeface="Exo 2 Light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33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698"/>
            <a:r>
              <a:rPr lang="ru-RU" sz="600" spc="-5" smtClean="0">
                <a:solidFill>
                  <a:srgbClr val="9AACB8"/>
                </a:solidFill>
                <a:latin typeface="Exo 2 Light"/>
                <a:cs typeface="Exo 2 Light"/>
              </a:rPr>
              <a:t>А</a:t>
            </a:r>
            <a:r>
              <a:rPr lang="ru-RU" sz="600" smtClean="0">
                <a:solidFill>
                  <a:srgbClr val="9AACB8"/>
                </a:solidFill>
                <a:latin typeface="Exo 2 Light"/>
                <a:cs typeface="Exo 2 Light"/>
              </a:rPr>
              <a:t>О «Единая </a:t>
            </a:r>
            <a:r>
              <a:rPr lang="ru-RU" sz="600" spc="-5" smtClean="0">
                <a:solidFill>
                  <a:srgbClr val="9AACB8"/>
                </a:solidFill>
                <a:latin typeface="Exo 2 Light"/>
                <a:cs typeface="Exo 2 Light"/>
              </a:rPr>
              <a:t>э</a:t>
            </a:r>
            <a:r>
              <a:rPr lang="ru-RU" sz="600" smtClean="0">
                <a:solidFill>
                  <a:srgbClr val="9AACB8"/>
                </a:solidFill>
                <a:latin typeface="Exo 2 Light"/>
                <a:cs typeface="Exo 2 Light"/>
              </a:rPr>
              <a:t>лектронная </a:t>
            </a:r>
            <a:r>
              <a:rPr lang="ru-RU" sz="600" spc="-10" smtClean="0">
                <a:solidFill>
                  <a:srgbClr val="9AACB8"/>
                </a:solidFill>
                <a:latin typeface="Exo 2 Light"/>
                <a:cs typeface="Exo 2 Light"/>
              </a:rPr>
              <a:t>т</a:t>
            </a:r>
            <a:r>
              <a:rPr lang="ru-RU" sz="600" smtClean="0">
                <a:solidFill>
                  <a:srgbClr val="9AACB8"/>
                </a:solidFill>
                <a:latin typeface="Exo 2 Light"/>
                <a:cs typeface="Exo 2 Light"/>
              </a:rPr>
              <a:t>ор</a:t>
            </a:r>
            <a:r>
              <a:rPr lang="ru-RU" sz="600" spc="-10" smtClean="0">
                <a:solidFill>
                  <a:srgbClr val="9AACB8"/>
                </a:solidFill>
                <a:latin typeface="Exo 2 Light"/>
                <a:cs typeface="Exo 2 Light"/>
              </a:rPr>
              <a:t>г</a:t>
            </a:r>
            <a:r>
              <a:rPr lang="ru-RU" sz="600" smtClean="0">
                <a:solidFill>
                  <a:srgbClr val="9AACB8"/>
                </a:solidFill>
                <a:latin typeface="Exo 2 Light"/>
                <a:cs typeface="Exo 2 Light"/>
              </a:rPr>
              <a:t>овая площадка» 2017 </a:t>
            </a:r>
            <a:r>
              <a:rPr lang="ru-RU" sz="600" spc="-10" smtClean="0">
                <a:solidFill>
                  <a:srgbClr val="9AACB8"/>
                </a:solidFill>
                <a:latin typeface="Exo 2 Light"/>
                <a:cs typeface="Exo 2 Light"/>
              </a:rPr>
              <a:t>го</a:t>
            </a:r>
            <a:r>
              <a:rPr lang="ru-RU" sz="600" smtClean="0">
                <a:solidFill>
                  <a:srgbClr val="9AACB8"/>
                </a:solidFill>
                <a:latin typeface="Exo 2 Light"/>
                <a:cs typeface="Exo 2 Light"/>
              </a:rPr>
              <a:t>д</a:t>
            </a:r>
            <a:endParaRPr lang="ru-RU" sz="600">
              <a:solidFill>
                <a:prstClr val="black"/>
              </a:solidFill>
              <a:latin typeface="Exo 2 Light"/>
              <a:cs typeface="Exo 2 Light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6206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44300" y="1101642"/>
            <a:ext cx="3505576" cy="325947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435302" y="1101642"/>
            <a:ext cx="3468527" cy="276120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698"/>
            <a:r>
              <a:rPr lang="ru-RU" sz="600" spc="-5" smtClean="0">
                <a:solidFill>
                  <a:srgbClr val="9AACB8"/>
                </a:solidFill>
                <a:latin typeface="Exo 2 Light"/>
                <a:cs typeface="Exo 2 Light"/>
              </a:rPr>
              <a:t>А</a:t>
            </a:r>
            <a:r>
              <a:rPr lang="ru-RU" sz="600" smtClean="0">
                <a:solidFill>
                  <a:srgbClr val="9AACB8"/>
                </a:solidFill>
                <a:latin typeface="Exo 2 Light"/>
                <a:cs typeface="Exo 2 Light"/>
              </a:rPr>
              <a:t>О «Единая </a:t>
            </a:r>
            <a:r>
              <a:rPr lang="ru-RU" sz="600" spc="-5" smtClean="0">
                <a:solidFill>
                  <a:srgbClr val="9AACB8"/>
                </a:solidFill>
                <a:latin typeface="Exo 2 Light"/>
                <a:cs typeface="Exo 2 Light"/>
              </a:rPr>
              <a:t>э</a:t>
            </a:r>
            <a:r>
              <a:rPr lang="ru-RU" sz="600" smtClean="0">
                <a:solidFill>
                  <a:srgbClr val="9AACB8"/>
                </a:solidFill>
                <a:latin typeface="Exo 2 Light"/>
                <a:cs typeface="Exo 2 Light"/>
              </a:rPr>
              <a:t>лектронная </a:t>
            </a:r>
            <a:r>
              <a:rPr lang="ru-RU" sz="600" spc="-10" smtClean="0">
                <a:solidFill>
                  <a:srgbClr val="9AACB8"/>
                </a:solidFill>
                <a:latin typeface="Exo 2 Light"/>
                <a:cs typeface="Exo 2 Light"/>
              </a:rPr>
              <a:t>т</a:t>
            </a:r>
            <a:r>
              <a:rPr lang="ru-RU" sz="600" smtClean="0">
                <a:solidFill>
                  <a:srgbClr val="9AACB8"/>
                </a:solidFill>
                <a:latin typeface="Exo 2 Light"/>
                <a:cs typeface="Exo 2 Light"/>
              </a:rPr>
              <a:t>ор</a:t>
            </a:r>
            <a:r>
              <a:rPr lang="ru-RU" sz="600" spc="-10" smtClean="0">
                <a:solidFill>
                  <a:srgbClr val="9AACB8"/>
                </a:solidFill>
                <a:latin typeface="Exo 2 Light"/>
                <a:cs typeface="Exo 2 Light"/>
              </a:rPr>
              <a:t>г</a:t>
            </a:r>
            <a:r>
              <a:rPr lang="ru-RU" sz="600" smtClean="0">
                <a:solidFill>
                  <a:srgbClr val="9AACB8"/>
                </a:solidFill>
                <a:latin typeface="Exo 2 Light"/>
                <a:cs typeface="Exo 2 Light"/>
              </a:rPr>
              <a:t>овая площадка» 2017 </a:t>
            </a:r>
            <a:r>
              <a:rPr lang="ru-RU" sz="600" spc="-10" smtClean="0">
                <a:solidFill>
                  <a:srgbClr val="9AACB8"/>
                </a:solidFill>
                <a:latin typeface="Exo 2 Light"/>
                <a:cs typeface="Exo 2 Light"/>
              </a:rPr>
              <a:t>го</a:t>
            </a:r>
            <a:r>
              <a:rPr lang="ru-RU" sz="600" smtClean="0">
                <a:solidFill>
                  <a:srgbClr val="9AACB8"/>
                </a:solidFill>
                <a:latin typeface="Exo 2 Light"/>
                <a:cs typeface="Exo 2 Light"/>
              </a:rPr>
              <a:t>д</a:t>
            </a:r>
            <a:endParaRPr lang="ru-RU" sz="600">
              <a:solidFill>
                <a:prstClr val="black"/>
              </a:solidFill>
              <a:latin typeface="Exo 2 Light"/>
              <a:cs typeface="Exo 2 Light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639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350" y="247624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AAC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2571352" y="9935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AAC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5506852" y="9935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AAC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6350" y="307255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AAC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44396" y="4140441"/>
            <a:ext cx="9074226" cy="0"/>
          </a:xfrm>
          <a:custGeom>
            <a:avLst/>
            <a:gdLst/>
            <a:ahLst/>
            <a:cxnLst/>
            <a:rect l="l" t="t" r="r" b="b"/>
            <a:pathLst>
              <a:path w="9074226">
                <a:moveTo>
                  <a:pt x="0" y="0"/>
                </a:moveTo>
                <a:lnTo>
                  <a:pt x="9074226" y="0"/>
                </a:lnTo>
              </a:path>
            </a:pathLst>
          </a:custGeom>
          <a:ln w="12700">
            <a:solidFill>
              <a:srgbClr val="9AACB8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6350" y="414044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AAC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9137650" y="414044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AAC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698"/>
            <a:r>
              <a:rPr lang="ru-RU" sz="600" spc="-5" smtClean="0">
                <a:solidFill>
                  <a:srgbClr val="9AACB8"/>
                </a:solidFill>
                <a:latin typeface="Exo 2 Light"/>
                <a:cs typeface="Exo 2 Light"/>
              </a:rPr>
              <a:t>А</a:t>
            </a:r>
            <a:r>
              <a:rPr lang="ru-RU" sz="600" smtClean="0">
                <a:solidFill>
                  <a:srgbClr val="9AACB8"/>
                </a:solidFill>
                <a:latin typeface="Exo 2 Light"/>
                <a:cs typeface="Exo 2 Light"/>
              </a:rPr>
              <a:t>О «Единая </a:t>
            </a:r>
            <a:r>
              <a:rPr lang="ru-RU" sz="600" spc="-5" smtClean="0">
                <a:solidFill>
                  <a:srgbClr val="9AACB8"/>
                </a:solidFill>
                <a:latin typeface="Exo 2 Light"/>
                <a:cs typeface="Exo 2 Light"/>
              </a:rPr>
              <a:t>э</a:t>
            </a:r>
            <a:r>
              <a:rPr lang="ru-RU" sz="600" smtClean="0">
                <a:solidFill>
                  <a:srgbClr val="9AACB8"/>
                </a:solidFill>
                <a:latin typeface="Exo 2 Light"/>
                <a:cs typeface="Exo 2 Light"/>
              </a:rPr>
              <a:t>лектронная </a:t>
            </a:r>
            <a:r>
              <a:rPr lang="ru-RU" sz="600" spc="-10" smtClean="0">
                <a:solidFill>
                  <a:srgbClr val="9AACB8"/>
                </a:solidFill>
                <a:latin typeface="Exo 2 Light"/>
                <a:cs typeface="Exo 2 Light"/>
              </a:rPr>
              <a:t>т</a:t>
            </a:r>
            <a:r>
              <a:rPr lang="ru-RU" sz="600" smtClean="0">
                <a:solidFill>
                  <a:srgbClr val="9AACB8"/>
                </a:solidFill>
                <a:latin typeface="Exo 2 Light"/>
                <a:cs typeface="Exo 2 Light"/>
              </a:rPr>
              <a:t>ор</a:t>
            </a:r>
            <a:r>
              <a:rPr lang="ru-RU" sz="600" spc="-10" smtClean="0">
                <a:solidFill>
                  <a:srgbClr val="9AACB8"/>
                </a:solidFill>
                <a:latin typeface="Exo 2 Light"/>
                <a:cs typeface="Exo 2 Light"/>
              </a:rPr>
              <a:t>г</a:t>
            </a:r>
            <a:r>
              <a:rPr lang="ru-RU" sz="600" smtClean="0">
                <a:solidFill>
                  <a:srgbClr val="9AACB8"/>
                </a:solidFill>
                <a:latin typeface="Exo 2 Light"/>
                <a:cs typeface="Exo 2 Light"/>
              </a:rPr>
              <a:t>овая площадка» 2017 </a:t>
            </a:r>
            <a:r>
              <a:rPr lang="ru-RU" sz="600" spc="-10" smtClean="0">
                <a:solidFill>
                  <a:srgbClr val="9AACB8"/>
                </a:solidFill>
                <a:latin typeface="Exo 2 Light"/>
                <a:cs typeface="Exo 2 Light"/>
              </a:rPr>
              <a:t>го</a:t>
            </a:r>
            <a:r>
              <a:rPr lang="ru-RU" sz="600" smtClean="0">
                <a:solidFill>
                  <a:srgbClr val="9AACB8"/>
                </a:solidFill>
                <a:latin typeface="Exo 2 Light"/>
                <a:cs typeface="Exo 2 Light"/>
              </a:rPr>
              <a:t>д</a:t>
            </a:r>
            <a:endParaRPr lang="ru-RU" sz="600">
              <a:solidFill>
                <a:prstClr val="black"/>
              </a:solidFill>
              <a:latin typeface="Exo 2 Light"/>
              <a:cs typeface="Exo 2 Light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5906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772676" y="3455700"/>
            <a:ext cx="1257472" cy="1762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3180175" y="3337525"/>
            <a:ext cx="512840" cy="440693"/>
          </a:xfrm>
          <a:custGeom>
            <a:avLst/>
            <a:gdLst/>
            <a:ahLst/>
            <a:cxnLst/>
            <a:rect l="l" t="t" r="r" b="b"/>
            <a:pathLst>
              <a:path w="512840" h="448310">
                <a:moveTo>
                  <a:pt x="71670" y="113030"/>
                </a:moveTo>
                <a:lnTo>
                  <a:pt x="58367" y="113030"/>
                </a:lnTo>
                <a:lnTo>
                  <a:pt x="43027" y="115570"/>
                </a:lnTo>
                <a:lnTo>
                  <a:pt x="31532" y="121920"/>
                </a:lnTo>
                <a:lnTo>
                  <a:pt x="21985" y="129540"/>
                </a:lnTo>
                <a:lnTo>
                  <a:pt x="20029" y="132080"/>
                </a:lnTo>
                <a:lnTo>
                  <a:pt x="17794" y="134620"/>
                </a:lnTo>
                <a:lnTo>
                  <a:pt x="4164" y="180340"/>
                </a:lnTo>
                <a:lnTo>
                  <a:pt x="0" y="227330"/>
                </a:lnTo>
                <a:lnTo>
                  <a:pt x="686" y="240030"/>
                </a:lnTo>
                <a:lnTo>
                  <a:pt x="10333" y="288290"/>
                </a:lnTo>
                <a:lnTo>
                  <a:pt x="24798" y="325120"/>
                </a:lnTo>
                <a:lnTo>
                  <a:pt x="45156" y="358140"/>
                </a:lnTo>
                <a:lnTo>
                  <a:pt x="70437" y="387350"/>
                </a:lnTo>
                <a:lnTo>
                  <a:pt x="100417" y="411480"/>
                </a:lnTo>
                <a:lnTo>
                  <a:pt x="145434" y="434340"/>
                </a:lnTo>
                <a:lnTo>
                  <a:pt x="195259" y="447040"/>
                </a:lnTo>
                <a:lnTo>
                  <a:pt x="207817" y="448310"/>
                </a:lnTo>
                <a:lnTo>
                  <a:pt x="245691" y="448310"/>
                </a:lnTo>
                <a:lnTo>
                  <a:pt x="258254" y="447040"/>
                </a:lnTo>
                <a:lnTo>
                  <a:pt x="270720" y="444500"/>
                </a:lnTo>
                <a:lnTo>
                  <a:pt x="283051" y="440690"/>
                </a:lnTo>
                <a:lnTo>
                  <a:pt x="293464" y="438150"/>
                </a:lnTo>
                <a:lnTo>
                  <a:pt x="341316" y="415290"/>
                </a:lnTo>
                <a:lnTo>
                  <a:pt x="381793" y="384810"/>
                </a:lnTo>
                <a:lnTo>
                  <a:pt x="309881" y="384810"/>
                </a:lnTo>
                <a:lnTo>
                  <a:pt x="297559" y="383540"/>
                </a:lnTo>
                <a:lnTo>
                  <a:pt x="285174" y="383540"/>
                </a:lnTo>
                <a:lnTo>
                  <a:pt x="247626" y="375920"/>
                </a:lnTo>
                <a:lnTo>
                  <a:pt x="222256" y="368300"/>
                </a:lnTo>
                <a:lnTo>
                  <a:pt x="211141" y="364490"/>
                </a:lnTo>
                <a:lnTo>
                  <a:pt x="200146" y="359410"/>
                </a:lnTo>
                <a:lnTo>
                  <a:pt x="189240" y="353060"/>
                </a:lnTo>
                <a:lnTo>
                  <a:pt x="178390" y="347980"/>
                </a:lnTo>
                <a:lnTo>
                  <a:pt x="145855" y="325120"/>
                </a:lnTo>
                <a:lnTo>
                  <a:pt x="117832" y="298450"/>
                </a:lnTo>
                <a:lnTo>
                  <a:pt x="88761" y="257810"/>
                </a:lnTo>
                <a:lnTo>
                  <a:pt x="72067" y="219710"/>
                </a:lnTo>
                <a:lnTo>
                  <a:pt x="66635" y="180340"/>
                </a:lnTo>
                <a:lnTo>
                  <a:pt x="68397" y="167640"/>
                </a:lnTo>
                <a:lnTo>
                  <a:pt x="71945" y="156210"/>
                </a:lnTo>
                <a:lnTo>
                  <a:pt x="77148" y="143510"/>
                </a:lnTo>
                <a:lnTo>
                  <a:pt x="83872" y="133350"/>
                </a:lnTo>
                <a:lnTo>
                  <a:pt x="87923" y="127000"/>
                </a:lnTo>
                <a:lnTo>
                  <a:pt x="93790" y="123190"/>
                </a:lnTo>
                <a:lnTo>
                  <a:pt x="100496" y="120650"/>
                </a:lnTo>
                <a:lnTo>
                  <a:pt x="93898" y="118110"/>
                </a:lnTo>
                <a:lnTo>
                  <a:pt x="83368" y="114300"/>
                </a:lnTo>
                <a:lnTo>
                  <a:pt x="71670" y="113030"/>
                </a:lnTo>
                <a:close/>
              </a:path>
              <a:path w="512840" h="448310">
                <a:moveTo>
                  <a:pt x="398768" y="365760"/>
                </a:moveTo>
                <a:lnTo>
                  <a:pt x="396254" y="367030"/>
                </a:lnTo>
                <a:lnTo>
                  <a:pt x="393879" y="368300"/>
                </a:lnTo>
                <a:lnTo>
                  <a:pt x="384055" y="372110"/>
                </a:lnTo>
                <a:lnTo>
                  <a:pt x="372173" y="375920"/>
                </a:lnTo>
                <a:lnTo>
                  <a:pt x="334338" y="383540"/>
                </a:lnTo>
                <a:lnTo>
                  <a:pt x="322140" y="383540"/>
                </a:lnTo>
                <a:lnTo>
                  <a:pt x="309881" y="384810"/>
                </a:lnTo>
                <a:lnTo>
                  <a:pt x="381793" y="384810"/>
                </a:lnTo>
                <a:lnTo>
                  <a:pt x="390658" y="375920"/>
                </a:lnTo>
                <a:lnTo>
                  <a:pt x="398768" y="365760"/>
                </a:lnTo>
                <a:close/>
              </a:path>
              <a:path w="512840" h="448310">
                <a:moveTo>
                  <a:pt x="184316" y="325120"/>
                </a:moveTo>
                <a:lnTo>
                  <a:pt x="193955" y="331470"/>
                </a:lnTo>
                <a:lnTo>
                  <a:pt x="199466" y="335280"/>
                </a:lnTo>
                <a:lnTo>
                  <a:pt x="210409" y="341630"/>
                </a:lnTo>
                <a:lnTo>
                  <a:pt x="221551" y="347980"/>
                </a:lnTo>
                <a:lnTo>
                  <a:pt x="233084" y="353060"/>
                </a:lnTo>
                <a:lnTo>
                  <a:pt x="234265" y="351790"/>
                </a:lnTo>
                <a:lnTo>
                  <a:pt x="251245" y="351790"/>
                </a:lnTo>
                <a:lnTo>
                  <a:pt x="254941" y="350520"/>
                </a:lnTo>
                <a:lnTo>
                  <a:pt x="262663" y="350520"/>
                </a:lnTo>
                <a:lnTo>
                  <a:pt x="286238" y="342900"/>
                </a:lnTo>
                <a:lnTo>
                  <a:pt x="297765" y="337820"/>
                </a:lnTo>
                <a:lnTo>
                  <a:pt x="308865" y="331470"/>
                </a:lnTo>
                <a:lnTo>
                  <a:pt x="313475" y="327660"/>
                </a:lnTo>
                <a:lnTo>
                  <a:pt x="196798" y="327660"/>
                </a:lnTo>
                <a:lnTo>
                  <a:pt x="184316" y="325120"/>
                </a:lnTo>
                <a:close/>
              </a:path>
              <a:path w="512840" h="448310">
                <a:moveTo>
                  <a:pt x="251245" y="351790"/>
                </a:moveTo>
                <a:lnTo>
                  <a:pt x="240132" y="351790"/>
                </a:lnTo>
                <a:lnTo>
                  <a:pt x="245797" y="353060"/>
                </a:lnTo>
                <a:lnTo>
                  <a:pt x="251245" y="351790"/>
                </a:lnTo>
                <a:close/>
              </a:path>
              <a:path w="512840" h="448310">
                <a:moveTo>
                  <a:pt x="262663" y="350520"/>
                </a:moveTo>
                <a:lnTo>
                  <a:pt x="254941" y="350520"/>
                </a:lnTo>
                <a:lnTo>
                  <a:pt x="258789" y="351790"/>
                </a:lnTo>
                <a:lnTo>
                  <a:pt x="262663" y="350520"/>
                </a:lnTo>
                <a:close/>
              </a:path>
              <a:path w="512840" h="448310">
                <a:moveTo>
                  <a:pt x="484001" y="148590"/>
                </a:moveTo>
                <a:lnTo>
                  <a:pt x="445197" y="148590"/>
                </a:lnTo>
                <a:lnTo>
                  <a:pt x="434703" y="151130"/>
                </a:lnTo>
                <a:lnTo>
                  <a:pt x="423655" y="153670"/>
                </a:lnTo>
                <a:lnTo>
                  <a:pt x="411700" y="160020"/>
                </a:lnTo>
                <a:lnTo>
                  <a:pt x="398489" y="168910"/>
                </a:lnTo>
                <a:lnTo>
                  <a:pt x="390096" y="177800"/>
                </a:lnTo>
                <a:lnTo>
                  <a:pt x="381944" y="185420"/>
                </a:lnTo>
                <a:lnTo>
                  <a:pt x="373864" y="194310"/>
                </a:lnTo>
                <a:lnTo>
                  <a:pt x="365685" y="204470"/>
                </a:lnTo>
                <a:lnTo>
                  <a:pt x="357240" y="214630"/>
                </a:lnTo>
                <a:lnTo>
                  <a:pt x="348359" y="226060"/>
                </a:lnTo>
                <a:lnTo>
                  <a:pt x="338873" y="237490"/>
                </a:lnTo>
                <a:lnTo>
                  <a:pt x="330720" y="246380"/>
                </a:lnTo>
                <a:lnTo>
                  <a:pt x="306631" y="274320"/>
                </a:lnTo>
                <a:lnTo>
                  <a:pt x="298865" y="283210"/>
                </a:lnTo>
                <a:lnTo>
                  <a:pt x="290173" y="293370"/>
                </a:lnTo>
                <a:lnTo>
                  <a:pt x="280043" y="303530"/>
                </a:lnTo>
                <a:lnTo>
                  <a:pt x="247005" y="323850"/>
                </a:lnTo>
                <a:lnTo>
                  <a:pt x="222067" y="327660"/>
                </a:lnTo>
                <a:lnTo>
                  <a:pt x="313475" y="327660"/>
                </a:lnTo>
                <a:lnTo>
                  <a:pt x="318860" y="325120"/>
                </a:lnTo>
                <a:lnTo>
                  <a:pt x="323114" y="321310"/>
                </a:lnTo>
                <a:lnTo>
                  <a:pt x="326746" y="318770"/>
                </a:lnTo>
                <a:lnTo>
                  <a:pt x="329833" y="314960"/>
                </a:lnTo>
                <a:lnTo>
                  <a:pt x="333185" y="312420"/>
                </a:lnTo>
                <a:lnTo>
                  <a:pt x="338557" y="307340"/>
                </a:lnTo>
                <a:lnTo>
                  <a:pt x="344565" y="303530"/>
                </a:lnTo>
                <a:lnTo>
                  <a:pt x="349810" y="298450"/>
                </a:lnTo>
                <a:lnTo>
                  <a:pt x="353162" y="294640"/>
                </a:lnTo>
                <a:lnTo>
                  <a:pt x="357417" y="292100"/>
                </a:lnTo>
                <a:lnTo>
                  <a:pt x="360770" y="289560"/>
                </a:lnTo>
                <a:lnTo>
                  <a:pt x="364897" y="285750"/>
                </a:lnTo>
                <a:lnTo>
                  <a:pt x="369012" y="280670"/>
                </a:lnTo>
                <a:lnTo>
                  <a:pt x="373279" y="276860"/>
                </a:lnTo>
                <a:lnTo>
                  <a:pt x="378651" y="273050"/>
                </a:lnTo>
                <a:lnTo>
                  <a:pt x="383261" y="267970"/>
                </a:lnTo>
                <a:lnTo>
                  <a:pt x="389065" y="265430"/>
                </a:lnTo>
                <a:lnTo>
                  <a:pt x="394653" y="260350"/>
                </a:lnTo>
                <a:lnTo>
                  <a:pt x="401003" y="257810"/>
                </a:lnTo>
                <a:lnTo>
                  <a:pt x="406668" y="252730"/>
                </a:lnTo>
                <a:lnTo>
                  <a:pt x="408547" y="252730"/>
                </a:lnTo>
                <a:lnTo>
                  <a:pt x="411900" y="248920"/>
                </a:lnTo>
                <a:lnTo>
                  <a:pt x="415392" y="248920"/>
                </a:lnTo>
                <a:lnTo>
                  <a:pt x="421400" y="243840"/>
                </a:lnTo>
                <a:lnTo>
                  <a:pt x="433266" y="240030"/>
                </a:lnTo>
                <a:lnTo>
                  <a:pt x="445860" y="237490"/>
                </a:lnTo>
                <a:lnTo>
                  <a:pt x="448717" y="233680"/>
                </a:lnTo>
                <a:lnTo>
                  <a:pt x="451854" y="229870"/>
                </a:lnTo>
                <a:lnTo>
                  <a:pt x="463034" y="214630"/>
                </a:lnTo>
                <a:lnTo>
                  <a:pt x="478355" y="194310"/>
                </a:lnTo>
                <a:lnTo>
                  <a:pt x="493494" y="173990"/>
                </a:lnTo>
                <a:lnTo>
                  <a:pt x="508509" y="153670"/>
                </a:lnTo>
                <a:lnTo>
                  <a:pt x="508649" y="153670"/>
                </a:lnTo>
                <a:lnTo>
                  <a:pt x="508864" y="152400"/>
                </a:lnTo>
                <a:lnTo>
                  <a:pt x="496588" y="151130"/>
                </a:lnTo>
                <a:lnTo>
                  <a:pt x="484001" y="148590"/>
                </a:lnTo>
                <a:close/>
              </a:path>
              <a:path w="512840" h="448310">
                <a:moveTo>
                  <a:pt x="304967" y="16510"/>
                </a:moveTo>
                <a:lnTo>
                  <a:pt x="256562" y="16510"/>
                </a:lnTo>
                <a:lnTo>
                  <a:pt x="283018" y="19050"/>
                </a:lnTo>
                <a:lnTo>
                  <a:pt x="295559" y="21590"/>
                </a:lnTo>
                <a:lnTo>
                  <a:pt x="331925" y="34290"/>
                </a:lnTo>
                <a:lnTo>
                  <a:pt x="365456" y="53340"/>
                </a:lnTo>
                <a:lnTo>
                  <a:pt x="366574" y="53340"/>
                </a:lnTo>
                <a:lnTo>
                  <a:pt x="363210" y="59690"/>
                </a:lnTo>
                <a:lnTo>
                  <a:pt x="356801" y="69850"/>
                </a:lnTo>
                <a:lnTo>
                  <a:pt x="350570" y="81280"/>
                </a:lnTo>
                <a:lnTo>
                  <a:pt x="344469" y="92710"/>
                </a:lnTo>
                <a:lnTo>
                  <a:pt x="338447" y="102870"/>
                </a:lnTo>
                <a:lnTo>
                  <a:pt x="326446" y="125730"/>
                </a:lnTo>
                <a:lnTo>
                  <a:pt x="320368" y="137160"/>
                </a:lnTo>
                <a:lnTo>
                  <a:pt x="314923" y="147320"/>
                </a:lnTo>
                <a:lnTo>
                  <a:pt x="309389" y="157480"/>
                </a:lnTo>
                <a:lnTo>
                  <a:pt x="303702" y="168910"/>
                </a:lnTo>
                <a:lnTo>
                  <a:pt x="297799" y="179070"/>
                </a:lnTo>
                <a:lnTo>
                  <a:pt x="291614" y="190500"/>
                </a:lnTo>
                <a:lnTo>
                  <a:pt x="285084" y="201930"/>
                </a:lnTo>
                <a:lnTo>
                  <a:pt x="278144" y="213360"/>
                </a:lnTo>
                <a:lnTo>
                  <a:pt x="270729" y="226060"/>
                </a:lnTo>
                <a:lnTo>
                  <a:pt x="264611" y="236220"/>
                </a:lnTo>
                <a:lnTo>
                  <a:pt x="257821" y="246380"/>
                </a:lnTo>
                <a:lnTo>
                  <a:pt x="250084" y="256540"/>
                </a:lnTo>
                <a:lnTo>
                  <a:pt x="241126" y="269240"/>
                </a:lnTo>
                <a:lnTo>
                  <a:pt x="213710" y="297180"/>
                </a:lnTo>
                <a:lnTo>
                  <a:pt x="190399" y="307340"/>
                </a:lnTo>
                <a:lnTo>
                  <a:pt x="191793" y="307340"/>
                </a:lnTo>
                <a:lnTo>
                  <a:pt x="234353" y="285750"/>
                </a:lnTo>
                <a:lnTo>
                  <a:pt x="261707" y="256540"/>
                </a:lnTo>
                <a:lnTo>
                  <a:pt x="275736" y="236220"/>
                </a:lnTo>
                <a:lnTo>
                  <a:pt x="282825" y="226060"/>
                </a:lnTo>
                <a:lnTo>
                  <a:pt x="290104" y="214630"/>
                </a:lnTo>
                <a:lnTo>
                  <a:pt x="297677" y="203200"/>
                </a:lnTo>
                <a:lnTo>
                  <a:pt x="305650" y="190500"/>
                </a:lnTo>
                <a:lnTo>
                  <a:pt x="312198" y="180340"/>
                </a:lnTo>
                <a:lnTo>
                  <a:pt x="318692" y="168910"/>
                </a:lnTo>
                <a:lnTo>
                  <a:pt x="325159" y="158750"/>
                </a:lnTo>
                <a:lnTo>
                  <a:pt x="344650" y="125730"/>
                </a:lnTo>
                <a:lnTo>
                  <a:pt x="357169" y="104140"/>
                </a:lnTo>
                <a:lnTo>
                  <a:pt x="363489" y="93980"/>
                </a:lnTo>
                <a:lnTo>
                  <a:pt x="370532" y="83820"/>
                </a:lnTo>
                <a:lnTo>
                  <a:pt x="378609" y="71120"/>
                </a:lnTo>
                <a:lnTo>
                  <a:pt x="385662" y="62230"/>
                </a:lnTo>
                <a:lnTo>
                  <a:pt x="394331" y="53340"/>
                </a:lnTo>
                <a:lnTo>
                  <a:pt x="398592" y="49530"/>
                </a:lnTo>
                <a:lnTo>
                  <a:pt x="363487" y="49530"/>
                </a:lnTo>
                <a:lnTo>
                  <a:pt x="320902" y="22860"/>
                </a:lnTo>
                <a:lnTo>
                  <a:pt x="309071" y="17780"/>
                </a:lnTo>
                <a:lnTo>
                  <a:pt x="304967" y="16510"/>
                </a:lnTo>
                <a:close/>
              </a:path>
              <a:path w="512840" h="448310">
                <a:moveTo>
                  <a:pt x="236120" y="1270"/>
                </a:moveTo>
                <a:lnTo>
                  <a:pt x="223775" y="1270"/>
                </a:lnTo>
                <a:lnTo>
                  <a:pt x="185957" y="5080"/>
                </a:lnTo>
                <a:lnTo>
                  <a:pt x="147151" y="15240"/>
                </a:lnTo>
                <a:lnTo>
                  <a:pt x="111814" y="31750"/>
                </a:lnTo>
                <a:lnTo>
                  <a:pt x="80026" y="54610"/>
                </a:lnTo>
                <a:lnTo>
                  <a:pt x="70406" y="62230"/>
                </a:lnTo>
                <a:lnTo>
                  <a:pt x="61342" y="72390"/>
                </a:lnTo>
                <a:lnTo>
                  <a:pt x="52873" y="81280"/>
                </a:lnTo>
                <a:lnTo>
                  <a:pt x="45041" y="91440"/>
                </a:lnTo>
                <a:lnTo>
                  <a:pt x="37884" y="102870"/>
                </a:lnTo>
                <a:lnTo>
                  <a:pt x="48401" y="99060"/>
                </a:lnTo>
                <a:lnTo>
                  <a:pt x="59904" y="95250"/>
                </a:lnTo>
                <a:lnTo>
                  <a:pt x="72744" y="92710"/>
                </a:lnTo>
                <a:lnTo>
                  <a:pt x="87274" y="90170"/>
                </a:lnTo>
                <a:lnTo>
                  <a:pt x="95014" y="81280"/>
                </a:lnTo>
                <a:lnTo>
                  <a:pt x="103487" y="73660"/>
                </a:lnTo>
                <a:lnTo>
                  <a:pt x="112849" y="64770"/>
                </a:lnTo>
                <a:lnTo>
                  <a:pt x="123255" y="57150"/>
                </a:lnTo>
                <a:lnTo>
                  <a:pt x="134861" y="49530"/>
                </a:lnTo>
                <a:lnTo>
                  <a:pt x="147821" y="40640"/>
                </a:lnTo>
                <a:lnTo>
                  <a:pt x="158756" y="35560"/>
                </a:lnTo>
                <a:lnTo>
                  <a:pt x="170033" y="30480"/>
                </a:lnTo>
                <a:lnTo>
                  <a:pt x="193518" y="22860"/>
                </a:lnTo>
                <a:lnTo>
                  <a:pt x="218087" y="17780"/>
                </a:lnTo>
                <a:lnTo>
                  <a:pt x="230720" y="16510"/>
                </a:lnTo>
                <a:lnTo>
                  <a:pt x="304967" y="16510"/>
                </a:lnTo>
                <a:lnTo>
                  <a:pt x="296760" y="13970"/>
                </a:lnTo>
                <a:lnTo>
                  <a:pt x="283963" y="8890"/>
                </a:lnTo>
                <a:lnTo>
                  <a:pt x="260367" y="3810"/>
                </a:lnTo>
                <a:lnTo>
                  <a:pt x="236120" y="1270"/>
                </a:lnTo>
                <a:close/>
              </a:path>
              <a:path w="512840" h="448310">
                <a:moveTo>
                  <a:pt x="458666" y="89564"/>
                </a:moveTo>
                <a:lnTo>
                  <a:pt x="456960" y="91440"/>
                </a:lnTo>
                <a:lnTo>
                  <a:pt x="458433" y="90170"/>
                </a:lnTo>
                <a:lnTo>
                  <a:pt x="458666" y="89564"/>
                </a:lnTo>
                <a:close/>
              </a:path>
              <a:path w="512840" h="448310">
                <a:moveTo>
                  <a:pt x="500754" y="25400"/>
                </a:moveTo>
                <a:lnTo>
                  <a:pt x="467829" y="25400"/>
                </a:lnTo>
                <a:lnTo>
                  <a:pt x="479912" y="27940"/>
                </a:lnTo>
                <a:lnTo>
                  <a:pt x="490767" y="33020"/>
                </a:lnTo>
                <a:lnTo>
                  <a:pt x="484525" y="44450"/>
                </a:lnTo>
                <a:lnTo>
                  <a:pt x="465675" y="77470"/>
                </a:lnTo>
                <a:lnTo>
                  <a:pt x="459411" y="87630"/>
                </a:lnTo>
                <a:lnTo>
                  <a:pt x="458666" y="89564"/>
                </a:lnTo>
                <a:lnTo>
                  <a:pt x="459270" y="88900"/>
                </a:lnTo>
                <a:lnTo>
                  <a:pt x="500754" y="25400"/>
                </a:lnTo>
                <a:close/>
              </a:path>
              <a:path w="512840" h="448310">
                <a:moveTo>
                  <a:pt x="481344" y="0"/>
                </a:moveTo>
                <a:lnTo>
                  <a:pt x="458014" y="0"/>
                </a:lnTo>
                <a:lnTo>
                  <a:pt x="452247" y="1270"/>
                </a:lnTo>
                <a:lnTo>
                  <a:pt x="427840" y="6350"/>
                </a:lnTo>
                <a:lnTo>
                  <a:pt x="393131" y="24130"/>
                </a:lnTo>
                <a:lnTo>
                  <a:pt x="373722" y="41910"/>
                </a:lnTo>
                <a:lnTo>
                  <a:pt x="363487" y="49530"/>
                </a:lnTo>
                <a:lnTo>
                  <a:pt x="398592" y="49530"/>
                </a:lnTo>
                <a:lnTo>
                  <a:pt x="405694" y="43180"/>
                </a:lnTo>
                <a:lnTo>
                  <a:pt x="414908" y="38100"/>
                </a:lnTo>
                <a:lnTo>
                  <a:pt x="425745" y="34290"/>
                </a:lnTo>
                <a:lnTo>
                  <a:pt x="438889" y="30480"/>
                </a:lnTo>
                <a:lnTo>
                  <a:pt x="455028" y="26670"/>
                </a:lnTo>
                <a:lnTo>
                  <a:pt x="467829" y="25400"/>
                </a:lnTo>
                <a:lnTo>
                  <a:pt x="500754" y="25400"/>
                </a:lnTo>
                <a:lnTo>
                  <a:pt x="507391" y="15240"/>
                </a:lnTo>
                <a:lnTo>
                  <a:pt x="509207" y="11430"/>
                </a:lnTo>
                <a:lnTo>
                  <a:pt x="510820" y="8890"/>
                </a:lnTo>
                <a:lnTo>
                  <a:pt x="512840" y="6350"/>
                </a:lnTo>
                <a:lnTo>
                  <a:pt x="511100" y="5080"/>
                </a:lnTo>
                <a:lnTo>
                  <a:pt x="506440" y="5080"/>
                </a:lnTo>
                <a:lnTo>
                  <a:pt x="481344" y="0"/>
                </a:lnTo>
                <a:close/>
              </a:path>
            </a:pathLst>
          </a:custGeom>
          <a:solidFill>
            <a:srgbClr val="0E4B82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3413255" y="3569715"/>
            <a:ext cx="274366" cy="134973"/>
          </a:xfrm>
          <a:custGeom>
            <a:avLst/>
            <a:gdLst/>
            <a:ahLst/>
            <a:cxnLst/>
            <a:rect l="l" t="t" r="r" b="b"/>
            <a:pathLst>
              <a:path w="274366" h="137306">
                <a:moveTo>
                  <a:pt x="7061" y="114766"/>
                </a:moveTo>
                <a:lnTo>
                  <a:pt x="1612" y="115185"/>
                </a:lnTo>
                <a:lnTo>
                  <a:pt x="1193" y="115388"/>
                </a:lnTo>
                <a:lnTo>
                  <a:pt x="0" y="116023"/>
                </a:lnTo>
                <a:lnTo>
                  <a:pt x="2095" y="117623"/>
                </a:lnTo>
                <a:lnTo>
                  <a:pt x="4749" y="118182"/>
                </a:lnTo>
                <a:lnTo>
                  <a:pt x="9325" y="120165"/>
                </a:lnTo>
                <a:lnTo>
                  <a:pt x="46631" y="131514"/>
                </a:lnTo>
                <a:lnTo>
                  <a:pt x="95700" y="137306"/>
                </a:lnTo>
                <a:lnTo>
                  <a:pt x="108314" y="136990"/>
                </a:lnTo>
                <a:lnTo>
                  <a:pt x="146799" y="130983"/>
                </a:lnTo>
                <a:lnTo>
                  <a:pt x="179968" y="115743"/>
                </a:lnTo>
                <a:lnTo>
                  <a:pt x="12712" y="115743"/>
                </a:lnTo>
                <a:lnTo>
                  <a:pt x="7061" y="114766"/>
                </a:lnTo>
                <a:close/>
              </a:path>
              <a:path w="274366" h="137306">
                <a:moveTo>
                  <a:pt x="21869" y="113851"/>
                </a:moveTo>
                <a:lnTo>
                  <a:pt x="18161" y="114550"/>
                </a:lnTo>
                <a:lnTo>
                  <a:pt x="12712" y="115743"/>
                </a:lnTo>
                <a:lnTo>
                  <a:pt x="179968" y="115743"/>
                </a:lnTo>
                <a:lnTo>
                  <a:pt x="180891" y="115185"/>
                </a:lnTo>
                <a:lnTo>
                  <a:pt x="181523" y="114689"/>
                </a:lnTo>
                <a:lnTo>
                  <a:pt x="25704" y="114689"/>
                </a:lnTo>
                <a:lnTo>
                  <a:pt x="21869" y="113851"/>
                </a:lnTo>
                <a:close/>
              </a:path>
              <a:path w="274366" h="137306">
                <a:moveTo>
                  <a:pt x="225416" y="0"/>
                </a:moveTo>
                <a:lnTo>
                  <a:pt x="185178" y="9483"/>
                </a:lnTo>
                <a:lnTo>
                  <a:pt x="182321" y="11502"/>
                </a:lnTo>
                <a:lnTo>
                  <a:pt x="178828" y="12480"/>
                </a:lnTo>
                <a:lnTo>
                  <a:pt x="175475" y="15490"/>
                </a:lnTo>
                <a:lnTo>
                  <a:pt x="174421" y="15693"/>
                </a:lnTo>
                <a:lnTo>
                  <a:pt x="173583" y="16048"/>
                </a:lnTo>
                <a:lnTo>
                  <a:pt x="167932" y="20379"/>
                </a:lnTo>
                <a:lnTo>
                  <a:pt x="161569" y="23732"/>
                </a:lnTo>
                <a:lnTo>
                  <a:pt x="155981" y="28266"/>
                </a:lnTo>
                <a:lnTo>
                  <a:pt x="150190" y="31555"/>
                </a:lnTo>
                <a:lnTo>
                  <a:pt x="145580" y="36508"/>
                </a:lnTo>
                <a:lnTo>
                  <a:pt x="140195" y="40356"/>
                </a:lnTo>
                <a:lnTo>
                  <a:pt x="135940" y="44268"/>
                </a:lnTo>
                <a:lnTo>
                  <a:pt x="131813" y="48319"/>
                </a:lnTo>
                <a:lnTo>
                  <a:pt x="127698" y="52307"/>
                </a:lnTo>
                <a:lnTo>
                  <a:pt x="124345" y="55799"/>
                </a:lnTo>
                <a:lnTo>
                  <a:pt x="120078" y="58378"/>
                </a:lnTo>
                <a:lnTo>
                  <a:pt x="116725" y="61870"/>
                </a:lnTo>
                <a:lnTo>
                  <a:pt x="111493" y="66975"/>
                </a:lnTo>
                <a:lnTo>
                  <a:pt x="105486" y="71090"/>
                </a:lnTo>
                <a:lnTo>
                  <a:pt x="100101" y="75992"/>
                </a:lnTo>
                <a:lnTo>
                  <a:pt x="96748" y="78710"/>
                </a:lnTo>
                <a:lnTo>
                  <a:pt x="93675" y="81720"/>
                </a:lnTo>
                <a:lnTo>
                  <a:pt x="88056" y="85674"/>
                </a:lnTo>
                <a:lnTo>
                  <a:pt x="53574" y="105783"/>
                </a:lnTo>
                <a:lnTo>
                  <a:pt x="29273" y="113369"/>
                </a:lnTo>
                <a:lnTo>
                  <a:pt x="25704" y="114689"/>
                </a:lnTo>
                <a:lnTo>
                  <a:pt x="181523" y="114689"/>
                </a:lnTo>
                <a:lnTo>
                  <a:pt x="191698" y="106714"/>
                </a:lnTo>
                <a:lnTo>
                  <a:pt x="227491" y="73422"/>
                </a:lnTo>
                <a:lnTo>
                  <a:pt x="255947" y="44999"/>
                </a:lnTo>
                <a:lnTo>
                  <a:pt x="274366" y="11747"/>
                </a:lnTo>
                <a:lnTo>
                  <a:pt x="262556" y="7120"/>
                </a:lnTo>
                <a:lnTo>
                  <a:pt x="250399" y="3503"/>
                </a:lnTo>
                <a:lnTo>
                  <a:pt x="237988" y="1070"/>
                </a:lnTo>
                <a:lnTo>
                  <a:pt x="225416" y="0"/>
                </a:lnTo>
                <a:close/>
              </a:path>
            </a:pathLst>
          </a:custGeom>
          <a:solidFill>
            <a:srgbClr val="D92727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6246320" y="3340742"/>
            <a:ext cx="169765" cy="348472"/>
          </a:xfrm>
          <a:custGeom>
            <a:avLst/>
            <a:gdLst/>
            <a:ahLst/>
            <a:cxnLst/>
            <a:rect l="l" t="t" r="r" b="b"/>
            <a:pathLst>
              <a:path w="169765" h="354495">
                <a:moveTo>
                  <a:pt x="77284" y="0"/>
                </a:moveTo>
                <a:lnTo>
                  <a:pt x="60977" y="0"/>
                </a:lnTo>
                <a:lnTo>
                  <a:pt x="49117" y="22413"/>
                </a:lnTo>
                <a:lnTo>
                  <a:pt x="29808" y="64795"/>
                </a:lnTo>
                <a:lnTo>
                  <a:pt x="15862" y="103980"/>
                </a:lnTo>
                <a:lnTo>
                  <a:pt x="3643" y="156931"/>
                </a:lnTo>
                <a:lnTo>
                  <a:pt x="0" y="203118"/>
                </a:lnTo>
                <a:lnTo>
                  <a:pt x="329" y="217055"/>
                </a:lnTo>
                <a:lnTo>
                  <a:pt x="7295" y="265765"/>
                </a:lnTo>
                <a:lnTo>
                  <a:pt x="19575" y="303669"/>
                </a:lnTo>
                <a:lnTo>
                  <a:pt x="42956" y="354495"/>
                </a:lnTo>
                <a:lnTo>
                  <a:pt x="169765" y="354495"/>
                </a:lnTo>
                <a:lnTo>
                  <a:pt x="77284" y="0"/>
                </a:lnTo>
                <a:close/>
              </a:path>
            </a:pathLst>
          </a:custGeom>
          <a:solidFill>
            <a:srgbClr val="133D8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5884997" y="3551505"/>
            <a:ext cx="343877" cy="137708"/>
          </a:xfrm>
          <a:custGeom>
            <a:avLst/>
            <a:gdLst/>
            <a:ahLst/>
            <a:cxnLst/>
            <a:rect l="l" t="t" r="r" b="b"/>
            <a:pathLst>
              <a:path w="343877" h="140088">
                <a:moveTo>
                  <a:pt x="202876" y="0"/>
                </a:moveTo>
                <a:lnTo>
                  <a:pt x="161117" y="4083"/>
                </a:lnTo>
                <a:lnTo>
                  <a:pt x="118333" y="14879"/>
                </a:lnTo>
                <a:lnTo>
                  <a:pt x="0" y="140088"/>
                </a:lnTo>
                <a:lnTo>
                  <a:pt x="147129" y="140088"/>
                </a:lnTo>
                <a:lnTo>
                  <a:pt x="187629" y="89263"/>
                </a:lnTo>
                <a:lnTo>
                  <a:pt x="343877" y="89263"/>
                </a:lnTo>
                <a:lnTo>
                  <a:pt x="326127" y="55020"/>
                </a:lnTo>
                <a:lnTo>
                  <a:pt x="290234" y="21095"/>
                </a:lnTo>
                <a:lnTo>
                  <a:pt x="247532" y="4213"/>
                </a:lnTo>
                <a:lnTo>
                  <a:pt x="217679" y="266"/>
                </a:lnTo>
                <a:lnTo>
                  <a:pt x="202876" y="0"/>
                </a:lnTo>
                <a:close/>
              </a:path>
            </a:pathLst>
          </a:custGeom>
          <a:solidFill>
            <a:srgbClr val="6A737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6246320" y="3340742"/>
            <a:ext cx="169765" cy="348472"/>
          </a:xfrm>
          <a:custGeom>
            <a:avLst/>
            <a:gdLst/>
            <a:ahLst/>
            <a:cxnLst/>
            <a:rect l="l" t="t" r="r" b="b"/>
            <a:pathLst>
              <a:path w="169765" h="354495">
                <a:moveTo>
                  <a:pt x="77284" y="0"/>
                </a:moveTo>
                <a:lnTo>
                  <a:pt x="60977" y="0"/>
                </a:lnTo>
                <a:lnTo>
                  <a:pt x="49117" y="22413"/>
                </a:lnTo>
                <a:lnTo>
                  <a:pt x="29808" y="64795"/>
                </a:lnTo>
                <a:lnTo>
                  <a:pt x="15862" y="103980"/>
                </a:lnTo>
                <a:lnTo>
                  <a:pt x="3643" y="156931"/>
                </a:lnTo>
                <a:lnTo>
                  <a:pt x="0" y="203118"/>
                </a:lnTo>
                <a:lnTo>
                  <a:pt x="329" y="217055"/>
                </a:lnTo>
                <a:lnTo>
                  <a:pt x="7295" y="265765"/>
                </a:lnTo>
                <a:lnTo>
                  <a:pt x="19575" y="303669"/>
                </a:lnTo>
                <a:lnTo>
                  <a:pt x="42956" y="354495"/>
                </a:lnTo>
                <a:lnTo>
                  <a:pt x="169765" y="354495"/>
                </a:lnTo>
                <a:lnTo>
                  <a:pt x="77284" y="0"/>
                </a:lnTo>
                <a:close/>
              </a:path>
            </a:pathLst>
          </a:custGeom>
          <a:solidFill>
            <a:srgbClr val="133D8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6029216" y="3340931"/>
            <a:ext cx="251206" cy="189511"/>
          </a:xfrm>
          <a:custGeom>
            <a:avLst/>
            <a:gdLst/>
            <a:ahLst/>
            <a:cxnLst/>
            <a:rect l="l" t="t" r="r" b="b"/>
            <a:pathLst>
              <a:path w="251206" h="192786">
                <a:moveTo>
                  <a:pt x="251206" y="0"/>
                </a:moveTo>
                <a:lnTo>
                  <a:pt x="175831" y="0"/>
                </a:lnTo>
                <a:lnTo>
                  <a:pt x="0" y="192786"/>
                </a:lnTo>
                <a:lnTo>
                  <a:pt x="51150" y="176566"/>
                </a:lnTo>
                <a:lnTo>
                  <a:pt x="97346" y="153641"/>
                </a:lnTo>
                <a:lnTo>
                  <a:pt x="138718" y="125440"/>
                </a:lnTo>
                <a:lnTo>
                  <a:pt x="175392" y="93392"/>
                </a:lnTo>
                <a:lnTo>
                  <a:pt x="207499" y="58928"/>
                </a:lnTo>
                <a:lnTo>
                  <a:pt x="235165" y="23476"/>
                </a:lnTo>
                <a:lnTo>
                  <a:pt x="251206" y="0"/>
                </a:lnTo>
                <a:close/>
              </a:path>
            </a:pathLst>
          </a:custGeom>
          <a:solidFill>
            <a:srgbClr val="EE3124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5536949" y="3337503"/>
            <a:ext cx="450466" cy="354951"/>
          </a:xfrm>
          <a:custGeom>
            <a:avLst/>
            <a:gdLst/>
            <a:ahLst/>
            <a:cxnLst/>
            <a:rect l="l" t="t" r="r" b="b"/>
            <a:pathLst>
              <a:path w="450466" h="361086">
                <a:moveTo>
                  <a:pt x="281753" y="0"/>
                </a:moveTo>
                <a:lnTo>
                  <a:pt x="230146" y="4666"/>
                </a:lnTo>
                <a:lnTo>
                  <a:pt x="178982" y="18300"/>
                </a:lnTo>
                <a:lnTo>
                  <a:pt x="130329" y="40349"/>
                </a:lnTo>
                <a:lnTo>
                  <a:pt x="86257" y="70264"/>
                </a:lnTo>
                <a:lnTo>
                  <a:pt x="48835" y="107493"/>
                </a:lnTo>
                <a:lnTo>
                  <a:pt x="20131" y="151487"/>
                </a:lnTo>
                <a:lnTo>
                  <a:pt x="3183" y="198153"/>
                </a:lnTo>
                <a:lnTo>
                  <a:pt x="0" y="224531"/>
                </a:lnTo>
                <a:lnTo>
                  <a:pt x="329" y="237414"/>
                </a:lnTo>
                <a:lnTo>
                  <a:pt x="14142" y="285423"/>
                </a:lnTo>
                <a:lnTo>
                  <a:pt x="37252" y="315953"/>
                </a:lnTo>
                <a:lnTo>
                  <a:pt x="70892" y="339884"/>
                </a:lnTo>
                <a:lnTo>
                  <a:pt x="114704" y="355500"/>
                </a:lnTo>
                <a:lnTo>
                  <a:pt x="168329" y="361086"/>
                </a:lnTo>
                <a:lnTo>
                  <a:pt x="187453" y="360467"/>
                </a:lnTo>
                <a:lnTo>
                  <a:pt x="243213" y="351608"/>
                </a:lnTo>
                <a:lnTo>
                  <a:pt x="295382" y="333355"/>
                </a:lnTo>
                <a:lnTo>
                  <a:pt x="342453" y="307136"/>
                </a:lnTo>
                <a:lnTo>
                  <a:pt x="382919" y="274378"/>
                </a:lnTo>
                <a:lnTo>
                  <a:pt x="384893" y="272343"/>
                </a:lnTo>
                <a:lnTo>
                  <a:pt x="204497" y="272343"/>
                </a:lnTo>
                <a:lnTo>
                  <a:pt x="189422" y="272272"/>
                </a:lnTo>
                <a:lnTo>
                  <a:pt x="148242" y="260288"/>
                </a:lnTo>
                <a:lnTo>
                  <a:pt x="120642" y="224498"/>
                </a:lnTo>
                <a:lnTo>
                  <a:pt x="118133" y="201688"/>
                </a:lnTo>
                <a:lnTo>
                  <a:pt x="119611" y="189637"/>
                </a:lnTo>
                <a:lnTo>
                  <a:pt x="139453" y="145993"/>
                </a:lnTo>
                <a:lnTo>
                  <a:pt x="173664" y="113258"/>
                </a:lnTo>
                <a:lnTo>
                  <a:pt x="207980" y="95939"/>
                </a:lnTo>
                <a:lnTo>
                  <a:pt x="248191" y="88150"/>
                </a:lnTo>
                <a:lnTo>
                  <a:pt x="441975" y="88150"/>
                </a:lnTo>
                <a:lnTo>
                  <a:pt x="441473" y="86700"/>
                </a:lnTo>
                <a:lnTo>
                  <a:pt x="421458" y="53946"/>
                </a:lnTo>
                <a:lnTo>
                  <a:pt x="390826" y="27729"/>
                </a:lnTo>
                <a:lnTo>
                  <a:pt x="350233" y="9477"/>
                </a:lnTo>
                <a:lnTo>
                  <a:pt x="300338" y="618"/>
                </a:lnTo>
                <a:lnTo>
                  <a:pt x="281753" y="0"/>
                </a:lnTo>
                <a:close/>
              </a:path>
              <a:path w="450466" h="361086">
                <a:moveTo>
                  <a:pt x="441975" y="88150"/>
                </a:moveTo>
                <a:lnTo>
                  <a:pt x="248191" y="88150"/>
                </a:lnTo>
                <a:lnTo>
                  <a:pt x="262666" y="88190"/>
                </a:lnTo>
                <a:lnTo>
                  <a:pt x="277593" y="89732"/>
                </a:lnTo>
                <a:lnTo>
                  <a:pt x="315720" y="108277"/>
                </a:lnTo>
                <a:lnTo>
                  <a:pt x="334533" y="150433"/>
                </a:lnTo>
                <a:lnTo>
                  <a:pt x="334397" y="162433"/>
                </a:lnTo>
                <a:lnTo>
                  <a:pt x="319620" y="206511"/>
                </a:lnTo>
                <a:lnTo>
                  <a:pt x="289926" y="239541"/>
                </a:lnTo>
                <a:lnTo>
                  <a:pt x="245718" y="264339"/>
                </a:lnTo>
                <a:lnTo>
                  <a:pt x="204497" y="272343"/>
                </a:lnTo>
                <a:lnTo>
                  <a:pt x="384893" y="272343"/>
                </a:lnTo>
                <a:lnTo>
                  <a:pt x="415275" y="236508"/>
                </a:lnTo>
                <a:lnTo>
                  <a:pt x="438013" y="194954"/>
                </a:lnTo>
                <a:lnTo>
                  <a:pt x="449453" y="151941"/>
                </a:lnTo>
                <a:lnTo>
                  <a:pt x="450466" y="136105"/>
                </a:lnTo>
                <a:lnTo>
                  <a:pt x="450214" y="124564"/>
                </a:lnTo>
                <a:lnTo>
                  <a:pt x="448593" y="111463"/>
                </a:lnTo>
                <a:lnTo>
                  <a:pt x="445672" y="98824"/>
                </a:lnTo>
                <a:lnTo>
                  <a:pt x="441975" y="88150"/>
                </a:lnTo>
                <a:close/>
              </a:path>
            </a:pathLst>
          </a:custGeom>
          <a:solidFill>
            <a:srgbClr val="6A737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6431229" y="3340640"/>
            <a:ext cx="545553" cy="348671"/>
          </a:xfrm>
          <a:custGeom>
            <a:avLst/>
            <a:gdLst/>
            <a:ahLst/>
            <a:cxnLst/>
            <a:rect l="l" t="t" r="r" b="b"/>
            <a:pathLst>
              <a:path w="545553" h="354698">
                <a:moveTo>
                  <a:pt x="253098" y="0"/>
                </a:moveTo>
                <a:lnTo>
                  <a:pt x="108102" y="0"/>
                </a:lnTo>
                <a:lnTo>
                  <a:pt x="0" y="354698"/>
                </a:lnTo>
                <a:lnTo>
                  <a:pt x="144945" y="354698"/>
                </a:lnTo>
                <a:lnTo>
                  <a:pt x="191668" y="204177"/>
                </a:lnTo>
                <a:lnTo>
                  <a:pt x="333155" y="204177"/>
                </a:lnTo>
                <a:lnTo>
                  <a:pt x="313220" y="179692"/>
                </a:lnTo>
                <a:lnTo>
                  <a:pt x="334468" y="163258"/>
                </a:lnTo>
                <a:lnTo>
                  <a:pt x="204343" y="163258"/>
                </a:lnTo>
                <a:lnTo>
                  <a:pt x="253098" y="0"/>
                </a:lnTo>
                <a:close/>
              </a:path>
              <a:path w="545553" h="354698">
                <a:moveTo>
                  <a:pt x="333155" y="204177"/>
                </a:moveTo>
                <a:lnTo>
                  <a:pt x="191668" y="204177"/>
                </a:lnTo>
                <a:lnTo>
                  <a:pt x="287502" y="354698"/>
                </a:lnTo>
                <a:lnTo>
                  <a:pt x="455701" y="354698"/>
                </a:lnTo>
                <a:lnTo>
                  <a:pt x="333155" y="204177"/>
                </a:lnTo>
                <a:close/>
              </a:path>
              <a:path w="545553" h="354698">
                <a:moveTo>
                  <a:pt x="545553" y="0"/>
                </a:moveTo>
                <a:lnTo>
                  <a:pt x="400710" y="0"/>
                </a:lnTo>
                <a:lnTo>
                  <a:pt x="204343" y="163258"/>
                </a:lnTo>
                <a:lnTo>
                  <a:pt x="334468" y="163258"/>
                </a:lnTo>
                <a:lnTo>
                  <a:pt x="545553" y="0"/>
                </a:lnTo>
                <a:close/>
              </a:path>
            </a:pathLst>
          </a:custGeom>
          <a:solidFill>
            <a:srgbClr val="133D8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7079477" y="3447426"/>
            <a:ext cx="871959" cy="2588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7039133" y="3448310"/>
            <a:ext cx="12" cy="247837"/>
          </a:xfrm>
          <a:custGeom>
            <a:avLst/>
            <a:gdLst/>
            <a:ahLst/>
            <a:cxnLst/>
            <a:rect l="l" t="t" r="r" b="b"/>
            <a:pathLst>
              <a:path w="12" h="252120">
                <a:moveTo>
                  <a:pt x="12" y="0"/>
                </a:moveTo>
                <a:lnTo>
                  <a:pt x="0" y="252120"/>
                </a:lnTo>
              </a:path>
            </a:pathLst>
          </a:custGeom>
          <a:ln w="7200">
            <a:solidFill>
              <a:srgbClr val="6A737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5726441" y="4092940"/>
            <a:ext cx="63936" cy="87401"/>
          </a:xfrm>
          <a:custGeom>
            <a:avLst/>
            <a:gdLst/>
            <a:ahLst/>
            <a:cxnLst/>
            <a:rect l="l" t="t" r="r" b="b"/>
            <a:pathLst>
              <a:path w="63936" h="88912">
                <a:moveTo>
                  <a:pt x="56883" y="0"/>
                </a:moveTo>
                <a:lnTo>
                  <a:pt x="0" y="0"/>
                </a:lnTo>
                <a:lnTo>
                  <a:pt x="0" y="88912"/>
                </a:lnTo>
                <a:lnTo>
                  <a:pt x="41263" y="88158"/>
                </a:lnTo>
                <a:lnTo>
                  <a:pt x="55237" y="81703"/>
                </a:lnTo>
                <a:lnTo>
                  <a:pt x="59632" y="74942"/>
                </a:lnTo>
                <a:lnTo>
                  <a:pt x="18021" y="74942"/>
                </a:lnTo>
                <a:lnTo>
                  <a:pt x="18021" y="48272"/>
                </a:lnTo>
                <a:lnTo>
                  <a:pt x="60601" y="48272"/>
                </a:lnTo>
                <a:lnTo>
                  <a:pt x="60437" y="47737"/>
                </a:lnTo>
                <a:lnTo>
                  <a:pt x="50763" y="38249"/>
                </a:lnTo>
                <a:lnTo>
                  <a:pt x="32511" y="34277"/>
                </a:lnTo>
                <a:lnTo>
                  <a:pt x="18021" y="34277"/>
                </a:lnTo>
                <a:lnTo>
                  <a:pt x="18021" y="15760"/>
                </a:lnTo>
                <a:lnTo>
                  <a:pt x="56883" y="15760"/>
                </a:lnTo>
                <a:lnTo>
                  <a:pt x="56883" y="0"/>
                </a:lnTo>
                <a:close/>
              </a:path>
              <a:path w="63936" h="88912">
                <a:moveTo>
                  <a:pt x="60601" y="48272"/>
                </a:moveTo>
                <a:lnTo>
                  <a:pt x="39242" y="48272"/>
                </a:lnTo>
                <a:lnTo>
                  <a:pt x="45084" y="52565"/>
                </a:lnTo>
                <a:lnTo>
                  <a:pt x="45084" y="70611"/>
                </a:lnTo>
                <a:lnTo>
                  <a:pt x="39242" y="74942"/>
                </a:lnTo>
                <a:lnTo>
                  <a:pt x="59632" y="74942"/>
                </a:lnTo>
                <a:lnTo>
                  <a:pt x="62167" y="71042"/>
                </a:lnTo>
                <a:lnTo>
                  <a:pt x="63936" y="59101"/>
                </a:lnTo>
                <a:lnTo>
                  <a:pt x="60601" y="48272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5795692" y="4092940"/>
            <a:ext cx="91300" cy="87401"/>
          </a:xfrm>
          <a:custGeom>
            <a:avLst/>
            <a:gdLst/>
            <a:ahLst/>
            <a:cxnLst/>
            <a:rect l="l" t="t" r="r" b="b"/>
            <a:pathLst>
              <a:path w="91300" h="88912">
                <a:moveTo>
                  <a:pt x="55981" y="0"/>
                </a:moveTo>
                <a:lnTo>
                  <a:pt x="35420" y="0"/>
                </a:lnTo>
                <a:lnTo>
                  <a:pt x="0" y="88912"/>
                </a:lnTo>
                <a:lnTo>
                  <a:pt x="19291" y="88912"/>
                </a:lnTo>
                <a:lnTo>
                  <a:pt x="26771" y="68833"/>
                </a:lnTo>
                <a:lnTo>
                  <a:pt x="83324" y="68833"/>
                </a:lnTo>
                <a:lnTo>
                  <a:pt x="77527" y="54241"/>
                </a:lnTo>
                <a:lnTo>
                  <a:pt x="32512" y="54241"/>
                </a:lnTo>
                <a:lnTo>
                  <a:pt x="44818" y="17906"/>
                </a:lnTo>
                <a:lnTo>
                  <a:pt x="63094" y="17906"/>
                </a:lnTo>
                <a:lnTo>
                  <a:pt x="55981" y="0"/>
                </a:lnTo>
                <a:close/>
              </a:path>
              <a:path w="91300" h="88912">
                <a:moveTo>
                  <a:pt x="83324" y="68833"/>
                </a:moveTo>
                <a:lnTo>
                  <a:pt x="63487" y="68833"/>
                </a:lnTo>
                <a:lnTo>
                  <a:pt x="70993" y="88912"/>
                </a:lnTo>
                <a:lnTo>
                  <a:pt x="91300" y="88912"/>
                </a:lnTo>
                <a:lnTo>
                  <a:pt x="83324" y="68833"/>
                </a:lnTo>
                <a:close/>
              </a:path>
              <a:path w="91300" h="88912">
                <a:moveTo>
                  <a:pt x="63094" y="17906"/>
                </a:moveTo>
                <a:lnTo>
                  <a:pt x="45059" y="17906"/>
                </a:lnTo>
                <a:lnTo>
                  <a:pt x="58153" y="54241"/>
                </a:lnTo>
                <a:lnTo>
                  <a:pt x="77527" y="54241"/>
                </a:lnTo>
                <a:lnTo>
                  <a:pt x="63094" y="17906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" name="bk object 29"/>
          <p:cNvSpPr/>
          <p:nvPr/>
        </p:nvSpPr>
        <p:spPr>
          <a:xfrm>
            <a:off x="5897825" y="4092940"/>
            <a:ext cx="72123" cy="87401"/>
          </a:xfrm>
          <a:custGeom>
            <a:avLst/>
            <a:gdLst/>
            <a:ahLst/>
            <a:cxnLst/>
            <a:rect l="l" t="t" r="r" b="b"/>
            <a:pathLst>
              <a:path w="72123" h="88912">
                <a:moveTo>
                  <a:pt x="18034" y="0"/>
                </a:moveTo>
                <a:lnTo>
                  <a:pt x="0" y="0"/>
                </a:lnTo>
                <a:lnTo>
                  <a:pt x="0" y="88912"/>
                </a:lnTo>
                <a:lnTo>
                  <a:pt x="18034" y="88912"/>
                </a:lnTo>
                <a:lnTo>
                  <a:pt x="18034" y="50406"/>
                </a:lnTo>
                <a:lnTo>
                  <a:pt x="72123" y="50406"/>
                </a:lnTo>
                <a:lnTo>
                  <a:pt x="72123" y="35801"/>
                </a:lnTo>
                <a:lnTo>
                  <a:pt x="18034" y="35801"/>
                </a:lnTo>
                <a:lnTo>
                  <a:pt x="18034" y="0"/>
                </a:lnTo>
                <a:close/>
              </a:path>
              <a:path w="72123" h="88912">
                <a:moveTo>
                  <a:pt x="72123" y="50406"/>
                </a:moveTo>
                <a:lnTo>
                  <a:pt x="54076" y="50406"/>
                </a:lnTo>
                <a:lnTo>
                  <a:pt x="54076" y="88912"/>
                </a:lnTo>
                <a:lnTo>
                  <a:pt x="72123" y="88912"/>
                </a:lnTo>
                <a:lnTo>
                  <a:pt x="72123" y="50406"/>
                </a:lnTo>
                <a:close/>
              </a:path>
              <a:path w="72123" h="88912">
                <a:moveTo>
                  <a:pt x="72123" y="0"/>
                </a:moveTo>
                <a:lnTo>
                  <a:pt x="54076" y="0"/>
                </a:lnTo>
                <a:lnTo>
                  <a:pt x="54076" y="35801"/>
                </a:lnTo>
                <a:lnTo>
                  <a:pt x="72123" y="35801"/>
                </a:lnTo>
                <a:lnTo>
                  <a:pt x="72123" y="0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bk object 30"/>
          <p:cNvSpPr/>
          <p:nvPr/>
        </p:nvSpPr>
        <p:spPr>
          <a:xfrm>
            <a:off x="5987748" y="4092940"/>
            <a:ext cx="74295" cy="87401"/>
          </a:xfrm>
          <a:custGeom>
            <a:avLst/>
            <a:gdLst/>
            <a:ahLst/>
            <a:cxnLst/>
            <a:rect l="l" t="t" r="r" b="b"/>
            <a:pathLst>
              <a:path w="74295" h="88912">
                <a:moveTo>
                  <a:pt x="18034" y="0"/>
                </a:moveTo>
                <a:lnTo>
                  <a:pt x="0" y="0"/>
                </a:lnTo>
                <a:lnTo>
                  <a:pt x="0" y="88912"/>
                </a:lnTo>
                <a:lnTo>
                  <a:pt x="18034" y="88912"/>
                </a:lnTo>
                <a:lnTo>
                  <a:pt x="18034" y="44691"/>
                </a:lnTo>
                <a:lnTo>
                  <a:pt x="38500" y="44691"/>
                </a:lnTo>
                <a:lnTo>
                  <a:pt x="34912" y="40258"/>
                </a:lnTo>
                <a:lnTo>
                  <a:pt x="37018" y="37972"/>
                </a:lnTo>
                <a:lnTo>
                  <a:pt x="18034" y="37972"/>
                </a:lnTo>
                <a:lnTo>
                  <a:pt x="18034" y="0"/>
                </a:lnTo>
                <a:close/>
              </a:path>
              <a:path w="74295" h="88912">
                <a:moveTo>
                  <a:pt x="38500" y="44691"/>
                </a:moveTo>
                <a:lnTo>
                  <a:pt x="18402" y="44691"/>
                </a:lnTo>
                <a:lnTo>
                  <a:pt x="51422" y="88912"/>
                </a:lnTo>
                <a:lnTo>
                  <a:pt x="74295" y="88912"/>
                </a:lnTo>
                <a:lnTo>
                  <a:pt x="38500" y="44691"/>
                </a:lnTo>
                <a:close/>
              </a:path>
              <a:path w="74295" h="88912">
                <a:moveTo>
                  <a:pt x="72009" y="0"/>
                </a:moveTo>
                <a:lnTo>
                  <a:pt x="50571" y="0"/>
                </a:lnTo>
                <a:lnTo>
                  <a:pt x="18402" y="37972"/>
                </a:lnTo>
                <a:lnTo>
                  <a:pt x="37018" y="37972"/>
                </a:lnTo>
                <a:lnTo>
                  <a:pt x="72009" y="0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bk object 31"/>
          <p:cNvSpPr/>
          <p:nvPr/>
        </p:nvSpPr>
        <p:spPr>
          <a:xfrm>
            <a:off x="5726438" y="4232582"/>
            <a:ext cx="60288" cy="87401"/>
          </a:xfrm>
          <a:custGeom>
            <a:avLst/>
            <a:gdLst/>
            <a:ahLst/>
            <a:cxnLst/>
            <a:rect l="l" t="t" r="r" b="b"/>
            <a:pathLst>
              <a:path w="60288" h="88912">
                <a:moveTo>
                  <a:pt x="26301" y="0"/>
                </a:moveTo>
                <a:lnTo>
                  <a:pt x="0" y="0"/>
                </a:lnTo>
                <a:lnTo>
                  <a:pt x="0" y="88912"/>
                </a:lnTo>
                <a:lnTo>
                  <a:pt x="18021" y="88912"/>
                </a:lnTo>
                <a:lnTo>
                  <a:pt x="18021" y="55498"/>
                </a:lnTo>
                <a:lnTo>
                  <a:pt x="37633" y="54748"/>
                </a:lnTo>
                <a:lnTo>
                  <a:pt x="50940" y="48352"/>
                </a:lnTo>
                <a:lnTo>
                  <a:pt x="55496" y="41528"/>
                </a:lnTo>
                <a:lnTo>
                  <a:pt x="18021" y="41528"/>
                </a:lnTo>
                <a:lnTo>
                  <a:pt x="18021" y="13944"/>
                </a:lnTo>
                <a:lnTo>
                  <a:pt x="56505" y="13944"/>
                </a:lnTo>
                <a:lnTo>
                  <a:pt x="47300" y="4611"/>
                </a:lnTo>
                <a:lnTo>
                  <a:pt x="26301" y="0"/>
                </a:lnTo>
                <a:close/>
              </a:path>
              <a:path w="60288" h="88912">
                <a:moveTo>
                  <a:pt x="56505" y="13944"/>
                </a:moveTo>
                <a:lnTo>
                  <a:pt x="36715" y="13944"/>
                </a:lnTo>
                <a:lnTo>
                  <a:pt x="41427" y="19951"/>
                </a:lnTo>
                <a:lnTo>
                  <a:pt x="41427" y="34035"/>
                </a:lnTo>
                <a:lnTo>
                  <a:pt x="37223" y="41528"/>
                </a:lnTo>
                <a:lnTo>
                  <a:pt x="55496" y="41528"/>
                </a:lnTo>
                <a:lnTo>
                  <a:pt x="58183" y="37504"/>
                </a:lnTo>
                <a:lnTo>
                  <a:pt x="60288" y="24739"/>
                </a:lnTo>
                <a:lnTo>
                  <a:pt x="57270" y="14720"/>
                </a:lnTo>
                <a:lnTo>
                  <a:pt x="56505" y="13944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bk object 32"/>
          <p:cNvSpPr/>
          <p:nvPr/>
        </p:nvSpPr>
        <p:spPr>
          <a:xfrm>
            <a:off x="5782987" y="4232594"/>
            <a:ext cx="91312" cy="87401"/>
          </a:xfrm>
          <a:custGeom>
            <a:avLst/>
            <a:gdLst/>
            <a:ahLst/>
            <a:cxnLst/>
            <a:rect l="l" t="t" r="r" b="b"/>
            <a:pathLst>
              <a:path w="91312" h="88912">
                <a:moveTo>
                  <a:pt x="56006" y="0"/>
                </a:moveTo>
                <a:lnTo>
                  <a:pt x="35420" y="0"/>
                </a:lnTo>
                <a:lnTo>
                  <a:pt x="0" y="88912"/>
                </a:lnTo>
                <a:lnTo>
                  <a:pt x="19278" y="88912"/>
                </a:lnTo>
                <a:lnTo>
                  <a:pt x="26784" y="68808"/>
                </a:lnTo>
                <a:lnTo>
                  <a:pt x="83329" y="68808"/>
                </a:lnTo>
                <a:lnTo>
                  <a:pt x="77530" y="54203"/>
                </a:lnTo>
                <a:lnTo>
                  <a:pt x="32499" y="54203"/>
                </a:lnTo>
                <a:lnTo>
                  <a:pt x="44818" y="17881"/>
                </a:lnTo>
                <a:lnTo>
                  <a:pt x="63107" y="17881"/>
                </a:lnTo>
                <a:lnTo>
                  <a:pt x="56006" y="0"/>
                </a:lnTo>
                <a:close/>
              </a:path>
              <a:path w="91312" h="88912">
                <a:moveTo>
                  <a:pt x="83329" y="68808"/>
                </a:moveTo>
                <a:lnTo>
                  <a:pt x="63499" y="68808"/>
                </a:lnTo>
                <a:lnTo>
                  <a:pt x="70967" y="88912"/>
                </a:lnTo>
                <a:lnTo>
                  <a:pt x="91312" y="88912"/>
                </a:lnTo>
                <a:lnTo>
                  <a:pt x="83329" y="68808"/>
                </a:lnTo>
                <a:close/>
              </a:path>
              <a:path w="91312" h="88912">
                <a:moveTo>
                  <a:pt x="63107" y="17881"/>
                </a:moveTo>
                <a:lnTo>
                  <a:pt x="45072" y="17881"/>
                </a:lnTo>
                <a:lnTo>
                  <a:pt x="58140" y="54203"/>
                </a:lnTo>
                <a:lnTo>
                  <a:pt x="77530" y="54203"/>
                </a:lnTo>
                <a:lnTo>
                  <a:pt x="63107" y="17881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3" name="bk object 33"/>
          <p:cNvSpPr/>
          <p:nvPr/>
        </p:nvSpPr>
        <p:spPr>
          <a:xfrm>
            <a:off x="5878117" y="4231581"/>
            <a:ext cx="60805" cy="89028"/>
          </a:xfrm>
          <a:custGeom>
            <a:avLst/>
            <a:gdLst/>
            <a:ahLst/>
            <a:cxnLst/>
            <a:rect l="l" t="t" r="r" b="b"/>
            <a:pathLst>
              <a:path w="60805" h="90567">
                <a:moveTo>
                  <a:pt x="0" y="70389"/>
                </a:moveTo>
                <a:lnTo>
                  <a:pt x="4924" y="87543"/>
                </a:lnTo>
                <a:lnTo>
                  <a:pt x="15785" y="89898"/>
                </a:lnTo>
                <a:lnTo>
                  <a:pt x="31623" y="90567"/>
                </a:lnTo>
                <a:lnTo>
                  <a:pt x="44379" y="87429"/>
                </a:lnTo>
                <a:lnTo>
                  <a:pt x="55882" y="78531"/>
                </a:lnTo>
                <a:lnTo>
                  <a:pt x="56504" y="76307"/>
                </a:lnTo>
                <a:lnTo>
                  <a:pt x="20193" y="76307"/>
                </a:lnTo>
                <a:lnTo>
                  <a:pt x="12065" y="75684"/>
                </a:lnTo>
                <a:lnTo>
                  <a:pt x="0" y="70389"/>
                </a:lnTo>
                <a:close/>
              </a:path>
              <a:path w="60805" h="90567">
                <a:moveTo>
                  <a:pt x="55657" y="14610"/>
                </a:moveTo>
                <a:lnTo>
                  <a:pt x="34937" y="14610"/>
                </a:lnTo>
                <a:lnTo>
                  <a:pt x="38227" y="20071"/>
                </a:lnTo>
                <a:lnTo>
                  <a:pt x="38227" y="31869"/>
                </a:lnTo>
                <a:lnTo>
                  <a:pt x="33134" y="36314"/>
                </a:lnTo>
                <a:lnTo>
                  <a:pt x="13208" y="36314"/>
                </a:lnTo>
                <a:lnTo>
                  <a:pt x="13208" y="50932"/>
                </a:lnTo>
                <a:lnTo>
                  <a:pt x="27419" y="50932"/>
                </a:lnTo>
                <a:lnTo>
                  <a:pt x="41262" y="51072"/>
                </a:lnTo>
                <a:lnTo>
                  <a:pt x="41262" y="69207"/>
                </a:lnTo>
                <a:lnTo>
                  <a:pt x="37452" y="76307"/>
                </a:lnTo>
                <a:lnTo>
                  <a:pt x="56504" y="76307"/>
                </a:lnTo>
                <a:lnTo>
                  <a:pt x="60805" y="60911"/>
                </a:lnTo>
                <a:lnTo>
                  <a:pt x="54746" y="48315"/>
                </a:lnTo>
                <a:lnTo>
                  <a:pt x="43192" y="42791"/>
                </a:lnTo>
                <a:lnTo>
                  <a:pt x="43192" y="42423"/>
                </a:lnTo>
                <a:lnTo>
                  <a:pt x="53086" y="39743"/>
                </a:lnTo>
                <a:lnTo>
                  <a:pt x="57899" y="31488"/>
                </a:lnTo>
                <a:lnTo>
                  <a:pt x="57895" y="21898"/>
                </a:lnTo>
                <a:lnTo>
                  <a:pt x="55657" y="14610"/>
                </a:lnTo>
                <a:close/>
              </a:path>
              <a:path w="60805" h="90567">
                <a:moveTo>
                  <a:pt x="26502" y="0"/>
                </a:moveTo>
                <a:lnTo>
                  <a:pt x="13674" y="1220"/>
                </a:lnTo>
                <a:lnTo>
                  <a:pt x="1638" y="4450"/>
                </a:lnTo>
                <a:lnTo>
                  <a:pt x="3429" y="19436"/>
                </a:lnTo>
                <a:lnTo>
                  <a:pt x="10680" y="16007"/>
                </a:lnTo>
                <a:lnTo>
                  <a:pt x="16764" y="14610"/>
                </a:lnTo>
                <a:lnTo>
                  <a:pt x="55657" y="14610"/>
                </a:lnTo>
                <a:lnTo>
                  <a:pt x="54414" y="10564"/>
                </a:lnTo>
                <a:lnTo>
                  <a:pt x="44105" y="2846"/>
                </a:lnTo>
                <a:lnTo>
                  <a:pt x="26502" y="0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4" name="bk object 34"/>
          <p:cNvSpPr/>
          <p:nvPr/>
        </p:nvSpPr>
        <p:spPr>
          <a:xfrm>
            <a:off x="5953060" y="4232591"/>
            <a:ext cx="62772" cy="87401"/>
          </a:xfrm>
          <a:custGeom>
            <a:avLst/>
            <a:gdLst/>
            <a:ahLst/>
            <a:cxnLst/>
            <a:rect l="l" t="t" r="r" b="b"/>
            <a:pathLst>
              <a:path w="62772" h="88912">
                <a:moveTo>
                  <a:pt x="29210" y="0"/>
                </a:moveTo>
                <a:lnTo>
                  <a:pt x="0" y="0"/>
                </a:lnTo>
                <a:lnTo>
                  <a:pt x="0" y="88912"/>
                </a:lnTo>
                <a:lnTo>
                  <a:pt x="39833" y="87946"/>
                </a:lnTo>
                <a:lnTo>
                  <a:pt x="54064" y="82030"/>
                </a:lnTo>
                <a:lnTo>
                  <a:pt x="59154" y="74917"/>
                </a:lnTo>
                <a:lnTo>
                  <a:pt x="18034" y="74917"/>
                </a:lnTo>
                <a:lnTo>
                  <a:pt x="18034" y="50038"/>
                </a:lnTo>
                <a:lnTo>
                  <a:pt x="57591" y="50038"/>
                </a:lnTo>
                <a:lnTo>
                  <a:pt x="56915" y="48661"/>
                </a:lnTo>
                <a:lnTo>
                  <a:pt x="44323" y="42659"/>
                </a:lnTo>
                <a:lnTo>
                  <a:pt x="50334" y="39212"/>
                </a:lnTo>
                <a:lnTo>
                  <a:pt x="52014" y="36068"/>
                </a:lnTo>
                <a:lnTo>
                  <a:pt x="18034" y="36068"/>
                </a:lnTo>
                <a:lnTo>
                  <a:pt x="18034" y="13931"/>
                </a:lnTo>
                <a:lnTo>
                  <a:pt x="55440" y="13931"/>
                </a:lnTo>
                <a:lnTo>
                  <a:pt x="55457" y="10268"/>
                </a:lnTo>
                <a:lnTo>
                  <a:pt x="44999" y="2522"/>
                </a:lnTo>
                <a:lnTo>
                  <a:pt x="29210" y="0"/>
                </a:lnTo>
                <a:close/>
              </a:path>
              <a:path w="62772" h="88912">
                <a:moveTo>
                  <a:pt x="57591" y="50038"/>
                </a:moveTo>
                <a:lnTo>
                  <a:pt x="40525" y="50038"/>
                </a:lnTo>
                <a:lnTo>
                  <a:pt x="43954" y="56121"/>
                </a:lnTo>
                <a:lnTo>
                  <a:pt x="43954" y="68808"/>
                </a:lnTo>
                <a:lnTo>
                  <a:pt x="39370" y="74917"/>
                </a:lnTo>
                <a:lnTo>
                  <a:pt x="59154" y="74917"/>
                </a:lnTo>
                <a:lnTo>
                  <a:pt x="61028" y="72298"/>
                </a:lnTo>
                <a:lnTo>
                  <a:pt x="62772" y="60576"/>
                </a:lnTo>
                <a:lnTo>
                  <a:pt x="57591" y="50038"/>
                </a:lnTo>
                <a:close/>
              </a:path>
              <a:path w="62772" h="88912">
                <a:moveTo>
                  <a:pt x="55440" y="13931"/>
                </a:moveTo>
                <a:lnTo>
                  <a:pt x="40005" y="13931"/>
                </a:lnTo>
                <a:lnTo>
                  <a:pt x="40652" y="22453"/>
                </a:lnTo>
                <a:lnTo>
                  <a:pt x="40652" y="28956"/>
                </a:lnTo>
                <a:lnTo>
                  <a:pt x="38493" y="36068"/>
                </a:lnTo>
                <a:lnTo>
                  <a:pt x="52014" y="36068"/>
                </a:lnTo>
                <a:lnTo>
                  <a:pt x="55368" y="29789"/>
                </a:lnTo>
                <a:lnTo>
                  <a:pt x="55440" y="13931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5" name="bk object 35"/>
          <p:cNvSpPr/>
          <p:nvPr/>
        </p:nvSpPr>
        <p:spPr>
          <a:xfrm>
            <a:off x="6030934" y="4232587"/>
            <a:ext cx="77076" cy="87401"/>
          </a:xfrm>
          <a:custGeom>
            <a:avLst/>
            <a:gdLst/>
            <a:ahLst/>
            <a:cxnLst/>
            <a:rect l="l" t="t" r="r" b="b"/>
            <a:pathLst>
              <a:path w="77076" h="88912">
                <a:moveTo>
                  <a:pt x="18021" y="0"/>
                </a:moveTo>
                <a:lnTo>
                  <a:pt x="0" y="0"/>
                </a:lnTo>
                <a:lnTo>
                  <a:pt x="0" y="88912"/>
                </a:lnTo>
                <a:lnTo>
                  <a:pt x="21577" y="88912"/>
                </a:lnTo>
                <a:lnTo>
                  <a:pt x="34160" y="67297"/>
                </a:lnTo>
                <a:lnTo>
                  <a:pt x="17652" y="67297"/>
                </a:lnTo>
                <a:lnTo>
                  <a:pt x="18021" y="45719"/>
                </a:lnTo>
                <a:lnTo>
                  <a:pt x="18021" y="0"/>
                </a:lnTo>
                <a:close/>
              </a:path>
              <a:path w="77076" h="88912">
                <a:moveTo>
                  <a:pt x="77076" y="21577"/>
                </a:moveTo>
                <a:lnTo>
                  <a:pt x="59448" y="21577"/>
                </a:lnTo>
                <a:lnTo>
                  <a:pt x="59042" y="43040"/>
                </a:lnTo>
                <a:lnTo>
                  <a:pt x="59042" y="88912"/>
                </a:lnTo>
                <a:lnTo>
                  <a:pt x="77076" y="88912"/>
                </a:lnTo>
                <a:lnTo>
                  <a:pt x="77076" y="21577"/>
                </a:lnTo>
                <a:close/>
              </a:path>
              <a:path w="77076" h="88912">
                <a:moveTo>
                  <a:pt x="77076" y="0"/>
                </a:moveTo>
                <a:lnTo>
                  <a:pt x="55498" y="0"/>
                </a:lnTo>
                <a:lnTo>
                  <a:pt x="24371" y="54355"/>
                </a:lnTo>
                <a:lnTo>
                  <a:pt x="18021" y="67297"/>
                </a:lnTo>
                <a:lnTo>
                  <a:pt x="34160" y="67297"/>
                </a:lnTo>
                <a:lnTo>
                  <a:pt x="52946" y="35026"/>
                </a:lnTo>
                <a:lnTo>
                  <a:pt x="59042" y="21577"/>
                </a:lnTo>
                <a:lnTo>
                  <a:pt x="77076" y="21577"/>
                </a:lnTo>
                <a:lnTo>
                  <a:pt x="77076" y="0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6" name="bk object 36"/>
          <p:cNvSpPr/>
          <p:nvPr/>
        </p:nvSpPr>
        <p:spPr>
          <a:xfrm>
            <a:off x="6153519" y="4248053"/>
            <a:ext cx="0" cy="71934"/>
          </a:xfrm>
          <a:custGeom>
            <a:avLst/>
            <a:gdLst/>
            <a:ahLst/>
            <a:cxnLst/>
            <a:rect l="l" t="t" r="r" b="b"/>
            <a:pathLst>
              <a:path h="73177">
                <a:moveTo>
                  <a:pt x="0" y="0"/>
                </a:moveTo>
                <a:lnTo>
                  <a:pt x="0" y="73177"/>
                </a:lnTo>
              </a:path>
            </a:pathLst>
          </a:custGeom>
          <a:ln w="19278">
            <a:solidFill>
              <a:srgbClr val="008FD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7" name="bk object 37"/>
          <p:cNvSpPr/>
          <p:nvPr/>
        </p:nvSpPr>
        <p:spPr>
          <a:xfrm>
            <a:off x="6118835" y="4240319"/>
            <a:ext cx="69354" cy="0"/>
          </a:xfrm>
          <a:custGeom>
            <a:avLst/>
            <a:gdLst/>
            <a:ahLst/>
            <a:cxnLst/>
            <a:rect l="l" t="t" r="r" b="b"/>
            <a:pathLst>
              <a:path w="69354">
                <a:moveTo>
                  <a:pt x="0" y="0"/>
                </a:moveTo>
                <a:lnTo>
                  <a:pt x="69354" y="0"/>
                </a:lnTo>
              </a:path>
            </a:pathLst>
          </a:custGeom>
          <a:ln w="17005">
            <a:solidFill>
              <a:srgbClr val="008FD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8" name="bk object 38"/>
          <p:cNvSpPr/>
          <p:nvPr/>
        </p:nvSpPr>
        <p:spPr>
          <a:xfrm>
            <a:off x="6198999" y="4232587"/>
            <a:ext cx="77088" cy="87401"/>
          </a:xfrm>
          <a:custGeom>
            <a:avLst/>
            <a:gdLst/>
            <a:ahLst/>
            <a:cxnLst/>
            <a:rect l="l" t="t" r="r" b="b"/>
            <a:pathLst>
              <a:path w="77088" h="88912">
                <a:moveTo>
                  <a:pt x="18034" y="0"/>
                </a:moveTo>
                <a:lnTo>
                  <a:pt x="0" y="0"/>
                </a:lnTo>
                <a:lnTo>
                  <a:pt x="0" y="88912"/>
                </a:lnTo>
                <a:lnTo>
                  <a:pt x="21577" y="88912"/>
                </a:lnTo>
                <a:lnTo>
                  <a:pt x="34160" y="67297"/>
                </a:lnTo>
                <a:lnTo>
                  <a:pt x="17665" y="67297"/>
                </a:lnTo>
                <a:lnTo>
                  <a:pt x="18034" y="45719"/>
                </a:lnTo>
                <a:lnTo>
                  <a:pt x="18034" y="0"/>
                </a:lnTo>
                <a:close/>
              </a:path>
              <a:path w="77088" h="88912">
                <a:moveTo>
                  <a:pt x="77089" y="21577"/>
                </a:moveTo>
                <a:lnTo>
                  <a:pt x="59410" y="21577"/>
                </a:lnTo>
                <a:lnTo>
                  <a:pt x="59042" y="43040"/>
                </a:lnTo>
                <a:lnTo>
                  <a:pt x="59042" y="88912"/>
                </a:lnTo>
                <a:lnTo>
                  <a:pt x="77089" y="88912"/>
                </a:lnTo>
                <a:lnTo>
                  <a:pt x="77089" y="21577"/>
                </a:lnTo>
                <a:close/>
              </a:path>
              <a:path w="77088" h="88912">
                <a:moveTo>
                  <a:pt x="77089" y="0"/>
                </a:moveTo>
                <a:lnTo>
                  <a:pt x="55499" y="0"/>
                </a:lnTo>
                <a:lnTo>
                  <a:pt x="24384" y="54355"/>
                </a:lnTo>
                <a:lnTo>
                  <a:pt x="18034" y="67297"/>
                </a:lnTo>
                <a:lnTo>
                  <a:pt x="34160" y="67297"/>
                </a:lnTo>
                <a:lnTo>
                  <a:pt x="52946" y="35026"/>
                </a:lnTo>
                <a:lnTo>
                  <a:pt x="59042" y="21577"/>
                </a:lnTo>
                <a:lnTo>
                  <a:pt x="77089" y="21577"/>
                </a:lnTo>
                <a:lnTo>
                  <a:pt x="77089" y="0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9" name="bk object 39"/>
          <p:cNvSpPr/>
          <p:nvPr/>
        </p:nvSpPr>
        <p:spPr>
          <a:xfrm>
            <a:off x="6289438" y="4232580"/>
            <a:ext cx="67690" cy="87414"/>
          </a:xfrm>
          <a:custGeom>
            <a:avLst/>
            <a:gdLst/>
            <a:ahLst/>
            <a:cxnLst/>
            <a:rect l="l" t="t" r="r" b="b"/>
            <a:pathLst>
              <a:path w="67690" h="88925">
                <a:moveTo>
                  <a:pt x="67690" y="0"/>
                </a:moveTo>
                <a:lnTo>
                  <a:pt x="30852" y="474"/>
                </a:lnTo>
                <a:lnTo>
                  <a:pt x="19107" y="4165"/>
                </a:lnTo>
                <a:lnTo>
                  <a:pt x="8658" y="14481"/>
                </a:lnTo>
                <a:lnTo>
                  <a:pt x="4476" y="34829"/>
                </a:lnTo>
                <a:lnTo>
                  <a:pt x="11631" y="47048"/>
                </a:lnTo>
                <a:lnTo>
                  <a:pt x="21208" y="52323"/>
                </a:lnTo>
                <a:lnTo>
                  <a:pt x="0" y="88925"/>
                </a:lnTo>
                <a:lnTo>
                  <a:pt x="21577" y="88925"/>
                </a:lnTo>
                <a:lnTo>
                  <a:pt x="38861" y="55879"/>
                </a:lnTo>
                <a:lnTo>
                  <a:pt x="67690" y="55879"/>
                </a:lnTo>
                <a:lnTo>
                  <a:pt x="67690" y="41909"/>
                </a:lnTo>
                <a:lnTo>
                  <a:pt x="49644" y="41909"/>
                </a:lnTo>
                <a:lnTo>
                  <a:pt x="22745" y="41782"/>
                </a:lnTo>
                <a:lnTo>
                  <a:pt x="22745" y="23113"/>
                </a:lnTo>
                <a:lnTo>
                  <a:pt x="24637" y="13944"/>
                </a:lnTo>
                <a:lnTo>
                  <a:pt x="67690" y="13944"/>
                </a:lnTo>
                <a:lnTo>
                  <a:pt x="67690" y="0"/>
                </a:lnTo>
                <a:close/>
              </a:path>
              <a:path w="67690" h="88925">
                <a:moveTo>
                  <a:pt x="67690" y="55879"/>
                </a:moveTo>
                <a:lnTo>
                  <a:pt x="49644" y="55879"/>
                </a:lnTo>
                <a:lnTo>
                  <a:pt x="49644" y="88925"/>
                </a:lnTo>
                <a:lnTo>
                  <a:pt x="67690" y="88925"/>
                </a:lnTo>
                <a:lnTo>
                  <a:pt x="67690" y="55879"/>
                </a:lnTo>
                <a:close/>
              </a:path>
              <a:path w="67690" h="88925">
                <a:moveTo>
                  <a:pt x="67690" y="13944"/>
                </a:moveTo>
                <a:lnTo>
                  <a:pt x="49644" y="13944"/>
                </a:lnTo>
                <a:lnTo>
                  <a:pt x="49644" y="41909"/>
                </a:lnTo>
                <a:lnTo>
                  <a:pt x="67690" y="41909"/>
                </a:lnTo>
                <a:lnTo>
                  <a:pt x="67690" y="13944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0" name="bk object 40"/>
          <p:cNvSpPr/>
          <p:nvPr/>
        </p:nvSpPr>
        <p:spPr>
          <a:xfrm>
            <a:off x="5020704" y="4365313"/>
            <a:ext cx="84257" cy="33632"/>
          </a:xfrm>
          <a:custGeom>
            <a:avLst/>
            <a:gdLst/>
            <a:ahLst/>
            <a:cxnLst/>
            <a:rect l="l" t="t" r="r" b="b"/>
            <a:pathLst>
              <a:path w="84257" h="34213">
                <a:moveTo>
                  <a:pt x="64376" y="0"/>
                </a:moveTo>
                <a:lnTo>
                  <a:pt x="0" y="0"/>
                </a:lnTo>
                <a:lnTo>
                  <a:pt x="0" y="34213"/>
                </a:lnTo>
                <a:lnTo>
                  <a:pt x="64376" y="34213"/>
                </a:lnTo>
                <a:lnTo>
                  <a:pt x="79445" y="29403"/>
                </a:lnTo>
                <a:lnTo>
                  <a:pt x="84257" y="17960"/>
                </a:lnTo>
                <a:lnTo>
                  <a:pt x="80263" y="5691"/>
                </a:lnTo>
                <a:lnTo>
                  <a:pt x="66611" y="64"/>
                </a:lnTo>
                <a:lnTo>
                  <a:pt x="64376" y="0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1" name="bk object 41"/>
          <p:cNvSpPr/>
          <p:nvPr/>
        </p:nvSpPr>
        <p:spPr>
          <a:xfrm>
            <a:off x="5341470" y="4364419"/>
            <a:ext cx="77294" cy="34369"/>
          </a:xfrm>
          <a:custGeom>
            <a:avLst/>
            <a:gdLst/>
            <a:ahLst/>
            <a:cxnLst/>
            <a:rect l="l" t="t" r="r" b="b"/>
            <a:pathLst>
              <a:path w="77294" h="34963">
                <a:moveTo>
                  <a:pt x="57467" y="0"/>
                </a:moveTo>
                <a:lnTo>
                  <a:pt x="0" y="0"/>
                </a:lnTo>
                <a:lnTo>
                  <a:pt x="0" y="34963"/>
                </a:lnTo>
                <a:lnTo>
                  <a:pt x="57467" y="34963"/>
                </a:lnTo>
                <a:lnTo>
                  <a:pt x="72418" y="30148"/>
                </a:lnTo>
                <a:lnTo>
                  <a:pt x="77294" y="18629"/>
                </a:lnTo>
                <a:lnTo>
                  <a:pt x="73392" y="6082"/>
                </a:lnTo>
                <a:lnTo>
                  <a:pt x="60257" y="109"/>
                </a:lnTo>
                <a:lnTo>
                  <a:pt x="57467" y="0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2" name="bk object 42"/>
          <p:cNvSpPr/>
          <p:nvPr/>
        </p:nvSpPr>
        <p:spPr>
          <a:xfrm>
            <a:off x="5020709" y="4311078"/>
            <a:ext cx="78917" cy="32958"/>
          </a:xfrm>
          <a:custGeom>
            <a:avLst/>
            <a:gdLst/>
            <a:ahLst/>
            <a:cxnLst/>
            <a:rect l="l" t="t" r="r" b="b"/>
            <a:pathLst>
              <a:path w="78917" h="33527">
                <a:moveTo>
                  <a:pt x="0" y="0"/>
                </a:moveTo>
                <a:lnTo>
                  <a:pt x="0" y="33528"/>
                </a:lnTo>
                <a:lnTo>
                  <a:pt x="59054" y="33528"/>
                </a:lnTo>
                <a:lnTo>
                  <a:pt x="74338" y="28908"/>
                </a:lnTo>
                <a:lnTo>
                  <a:pt x="78917" y="17646"/>
                </a:lnTo>
                <a:lnTo>
                  <a:pt x="74701" y="5798"/>
                </a:lnTo>
                <a:lnTo>
                  <a:pt x="60788" y="43"/>
                </a:lnTo>
                <a:lnTo>
                  <a:pt x="0" y="0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3" name="bk object 43"/>
          <p:cNvSpPr/>
          <p:nvPr/>
        </p:nvSpPr>
        <p:spPr>
          <a:xfrm>
            <a:off x="4900736" y="4093131"/>
            <a:ext cx="736942" cy="418982"/>
          </a:xfrm>
          <a:custGeom>
            <a:avLst/>
            <a:gdLst/>
            <a:ahLst/>
            <a:cxnLst/>
            <a:rect l="l" t="t" r="r" b="b"/>
            <a:pathLst>
              <a:path w="736942" h="426224">
                <a:moveTo>
                  <a:pt x="736942" y="0"/>
                </a:moveTo>
                <a:lnTo>
                  <a:pt x="195325" y="0"/>
                </a:lnTo>
                <a:lnTo>
                  <a:pt x="12" y="195275"/>
                </a:lnTo>
                <a:lnTo>
                  <a:pt x="0" y="426224"/>
                </a:lnTo>
                <a:lnTo>
                  <a:pt x="541680" y="426224"/>
                </a:lnTo>
                <a:lnTo>
                  <a:pt x="630523" y="337375"/>
                </a:lnTo>
                <a:lnTo>
                  <a:pt x="252869" y="337375"/>
                </a:lnTo>
                <a:lnTo>
                  <a:pt x="88912" y="337362"/>
                </a:lnTo>
                <a:lnTo>
                  <a:pt x="88912" y="195275"/>
                </a:lnTo>
                <a:lnTo>
                  <a:pt x="736942" y="195275"/>
                </a:lnTo>
                <a:lnTo>
                  <a:pt x="736942" y="0"/>
                </a:lnTo>
                <a:close/>
              </a:path>
              <a:path w="736942" h="426224">
                <a:moveTo>
                  <a:pt x="409663" y="195275"/>
                </a:moveTo>
                <a:lnTo>
                  <a:pt x="323151" y="195275"/>
                </a:lnTo>
                <a:lnTo>
                  <a:pt x="338378" y="196644"/>
                </a:lnTo>
                <a:lnTo>
                  <a:pt x="352125" y="200627"/>
                </a:lnTo>
                <a:lnTo>
                  <a:pt x="382625" y="226348"/>
                </a:lnTo>
                <a:lnTo>
                  <a:pt x="392136" y="253070"/>
                </a:lnTo>
                <a:lnTo>
                  <a:pt x="391331" y="271191"/>
                </a:lnTo>
                <a:lnTo>
                  <a:pt x="376363" y="312596"/>
                </a:lnTo>
                <a:lnTo>
                  <a:pt x="332628" y="336849"/>
                </a:lnTo>
                <a:lnTo>
                  <a:pt x="323151" y="337375"/>
                </a:lnTo>
                <a:lnTo>
                  <a:pt x="630536" y="337362"/>
                </a:lnTo>
                <a:lnTo>
                  <a:pt x="409663" y="337362"/>
                </a:lnTo>
                <a:lnTo>
                  <a:pt x="409663" y="195275"/>
                </a:lnTo>
                <a:close/>
              </a:path>
              <a:path w="736942" h="426224">
                <a:moveTo>
                  <a:pt x="252869" y="195275"/>
                </a:moveTo>
                <a:lnTo>
                  <a:pt x="177939" y="195275"/>
                </a:lnTo>
                <a:lnTo>
                  <a:pt x="197224" y="196962"/>
                </a:lnTo>
                <a:lnTo>
                  <a:pt x="211893" y="201797"/>
                </a:lnTo>
                <a:lnTo>
                  <a:pt x="222218" y="209443"/>
                </a:lnTo>
                <a:lnTo>
                  <a:pt x="228472" y="219561"/>
                </a:lnTo>
                <a:lnTo>
                  <a:pt x="230927" y="231815"/>
                </a:lnTo>
                <a:lnTo>
                  <a:pt x="228926" y="246429"/>
                </a:lnTo>
                <a:lnTo>
                  <a:pt x="222590" y="257122"/>
                </a:lnTo>
                <a:lnTo>
                  <a:pt x="228736" y="268198"/>
                </a:lnTo>
                <a:lnTo>
                  <a:pt x="233631" y="279736"/>
                </a:lnTo>
                <a:lnTo>
                  <a:pt x="236170" y="292538"/>
                </a:lnTo>
                <a:lnTo>
                  <a:pt x="234643" y="306607"/>
                </a:lnTo>
                <a:lnTo>
                  <a:pt x="192533" y="336993"/>
                </a:lnTo>
                <a:lnTo>
                  <a:pt x="183464" y="337362"/>
                </a:lnTo>
                <a:lnTo>
                  <a:pt x="252869" y="337362"/>
                </a:lnTo>
                <a:lnTo>
                  <a:pt x="252869" y="310921"/>
                </a:lnTo>
                <a:lnTo>
                  <a:pt x="320268" y="310921"/>
                </a:lnTo>
                <a:lnTo>
                  <a:pt x="334269" y="308628"/>
                </a:lnTo>
                <a:lnTo>
                  <a:pt x="345768" y="302110"/>
                </a:lnTo>
                <a:lnTo>
                  <a:pt x="354291" y="291903"/>
                </a:lnTo>
                <a:lnTo>
                  <a:pt x="268084" y="279209"/>
                </a:lnTo>
                <a:lnTo>
                  <a:pt x="268084" y="253479"/>
                </a:lnTo>
                <a:lnTo>
                  <a:pt x="359194" y="253479"/>
                </a:lnTo>
                <a:lnTo>
                  <a:pt x="353941" y="240249"/>
                </a:lnTo>
                <a:lnTo>
                  <a:pt x="345267" y="230198"/>
                </a:lnTo>
                <a:lnTo>
                  <a:pt x="333646" y="223865"/>
                </a:lnTo>
                <a:lnTo>
                  <a:pt x="320268" y="221716"/>
                </a:lnTo>
                <a:lnTo>
                  <a:pt x="252869" y="221716"/>
                </a:lnTo>
                <a:lnTo>
                  <a:pt x="252869" y="195275"/>
                </a:lnTo>
                <a:close/>
              </a:path>
              <a:path w="736942" h="426224">
                <a:moveTo>
                  <a:pt x="736942" y="195275"/>
                </a:moveTo>
                <a:lnTo>
                  <a:pt x="541680" y="195275"/>
                </a:lnTo>
                <a:lnTo>
                  <a:pt x="541680" y="221716"/>
                </a:lnTo>
                <a:lnTo>
                  <a:pt x="440728" y="221716"/>
                </a:lnTo>
                <a:lnTo>
                  <a:pt x="440728" y="249745"/>
                </a:lnTo>
                <a:lnTo>
                  <a:pt x="498195" y="249745"/>
                </a:lnTo>
                <a:lnTo>
                  <a:pt x="516956" y="251610"/>
                </a:lnTo>
                <a:lnTo>
                  <a:pt x="531162" y="256894"/>
                </a:lnTo>
                <a:lnTo>
                  <a:pt x="541165" y="265130"/>
                </a:lnTo>
                <a:lnTo>
                  <a:pt x="547320" y="275852"/>
                </a:lnTo>
                <a:lnTo>
                  <a:pt x="549980" y="288591"/>
                </a:lnTo>
                <a:lnTo>
                  <a:pt x="548581" y="303353"/>
                </a:lnTo>
                <a:lnTo>
                  <a:pt x="509693" y="336584"/>
                </a:lnTo>
                <a:lnTo>
                  <a:pt x="497319" y="337362"/>
                </a:lnTo>
                <a:lnTo>
                  <a:pt x="630536" y="337362"/>
                </a:lnTo>
                <a:lnTo>
                  <a:pt x="736942" y="230949"/>
                </a:lnTo>
                <a:lnTo>
                  <a:pt x="736942" y="195275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4" name="bk object 44"/>
          <p:cNvSpPr/>
          <p:nvPr/>
        </p:nvSpPr>
        <p:spPr>
          <a:xfrm>
            <a:off x="3202926" y="743264"/>
            <a:ext cx="262829" cy="407636"/>
          </a:xfrm>
          <a:custGeom>
            <a:avLst/>
            <a:gdLst/>
            <a:ahLst/>
            <a:cxnLst/>
            <a:rect l="l" t="t" r="r" b="b"/>
            <a:pathLst>
              <a:path w="262829" h="414682">
                <a:moveTo>
                  <a:pt x="98637" y="8308"/>
                </a:moveTo>
                <a:lnTo>
                  <a:pt x="57419" y="33044"/>
                </a:lnTo>
                <a:lnTo>
                  <a:pt x="28861" y="64413"/>
                </a:lnTo>
                <a:lnTo>
                  <a:pt x="10732" y="100923"/>
                </a:lnTo>
                <a:lnTo>
                  <a:pt x="1601" y="141081"/>
                </a:lnTo>
                <a:lnTo>
                  <a:pt x="0" y="161997"/>
                </a:lnTo>
                <a:lnTo>
                  <a:pt x="149" y="183198"/>
                </a:lnTo>
                <a:lnTo>
                  <a:pt x="5031" y="225631"/>
                </a:lnTo>
                <a:lnTo>
                  <a:pt x="14900" y="266739"/>
                </a:lnTo>
                <a:lnTo>
                  <a:pt x="28409" y="304882"/>
                </a:lnTo>
                <a:lnTo>
                  <a:pt x="52554" y="352944"/>
                </a:lnTo>
                <a:lnTo>
                  <a:pt x="75981" y="383946"/>
                </a:lnTo>
                <a:lnTo>
                  <a:pt x="114189" y="409301"/>
                </a:lnTo>
                <a:lnTo>
                  <a:pt x="149264" y="414682"/>
                </a:lnTo>
                <a:lnTo>
                  <a:pt x="160413" y="412907"/>
                </a:lnTo>
                <a:lnTo>
                  <a:pt x="195638" y="387897"/>
                </a:lnTo>
                <a:lnTo>
                  <a:pt x="203467" y="357082"/>
                </a:lnTo>
                <a:lnTo>
                  <a:pt x="202528" y="345615"/>
                </a:lnTo>
                <a:lnTo>
                  <a:pt x="181164" y="298372"/>
                </a:lnTo>
                <a:lnTo>
                  <a:pt x="153155" y="269815"/>
                </a:lnTo>
                <a:lnTo>
                  <a:pt x="125128" y="246274"/>
                </a:lnTo>
                <a:lnTo>
                  <a:pt x="115814" y="238325"/>
                </a:lnTo>
                <a:lnTo>
                  <a:pt x="88608" y="211615"/>
                </a:lnTo>
                <a:lnTo>
                  <a:pt x="64584" y="178938"/>
                </a:lnTo>
                <a:lnTo>
                  <a:pt x="48798" y="143377"/>
                </a:lnTo>
                <a:lnTo>
                  <a:pt x="42063" y="100923"/>
                </a:lnTo>
                <a:lnTo>
                  <a:pt x="42072" y="98704"/>
                </a:lnTo>
                <a:lnTo>
                  <a:pt x="51658" y="54536"/>
                </a:lnTo>
                <a:lnTo>
                  <a:pt x="74425" y="22163"/>
                </a:lnTo>
                <a:lnTo>
                  <a:pt x="85659" y="14560"/>
                </a:lnTo>
                <a:lnTo>
                  <a:pt x="98637" y="8308"/>
                </a:lnTo>
                <a:close/>
              </a:path>
              <a:path w="262829" h="414682">
                <a:moveTo>
                  <a:pt x="138808" y="0"/>
                </a:moveTo>
                <a:lnTo>
                  <a:pt x="136750" y="50"/>
                </a:lnTo>
                <a:lnTo>
                  <a:pt x="134668" y="190"/>
                </a:lnTo>
                <a:lnTo>
                  <a:pt x="132598" y="355"/>
                </a:lnTo>
                <a:lnTo>
                  <a:pt x="146660" y="962"/>
                </a:lnTo>
                <a:lnTo>
                  <a:pt x="157979" y="4354"/>
                </a:lnTo>
                <a:lnTo>
                  <a:pt x="183513" y="45559"/>
                </a:lnTo>
                <a:lnTo>
                  <a:pt x="183688" y="54536"/>
                </a:lnTo>
                <a:lnTo>
                  <a:pt x="182941" y="64413"/>
                </a:lnTo>
                <a:lnTo>
                  <a:pt x="164076" y="112049"/>
                </a:lnTo>
                <a:lnTo>
                  <a:pt x="151076" y="128587"/>
                </a:lnTo>
                <a:lnTo>
                  <a:pt x="149362" y="130568"/>
                </a:lnTo>
                <a:lnTo>
                  <a:pt x="133624" y="170880"/>
                </a:lnTo>
                <a:lnTo>
                  <a:pt x="134143" y="182914"/>
                </a:lnTo>
                <a:lnTo>
                  <a:pt x="160702" y="220742"/>
                </a:lnTo>
                <a:lnTo>
                  <a:pt x="184019" y="227007"/>
                </a:lnTo>
                <a:lnTo>
                  <a:pt x="195432" y="226621"/>
                </a:lnTo>
                <a:lnTo>
                  <a:pt x="234599" y="204455"/>
                </a:lnTo>
                <a:lnTo>
                  <a:pt x="255198" y="167134"/>
                </a:lnTo>
                <a:lnTo>
                  <a:pt x="262829" y="127368"/>
                </a:lnTo>
                <a:lnTo>
                  <a:pt x="262777" y="120655"/>
                </a:lnTo>
                <a:lnTo>
                  <a:pt x="252607" y="73579"/>
                </a:lnTo>
                <a:lnTo>
                  <a:pt x="231905" y="40727"/>
                </a:lnTo>
                <a:lnTo>
                  <a:pt x="202255" y="15963"/>
                </a:lnTo>
                <a:lnTo>
                  <a:pt x="165914" y="2042"/>
                </a:lnTo>
                <a:lnTo>
                  <a:pt x="152594" y="229"/>
                </a:lnTo>
                <a:lnTo>
                  <a:pt x="138808" y="0"/>
                </a:lnTo>
                <a:close/>
              </a:path>
            </a:pathLst>
          </a:custGeom>
          <a:solidFill>
            <a:srgbClr val="00AAE7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5" name="bk object 45"/>
          <p:cNvSpPr/>
          <p:nvPr/>
        </p:nvSpPr>
        <p:spPr>
          <a:xfrm>
            <a:off x="3244952" y="743549"/>
            <a:ext cx="141757" cy="233110"/>
          </a:xfrm>
          <a:custGeom>
            <a:avLst/>
            <a:gdLst/>
            <a:ahLst/>
            <a:cxnLst/>
            <a:rect l="l" t="t" r="r" b="b"/>
            <a:pathLst>
              <a:path w="141757" h="237139">
                <a:moveTo>
                  <a:pt x="97463" y="0"/>
                </a:moveTo>
                <a:lnTo>
                  <a:pt x="53850" y="9953"/>
                </a:lnTo>
                <a:lnTo>
                  <a:pt x="15427" y="42783"/>
                </a:lnTo>
                <a:lnTo>
                  <a:pt x="1910" y="78501"/>
                </a:lnTo>
                <a:lnTo>
                  <a:pt x="0" y="101399"/>
                </a:lnTo>
                <a:lnTo>
                  <a:pt x="181" y="105720"/>
                </a:lnTo>
                <a:lnTo>
                  <a:pt x="11036" y="155108"/>
                </a:lnTo>
                <a:lnTo>
                  <a:pt x="32134" y="192296"/>
                </a:lnTo>
                <a:lnTo>
                  <a:pt x="57450" y="222663"/>
                </a:lnTo>
                <a:lnTo>
                  <a:pt x="72754" y="237139"/>
                </a:lnTo>
                <a:lnTo>
                  <a:pt x="65704" y="229564"/>
                </a:lnTo>
                <a:lnTo>
                  <a:pt x="59503" y="219980"/>
                </a:lnTo>
                <a:lnTo>
                  <a:pt x="54365" y="208669"/>
                </a:lnTo>
                <a:lnTo>
                  <a:pt x="50500" y="195913"/>
                </a:lnTo>
                <a:lnTo>
                  <a:pt x="48122" y="181994"/>
                </a:lnTo>
                <a:lnTo>
                  <a:pt x="47441" y="167194"/>
                </a:lnTo>
                <a:lnTo>
                  <a:pt x="47637" y="161966"/>
                </a:lnTo>
                <a:lnTo>
                  <a:pt x="59452" y="117644"/>
                </a:lnTo>
                <a:lnTo>
                  <a:pt x="85301" y="87661"/>
                </a:lnTo>
                <a:lnTo>
                  <a:pt x="107530" y="78998"/>
                </a:lnTo>
                <a:lnTo>
                  <a:pt x="135575" y="78998"/>
                </a:lnTo>
                <a:lnTo>
                  <a:pt x="139247" y="70701"/>
                </a:lnTo>
                <a:lnTo>
                  <a:pt x="141522" y="58277"/>
                </a:lnTo>
                <a:lnTo>
                  <a:pt x="141676" y="54616"/>
                </a:lnTo>
                <a:lnTo>
                  <a:pt x="141757" y="51857"/>
                </a:lnTo>
                <a:lnTo>
                  <a:pt x="140508" y="38470"/>
                </a:lnTo>
                <a:lnTo>
                  <a:pt x="121183" y="7191"/>
                </a:lnTo>
                <a:lnTo>
                  <a:pt x="120078" y="6403"/>
                </a:lnTo>
                <a:lnTo>
                  <a:pt x="118935" y="5718"/>
                </a:lnTo>
                <a:lnTo>
                  <a:pt x="117779" y="5057"/>
                </a:lnTo>
                <a:lnTo>
                  <a:pt x="108757" y="1506"/>
                </a:lnTo>
                <a:lnTo>
                  <a:pt x="97463" y="0"/>
                </a:lnTo>
                <a:close/>
              </a:path>
              <a:path w="141757" h="237139">
                <a:moveTo>
                  <a:pt x="135575" y="78998"/>
                </a:moveTo>
                <a:lnTo>
                  <a:pt x="107530" y="78998"/>
                </a:lnTo>
                <a:lnTo>
                  <a:pt x="123976" y="80080"/>
                </a:lnTo>
                <a:lnTo>
                  <a:pt x="133857" y="82881"/>
                </a:lnTo>
                <a:lnTo>
                  <a:pt x="135575" y="78998"/>
                </a:lnTo>
                <a:close/>
              </a:path>
            </a:pathLst>
          </a:custGeom>
          <a:solidFill>
            <a:srgbClr val="F47B2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6" name="bk object 46"/>
          <p:cNvSpPr/>
          <p:nvPr/>
        </p:nvSpPr>
        <p:spPr>
          <a:xfrm>
            <a:off x="3601029" y="864268"/>
            <a:ext cx="1434807" cy="165562"/>
          </a:xfrm>
          <a:custGeom>
            <a:avLst/>
            <a:gdLst/>
            <a:ahLst/>
            <a:cxnLst/>
            <a:rect l="l" t="t" r="r" b="b"/>
            <a:pathLst>
              <a:path w="1434807" h="168423">
                <a:moveTo>
                  <a:pt x="199301" y="41452"/>
                </a:moveTo>
                <a:lnTo>
                  <a:pt x="158925" y="52522"/>
                </a:lnTo>
                <a:lnTo>
                  <a:pt x="136442" y="84768"/>
                </a:lnTo>
                <a:lnTo>
                  <a:pt x="132331" y="119574"/>
                </a:lnTo>
                <a:lnTo>
                  <a:pt x="136246" y="132406"/>
                </a:lnTo>
                <a:lnTo>
                  <a:pt x="176213" y="164552"/>
                </a:lnTo>
                <a:lnTo>
                  <a:pt x="209428" y="168423"/>
                </a:lnTo>
                <a:lnTo>
                  <a:pt x="223353" y="165712"/>
                </a:lnTo>
                <a:lnTo>
                  <a:pt x="235805" y="160666"/>
                </a:lnTo>
                <a:lnTo>
                  <a:pt x="246535" y="153259"/>
                </a:lnTo>
                <a:lnTo>
                  <a:pt x="253447" y="145529"/>
                </a:lnTo>
                <a:lnTo>
                  <a:pt x="199301" y="145529"/>
                </a:lnTo>
                <a:lnTo>
                  <a:pt x="197105" y="145449"/>
                </a:lnTo>
                <a:lnTo>
                  <a:pt x="186233" y="142490"/>
                </a:lnTo>
                <a:lnTo>
                  <a:pt x="176700" y="134813"/>
                </a:lnTo>
                <a:lnTo>
                  <a:pt x="169939" y="121809"/>
                </a:lnTo>
                <a:lnTo>
                  <a:pt x="167385" y="102866"/>
                </a:lnTo>
                <a:lnTo>
                  <a:pt x="170661" y="85567"/>
                </a:lnTo>
                <a:lnTo>
                  <a:pt x="178221" y="73776"/>
                </a:lnTo>
                <a:lnTo>
                  <a:pt x="188651" y="67041"/>
                </a:lnTo>
                <a:lnTo>
                  <a:pt x="200537" y="64909"/>
                </a:lnTo>
                <a:lnTo>
                  <a:pt x="254263" y="64909"/>
                </a:lnTo>
                <a:lnTo>
                  <a:pt x="251219" y="60848"/>
                </a:lnTo>
                <a:lnTo>
                  <a:pt x="240948" y="52448"/>
                </a:lnTo>
                <a:lnTo>
                  <a:pt x="228686" y="46377"/>
                </a:lnTo>
                <a:lnTo>
                  <a:pt x="214710" y="42693"/>
                </a:lnTo>
                <a:lnTo>
                  <a:pt x="199301" y="41452"/>
                </a:lnTo>
                <a:close/>
              </a:path>
              <a:path w="1434807" h="168423">
                <a:moveTo>
                  <a:pt x="254263" y="64909"/>
                </a:moveTo>
                <a:lnTo>
                  <a:pt x="200537" y="64909"/>
                </a:lnTo>
                <a:lnTo>
                  <a:pt x="211622" y="67566"/>
                </a:lnTo>
                <a:lnTo>
                  <a:pt x="221459" y="74974"/>
                </a:lnTo>
                <a:lnTo>
                  <a:pt x="228496" y="87675"/>
                </a:lnTo>
                <a:lnTo>
                  <a:pt x="231184" y="106212"/>
                </a:lnTo>
                <a:lnTo>
                  <a:pt x="228165" y="124116"/>
                </a:lnTo>
                <a:lnTo>
                  <a:pt x="220762" y="136325"/>
                </a:lnTo>
                <a:lnTo>
                  <a:pt x="210599" y="143306"/>
                </a:lnTo>
                <a:lnTo>
                  <a:pt x="199301" y="145529"/>
                </a:lnTo>
                <a:lnTo>
                  <a:pt x="253447" y="145529"/>
                </a:lnTo>
                <a:lnTo>
                  <a:pt x="255296" y="143461"/>
                </a:lnTo>
                <a:lnTo>
                  <a:pt x="261839" y="131246"/>
                </a:lnTo>
                <a:lnTo>
                  <a:pt x="265916" y="116585"/>
                </a:lnTo>
                <a:lnTo>
                  <a:pt x="267279" y="99451"/>
                </a:lnTo>
                <a:lnTo>
                  <a:pt x="264664" y="84406"/>
                </a:lnTo>
                <a:lnTo>
                  <a:pt x="259217" y="71520"/>
                </a:lnTo>
                <a:lnTo>
                  <a:pt x="254263" y="64909"/>
                </a:lnTo>
                <a:close/>
              </a:path>
              <a:path w="1434807" h="168423">
                <a:moveTo>
                  <a:pt x="486371" y="67284"/>
                </a:moveTo>
                <a:lnTo>
                  <a:pt x="451561" y="67284"/>
                </a:lnTo>
                <a:lnTo>
                  <a:pt x="451561" y="165849"/>
                </a:lnTo>
                <a:lnTo>
                  <a:pt x="452831" y="167017"/>
                </a:lnTo>
                <a:lnTo>
                  <a:pt x="485139" y="167017"/>
                </a:lnTo>
                <a:lnTo>
                  <a:pt x="486371" y="165849"/>
                </a:lnTo>
                <a:lnTo>
                  <a:pt x="486371" y="67284"/>
                </a:lnTo>
                <a:close/>
              </a:path>
              <a:path w="1434807" h="168423">
                <a:moveTo>
                  <a:pt x="526491" y="43421"/>
                </a:moveTo>
                <a:lnTo>
                  <a:pt x="411467" y="43421"/>
                </a:lnTo>
                <a:lnTo>
                  <a:pt x="410197" y="44602"/>
                </a:lnTo>
                <a:lnTo>
                  <a:pt x="410209" y="66116"/>
                </a:lnTo>
                <a:lnTo>
                  <a:pt x="411467" y="67284"/>
                </a:lnTo>
                <a:lnTo>
                  <a:pt x="526491" y="67284"/>
                </a:lnTo>
                <a:lnTo>
                  <a:pt x="527761" y="66116"/>
                </a:lnTo>
                <a:lnTo>
                  <a:pt x="527761" y="44602"/>
                </a:lnTo>
                <a:lnTo>
                  <a:pt x="526491" y="43421"/>
                </a:lnTo>
                <a:close/>
              </a:path>
              <a:path w="1434807" h="168423">
                <a:moveTo>
                  <a:pt x="390715" y="43421"/>
                </a:moveTo>
                <a:lnTo>
                  <a:pt x="359448" y="43421"/>
                </a:lnTo>
                <a:lnTo>
                  <a:pt x="341568" y="44886"/>
                </a:lnTo>
                <a:lnTo>
                  <a:pt x="303121" y="64205"/>
                </a:lnTo>
                <a:lnTo>
                  <a:pt x="288058" y="98914"/>
                </a:lnTo>
                <a:lnTo>
                  <a:pt x="289171" y="113114"/>
                </a:lnTo>
                <a:lnTo>
                  <a:pt x="306767" y="148287"/>
                </a:lnTo>
                <a:lnTo>
                  <a:pt x="345678" y="166165"/>
                </a:lnTo>
                <a:lnTo>
                  <a:pt x="391439" y="167005"/>
                </a:lnTo>
                <a:lnTo>
                  <a:pt x="392950" y="167005"/>
                </a:lnTo>
                <a:lnTo>
                  <a:pt x="394233" y="165836"/>
                </a:lnTo>
                <a:lnTo>
                  <a:pt x="394068" y="144246"/>
                </a:lnTo>
                <a:lnTo>
                  <a:pt x="392836" y="143078"/>
                </a:lnTo>
                <a:lnTo>
                  <a:pt x="365482" y="143015"/>
                </a:lnTo>
                <a:lnTo>
                  <a:pt x="349849" y="140782"/>
                </a:lnTo>
                <a:lnTo>
                  <a:pt x="337439" y="134430"/>
                </a:lnTo>
                <a:lnTo>
                  <a:pt x="328810" y="124474"/>
                </a:lnTo>
                <a:lnTo>
                  <a:pt x="324519" y="111430"/>
                </a:lnTo>
                <a:lnTo>
                  <a:pt x="326568" y="94442"/>
                </a:lnTo>
                <a:lnTo>
                  <a:pt x="332717" y="81722"/>
                </a:lnTo>
                <a:lnTo>
                  <a:pt x="342255" y="73092"/>
                </a:lnTo>
                <a:lnTo>
                  <a:pt x="354473" y="68370"/>
                </a:lnTo>
                <a:lnTo>
                  <a:pt x="389166" y="67284"/>
                </a:lnTo>
                <a:lnTo>
                  <a:pt x="390626" y="67284"/>
                </a:lnTo>
                <a:lnTo>
                  <a:pt x="391858" y="66179"/>
                </a:lnTo>
                <a:lnTo>
                  <a:pt x="391985" y="44602"/>
                </a:lnTo>
                <a:lnTo>
                  <a:pt x="390715" y="43421"/>
                </a:lnTo>
                <a:close/>
              </a:path>
              <a:path w="1434807" h="168423">
                <a:moveTo>
                  <a:pt x="986967" y="43421"/>
                </a:moveTo>
                <a:lnTo>
                  <a:pt x="985672" y="44602"/>
                </a:lnTo>
                <a:lnTo>
                  <a:pt x="985672" y="165849"/>
                </a:lnTo>
                <a:lnTo>
                  <a:pt x="986929" y="167017"/>
                </a:lnTo>
                <a:lnTo>
                  <a:pt x="1019174" y="167017"/>
                </a:lnTo>
                <a:lnTo>
                  <a:pt x="1020432" y="165849"/>
                </a:lnTo>
                <a:lnTo>
                  <a:pt x="1020432" y="107835"/>
                </a:lnTo>
                <a:lnTo>
                  <a:pt x="1059029" y="107835"/>
                </a:lnTo>
                <a:lnTo>
                  <a:pt x="1053884" y="101854"/>
                </a:lnTo>
                <a:lnTo>
                  <a:pt x="1055859" y="99504"/>
                </a:lnTo>
                <a:lnTo>
                  <a:pt x="1020432" y="99504"/>
                </a:lnTo>
                <a:lnTo>
                  <a:pt x="1020432" y="44602"/>
                </a:lnTo>
                <a:lnTo>
                  <a:pt x="1019301" y="43484"/>
                </a:lnTo>
                <a:lnTo>
                  <a:pt x="986967" y="43421"/>
                </a:lnTo>
                <a:close/>
              </a:path>
              <a:path w="1434807" h="168423">
                <a:moveTo>
                  <a:pt x="1059029" y="107835"/>
                </a:moveTo>
                <a:lnTo>
                  <a:pt x="1021714" y="107835"/>
                </a:lnTo>
                <a:lnTo>
                  <a:pt x="1064691" y="164998"/>
                </a:lnTo>
                <a:lnTo>
                  <a:pt x="1065733" y="166458"/>
                </a:lnTo>
                <a:lnTo>
                  <a:pt x="1067180" y="167017"/>
                </a:lnTo>
                <a:lnTo>
                  <a:pt x="1108100" y="167017"/>
                </a:lnTo>
                <a:lnTo>
                  <a:pt x="1108697" y="165671"/>
                </a:lnTo>
                <a:lnTo>
                  <a:pt x="1107630" y="164338"/>
                </a:lnTo>
                <a:lnTo>
                  <a:pt x="1059029" y="107835"/>
                </a:lnTo>
                <a:close/>
              </a:path>
              <a:path w="1434807" h="168423">
                <a:moveTo>
                  <a:pt x="1101153" y="43421"/>
                </a:moveTo>
                <a:lnTo>
                  <a:pt x="1065339" y="43421"/>
                </a:lnTo>
                <a:lnTo>
                  <a:pt x="1064005" y="43929"/>
                </a:lnTo>
                <a:lnTo>
                  <a:pt x="1062977" y="44932"/>
                </a:lnTo>
                <a:lnTo>
                  <a:pt x="1021714" y="99504"/>
                </a:lnTo>
                <a:lnTo>
                  <a:pt x="1055859" y="99504"/>
                </a:lnTo>
                <a:lnTo>
                  <a:pt x="1095768" y="52031"/>
                </a:lnTo>
                <a:lnTo>
                  <a:pt x="1100937" y="45859"/>
                </a:lnTo>
                <a:lnTo>
                  <a:pt x="1101801" y="44602"/>
                </a:lnTo>
                <a:lnTo>
                  <a:pt x="1101153" y="43421"/>
                </a:lnTo>
                <a:close/>
              </a:path>
              <a:path w="1434807" h="168423">
                <a:moveTo>
                  <a:pt x="52895" y="0"/>
                </a:moveTo>
                <a:lnTo>
                  <a:pt x="12649" y="0"/>
                </a:lnTo>
                <a:lnTo>
                  <a:pt x="6032" y="965"/>
                </a:lnTo>
                <a:lnTo>
                  <a:pt x="787" y="5969"/>
                </a:lnTo>
                <a:lnTo>
                  <a:pt x="0" y="12192"/>
                </a:lnTo>
                <a:lnTo>
                  <a:pt x="0" y="165849"/>
                </a:lnTo>
                <a:lnTo>
                  <a:pt x="1206" y="167017"/>
                </a:lnTo>
                <a:lnTo>
                  <a:pt x="35026" y="167017"/>
                </a:lnTo>
                <a:lnTo>
                  <a:pt x="36283" y="165849"/>
                </a:lnTo>
                <a:lnTo>
                  <a:pt x="36283" y="104254"/>
                </a:lnTo>
                <a:lnTo>
                  <a:pt x="59499" y="104254"/>
                </a:lnTo>
                <a:lnTo>
                  <a:pt x="105921" y="88281"/>
                </a:lnTo>
                <a:lnTo>
                  <a:pt x="114209" y="78016"/>
                </a:lnTo>
                <a:lnTo>
                  <a:pt x="36283" y="78016"/>
                </a:lnTo>
                <a:lnTo>
                  <a:pt x="36283" y="26225"/>
                </a:lnTo>
                <a:lnTo>
                  <a:pt x="113618" y="26225"/>
                </a:lnTo>
                <a:lnTo>
                  <a:pt x="107169" y="17578"/>
                </a:lnTo>
                <a:lnTo>
                  <a:pt x="94902" y="8622"/>
                </a:lnTo>
                <a:lnTo>
                  <a:pt x="77161" y="2361"/>
                </a:lnTo>
                <a:lnTo>
                  <a:pt x="52895" y="0"/>
                </a:lnTo>
                <a:close/>
              </a:path>
              <a:path w="1434807" h="168423">
                <a:moveTo>
                  <a:pt x="113618" y="26225"/>
                </a:moveTo>
                <a:lnTo>
                  <a:pt x="52895" y="26225"/>
                </a:lnTo>
                <a:lnTo>
                  <a:pt x="69616" y="29437"/>
                </a:lnTo>
                <a:lnTo>
                  <a:pt x="79607" y="37917"/>
                </a:lnTo>
                <a:lnTo>
                  <a:pt x="83255" y="49937"/>
                </a:lnTo>
                <a:lnTo>
                  <a:pt x="80741" y="62449"/>
                </a:lnTo>
                <a:lnTo>
                  <a:pt x="72569" y="72533"/>
                </a:lnTo>
                <a:lnTo>
                  <a:pt x="57882" y="77755"/>
                </a:lnTo>
                <a:lnTo>
                  <a:pt x="52895" y="78016"/>
                </a:lnTo>
                <a:lnTo>
                  <a:pt x="114209" y="78016"/>
                </a:lnTo>
                <a:lnTo>
                  <a:pt x="119187" y="67236"/>
                </a:lnTo>
                <a:lnTo>
                  <a:pt x="121428" y="56241"/>
                </a:lnTo>
                <a:lnTo>
                  <a:pt x="121091" y="48559"/>
                </a:lnTo>
                <a:lnTo>
                  <a:pt x="119267" y="38752"/>
                </a:lnTo>
                <a:lnTo>
                  <a:pt x="114958" y="28023"/>
                </a:lnTo>
                <a:lnTo>
                  <a:pt x="113618" y="26225"/>
                </a:lnTo>
                <a:close/>
              </a:path>
              <a:path w="1434807" h="168423">
                <a:moveTo>
                  <a:pt x="806843" y="67284"/>
                </a:moveTo>
                <a:lnTo>
                  <a:pt x="772121" y="67284"/>
                </a:lnTo>
                <a:lnTo>
                  <a:pt x="772121" y="165849"/>
                </a:lnTo>
                <a:lnTo>
                  <a:pt x="773366" y="167017"/>
                </a:lnTo>
                <a:lnTo>
                  <a:pt x="805599" y="167017"/>
                </a:lnTo>
                <a:lnTo>
                  <a:pt x="806843" y="165849"/>
                </a:lnTo>
                <a:lnTo>
                  <a:pt x="806843" y="67284"/>
                </a:lnTo>
                <a:close/>
              </a:path>
              <a:path w="1434807" h="168423">
                <a:moveTo>
                  <a:pt x="804176" y="43421"/>
                </a:moveTo>
                <a:lnTo>
                  <a:pt x="707072" y="43421"/>
                </a:lnTo>
                <a:lnTo>
                  <a:pt x="700303" y="49771"/>
                </a:lnTo>
                <a:lnTo>
                  <a:pt x="700303" y="104876"/>
                </a:lnTo>
                <a:lnTo>
                  <a:pt x="698143" y="122228"/>
                </a:lnTo>
                <a:lnTo>
                  <a:pt x="691880" y="134546"/>
                </a:lnTo>
                <a:lnTo>
                  <a:pt x="681841" y="141433"/>
                </a:lnTo>
                <a:lnTo>
                  <a:pt x="672147" y="142811"/>
                </a:lnTo>
                <a:lnTo>
                  <a:pt x="670674" y="142862"/>
                </a:lnTo>
                <a:lnTo>
                  <a:pt x="669480" y="143903"/>
                </a:lnTo>
                <a:lnTo>
                  <a:pt x="669496" y="165849"/>
                </a:lnTo>
                <a:lnTo>
                  <a:pt x="670559" y="166865"/>
                </a:lnTo>
                <a:lnTo>
                  <a:pt x="671995" y="167005"/>
                </a:lnTo>
                <a:lnTo>
                  <a:pt x="679576" y="166941"/>
                </a:lnTo>
                <a:lnTo>
                  <a:pt x="719920" y="147769"/>
                </a:lnTo>
                <a:lnTo>
                  <a:pt x="731278" y="67284"/>
                </a:lnTo>
                <a:lnTo>
                  <a:pt x="806843" y="67284"/>
                </a:lnTo>
                <a:lnTo>
                  <a:pt x="806843" y="44602"/>
                </a:lnTo>
                <a:lnTo>
                  <a:pt x="805675" y="43484"/>
                </a:lnTo>
                <a:lnTo>
                  <a:pt x="804176" y="43421"/>
                </a:lnTo>
                <a:close/>
              </a:path>
              <a:path w="1434807" h="168423">
                <a:moveTo>
                  <a:pt x="1310462" y="43421"/>
                </a:moveTo>
                <a:lnTo>
                  <a:pt x="1272730" y="43421"/>
                </a:lnTo>
                <a:lnTo>
                  <a:pt x="1265961" y="49771"/>
                </a:lnTo>
                <a:lnTo>
                  <a:pt x="1266012" y="165900"/>
                </a:lnTo>
                <a:lnTo>
                  <a:pt x="1267231" y="167017"/>
                </a:lnTo>
                <a:lnTo>
                  <a:pt x="1299400" y="167017"/>
                </a:lnTo>
                <a:lnTo>
                  <a:pt x="1300627" y="165900"/>
                </a:lnTo>
                <a:lnTo>
                  <a:pt x="1300721" y="96621"/>
                </a:lnTo>
                <a:lnTo>
                  <a:pt x="1299959" y="71450"/>
                </a:lnTo>
                <a:lnTo>
                  <a:pt x="1329612" y="71450"/>
                </a:lnTo>
                <a:lnTo>
                  <a:pt x="1312151" y="45808"/>
                </a:lnTo>
                <a:lnTo>
                  <a:pt x="1310462" y="43421"/>
                </a:lnTo>
                <a:close/>
              </a:path>
              <a:path w="1434807" h="168423">
                <a:moveTo>
                  <a:pt x="1434807" y="71450"/>
                </a:moveTo>
                <a:lnTo>
                  <a:pt x="1400911" y="71450"/>
                </a:lnTo>
                <a:lnTo>
                  <a:pt x="1400136" y="96621"/>
                </a:lnTo>
                <a:lnTo>
                  <a:pt x="1400189" y="165900"/>
                </a:lnTo>
                <a:lnTo>
                  <a:pt x="1401356" y="167017"/>
                </a:lnTo>
                <a:lnTo>
                  <a:pt x="1433601" y="167017"/>
                </a:lnTo>
                <a:lnTo>
                  <a:pt x="1434755" y="165900"/>
                </a:lnTo>
                <a:lnTo>
                  <a:pt x="1434807" y="71450"/>
                </a:lnTo>
                <a:close/>
              </a:path>
              <a:path w="1434807" h="168423">
                <a:moveTo>
                  <a:pt x="1329612" y="71450"/>
                </a:moveTo>
                <a:lnTo>
                  <a:pt x="1301229" y="71450"/>
                </a:lnTo>
                <a:lnTo>
                  <a:pt x="1346098" y="138506"/>
                </a:lnTo>
                <a:lnTo>
                  <a:pt x="1348447" y="141846"/>
                </a:lnTo>
                <a:lnTo>
                  <a:pt x="1352638" y="141782"/>
                </a:lnTo>
                <a:lnTo>
                  <a:pt x="1354810" y="138468"/>
                </a:lnTo>
                <a:lnTo>
                  <a:pt x="1379333" y="101777"/>
                </a:lnTo>
                <a:lnTo>
                  <a:pt x="1350263" y="101777"/>
                </a:lnTo>
                <a:lnTo>
                  <a:pt x="1329612" y="71450"/>
                </a:lnTo>
                <a:close/>
              </a:path>
              <a:path w="1434807" h="168423">
                <a:moveTo>
                  <a:pt x="1428013" y="43484"/>
                </a:moveTo>
                <a:lnTo>
                  <a:pt x="1392364" y="43484"/>
                </a:lnTo>
                <a:lnTo>
                  <a:pt x="1391069" y="43700"/>
                </a:lnTo>
                <a:lnTo>
                  <a:pt x="1389849" y="44183"/>
                </a:lnTo>
                <a:lnTo>
                  <a:pt x="1388706" y="45808"/>
                </a:lnTo>
                <a:lnTo>
                  <a:pt x="1350263" y="101777"/>
                </a:lnTo>
                <a:lnTo>
                  <a:pt x="1379333" y="101777"/>
                </a:lnTo>
                <a:lnTo>
                  <a:pt x="1399603" y="71450"/>
                </a:lnTo>
                <a:lnTo>
                  <a:pt x="1434807" y="71450"/>
                </a:lnTo>
                <a:lnTo>
                  <a:pt x="1434713" y="49771"/>
                </a:lnTo>
                <a:lnTo>
                  <a:pt x="1428013" y="43484"/>
                </a:lnTo>
                <a:close/>
              </a:path>
              <a:path w="1434807" h="168423">
                <a:moveTo>
                  <a:pt x="1175702" y="41452"/>
                </a:moveTo>
                <a:lnTo>
                  <a:pt x="1135375" y="52521"/>
                </a:lnTo>
                <a:lnTo>
                  <a:pt x="1112917" y="84784"/>
                </a:lnTo>
                <a:lnTo>
                  <a:pt x="1108815" y="119619"/>
                </a:lnTo>
                <a:lnTo>
                  <a:pt x="1112734" y="132439"/>
                </a:lnTo>
                <a:lnTo>
                  <a:pt x="1152709" y="164551"/>
                </a:lnTo>
                <a:lnTo>
                  <a:pt x="1185957" y="168411"/>
                </a:lnTo>
                <a:lnTo>
                  <a:pt x="1199880" y="165686"/>
                </a:lnTo>
                <a:lnTo>
                  <a:pt x="1212324" y="160630"/>
                </a:lnTo>
                <a:lnTo>
                  <a:pt x="1223044" y="153214"/>
                </a:lnTo>
                <a:lnTo>
                  <a:pt x="1229902" y="145529"/>
                </a:lnTo>
                <a:lnTo>
                  <a:pt x="1175702" y="145529"/>
                </a:lnTo>
                <a:lnTo>
                  <a:pt x="1173541" y="145451"/>
                </a:lnTo>
                <a:lnTo>
                  <a:pt x="1162680" y="142501"/>
                </a:lnTo>
                <a:lnTo>
                  <a:pt x="1153147" y="134829"/>
                </a:lnTo>
                <a:lnTo>
                  <a:pt x="1146382" y="121826"/>
                </a:lnTo>
                <a:lnTo>
                  <a:pt x="1143824" y="102882"/>
                </a:lnTo>
                <a:lnTo>
                  <a:pt x="1147097" y="85575"/>
                </a:lnTo>
                <a:lnTo>
                  <a:pt x="1154654" y="73780"/>
                </a:lnTo>
                <a:lnTo>
                  <a:pt x="1165081" y="67042"/>
                </a:lnTo>
                <a:lnTo>
                  <a:pt x="1176960" y="64910"/>
                </a:lnTo>
                <a:lnTo>
                  <a:pt x="1230735" y="64910"/>
                </a:lnTo>
                <a:lnTo>
                  <a:pt x="1227667" y="60825"/>
                </a:lnTo>
                <a:lnTo>
                  <a:pt x="1217390" y="52435"/>
                </a:lnTo>
                <a:lnTo>
                  <a:pt x="1205118" y="46372"/>
                </a:lnTo>
                <a:lnTo>
                  <a:pt x="1191129" y="42692"/>
                </a:lnTo>
                <a:lnTo>
                  <a:pt x="1175702" y="41452"/>
                </a:lnTo>
                <a:close/>
              </a:path>
              <a:path w="1434807" h="168423">
                <a:moveTo>
                  <a:pt x="1230735" y="64910"/>
                </a:moveTo>
                <a:lnTo>
                  <a:pt x="1176960" y="64910"/>
                </a:lnTo>
                <a:lnTo>
                  <a:pt x="1188070" y="67572"/>
                </a:lnTo>
                <a:lnTo>
                  <a:pt x="1197901" y="74983"/>
                </a:lnTo>
                <a:lnTo>
                  <a:pt x="1204921" y="87686"/>
                </a:lnTo>
                <a:lnTo>
                  <a:pt x="1207598" y="106224"/>
                </a:lnTo>
                <a:lnTo>
                  <a:pt x="1204586" y="124123"/>
                </a:lnTo>
                <a:lnTo>
                  <a:pt x="1197196" y="136328"/>
                </a:lnTo>
                <a:lnTo>
                  <a:pt x="1187033" y="143307"/>
                </a:lnTo>
                <a:lnTo>
                  <a:pt x="1175702" y="145529"/>
                </a:lnTo>
                <a:lnTo>
                  <a:pt x="1229902" y="145529"/>
                </a:lnTo>
                <a:lnTo>
                  <a:pt x="1231793" y="143410"/>
                </a:lnTo>
                <a:lnTo>
                  <a:pt x="1238325" y="131190"/>
                </a:lnTo>
                <a:lnTo>
                  <a:pt x="1242393" y="116524"/>
                </a:lnTo>
                <a:lnTo>
                  <a:pt x="1243752" y="99383"/>
                </a:lnTo>
                <a:lnTo>
                  <a:pt x="1241126" y="84356"/>
                </a:lnTo>
                <a:lnTo>
                  <a:pt x="1235668" y="71479"/>
                </a:lnTo>
                <a:lnTo>
                  <a:pt x="1230735" y="64910"/>
                </a:lnTo>
                <a:close/>
              </a:path>
              <a:path w="1434807" h="168423">
                <a:moveTo>
                  <a:pt x="613678" y="42007"/>
                </a:moveTo>
                <a:lnTo>
                  <a:pt x="568885" y="51713"/>
                </a:lnTo>
                <a:lnTo>
                  <a:pt x="542804" y="80173"/>
                </a:lnTo>
                <a:lnTo>
                  <a:pt x="539105" y="93317"/>
                </a:lnTo>
                <a:lnTo>
                  <a:pt x="540359" y="111276"/>
                </a:lnTo>
                <a:lnTo>
                  <a:pt x="560105" y="148632"/>
                </a:lnTo>
                <a:lnTo>
                  <a:pt x="595756" y="165079"/>
                </a:lnTo>
                <a:lnTo>
                  <a:pt x="647128" y="167017"/>
                </a:lnTo>
                <a:lnTo>
                  <a:pt x="648576" y="167017"/>
                </a:lnTo>
                <a:lnTo>
                  <a:pt x="649871" y="165900"/>
                </a:lnTo>
                <a:lnTo>
                  <a:pt x="649909" y="145173"/>
                </a:lnTo>
                <a:lnTo>
                  <a:pt x="649757" y="143903"/>
                </a:lnTo>
                <a:lnTo>
                  <a:pt x="648576" y="142862"/>
                </a:lnTo>
                <a:lnTo>
                  <a:pt x="618578" y="142862"/>
                </a:lnTo>
                <a:lnTo>
                  <a:pt x="602266" y="140834"/>
                </a:lnTo>
                <a:lnTo>
                  <a:pt x="588672" y="135236"/>
                </a:lnTo>
                <a:lnTo>
                  <a:pt x="579029" y="126798"/>
                </a:lnTo>
                <a:lnTo>
                  <a:pt x="574567" y="116252"/>
                </a:lnTo>
                <a:lnTo>
                  <a:pt x="647979" y="114998"/>
                </a:lnTo>
                <a:lnTo>
                  <a:pt x="656196" y="114998"/>
                </a:lnTo>
                <a:lnTo>
                  <a:pt x="663003" y="108661"/>
                </a:lnTo>
                <a:lnTo>
                  <a:pt x="663003" y="98158"/>
                </a:lnTo>
                <a:lnTo>
                  <a:pt x="662303" y="92837"/>
                </a:lnTo>
                <a:lnTo>
                  <a:pt x="574446" y="92837"/>
                </a:lnTo>
                <a:lnTo>
                  <a:pt x="577922" y="78601"/>
                </a:lnTo>
                <a:lnTo>
                  <a:pt x="586864" y="68406"/>
                </a:lnTo>
                <a:lnTo>
                  <a:pt x="599818" y="64021"/>
                </a:lnTo>
                <a:lnTo>
                  <a:pt x="601510" y="63969"/>
                </a:lnTo>
                <a:lnTo>
                  <a:pt x="652017" y="63969"/>
                </a:lnTo>
                <a:lnTo>
                  <a:pt x="644149" y="54686"/>
                </a:lnTo>
                <a:lnTo>
                  <a:pt x="631291" y="46570"/>
                </a:lnTo>
                <a:lnTo>
                  <a:pt x="613678" y="42007"/>
                </a:lnTo>
                <a:close/>
              </a:path>
              <a:path w="1434807" h="168423">
                <a:moveTo>
                  <a:pt x="652017" y="63969"/>
                </a:moveTo>
                <a:lnTo>
                  <a:pt x="601510" y="63969"/>
                </a:lnTo>
                <a:lnTo>
                  <a:pt x="613661" y="66490"/>
                </a:lnTo>
                <a:lnTo>
                  <a:pt x="623870" y="74627"/>
                </a:lnTo>
                <a:lnTo>
                  <a:pt x="628810" y="89245"/>
                </a:lnTo>
                <a:lnTo>
                  <a:pt x="574446" y="92837"/>
                </a:lnTo>
                <a:lnTo>
                  <a:pt x="662303" y="92837"/>
                </a:lnTo>
                <a:lnTo>
                  <a:pt x="661678" y="88091"/>
                </a:lnTo>
                <a:lnTo>
                  <a:pt x="658593" y="76673"/>
                </a:lnTo>
                <a:lnTo>
                  <a:pt x="653000" y="65129"/>
                </a:lnTo>
                <a:lnTo>
                  <a:pt x="652017" y="63969"/>
                </a:lnTo>
                <a:close/>
              </a:path>
              <a:path w="1434807" h="168423">
                <a:moveTo>
                  <a:pt x="911040" y="42538"/>
                </a:moveTo>
                <a:lnTo>
                  <a:pt x="864617" y="51270"/>
                </a:lnTo>
                <a:lnTo>
                  <a:pt x="833439" y="90412"/>
                </a:lnTo>
                <a:lnTo>
                  <a:pt x="831930" y="104406"/>
                </a:lnTo>
                <a:lnTo>
                  <a:pt x="833719" y="119974"/>
                </a:lnTo>
                <a:lnTo>
                  <a:pt x="856865" y="152620"/>
                </a:lnTo>
                <a:lnTo>
                  <a:pt x="896924" y="166242"/>
                </a:lnTo>
                <a:lnTo>
                  <a:pt x="918155" y="166427"/>
                </a:lnTo>
                <a:lnTo>
                  <a:pt x="933310" y="166037"/>
                </a:lnTo>
                <a:lnTo>
                  <a:pt x="941815" y="165554"/>
                </a:lnTo>
                <a:lnTo>
                  <a:pt x="944994" y="165417"/>
                </a:lnTo>
                <a:lnTo>
                  <a:pt x="946251" y="164312"/>
                </a:lnTo>
                <a:lnTo>
                  <a:pt x="946194" y="141619"/>
                </a:lnTo>
                <a:lnTo>
                  <a:pt x="918595" y="141619"/>
                </a:lnTo>
                <a:lnTo>
                  <a:pt x="900210" y="140068"/>
                </a:lnTo>
                <a:lnTo>
                  <a:pt x="885507" y="135680"/>
                </a:lnTo>
                <a:lnTo>
                  <a:pt x="874979" y="128843"/>
                </a:lnTo>
                <a:lnTo>
                  <a:pt x="869170" y="119957"/>
                </a:lnTo>
                <a:lnTo>
                  <a:pt x="941920" y="114998"/>
                </a:lnTo>
                <a:lnTo>
                  <a:pt x="950086" y="114998"/>
                </a:lnTo>
                <a:lnTo>
                  <a:pt x="956894" y="108686"/>
                </a:lnTo>
                <a:lnTo>
                  <a:pt x="956970" y="100977"/>
                </a:lnTo>
                <a:lnTo>
                  <a:pt x="956152" y="92849"/>
                </a:lnTo>
                <a:lnTo>
                  <a:pt x="868210" y="92849"/>
                </a:lnTo>
                <a:lnTo>
                  <a:pt x="871680" y="78603"/>
                </a:lnTo>
                <a:lnTo>
                  <a:pt x="880623" y="68403"/>
                </a:lnTo>
                <a:lnTo>
                  <a:pt x="893568" y="64021"/>
                </a:lnTo>
                <a:lnTo>
                  <a:pt x="895248" y="63969"/>
                </a:lnTo>
                <a:lnTo>
                  <a:pt x="945451" y="63969"/>
                </a:lnTo>
                <a:lnTo>
                  <a:pt x="940288" y="56974"/>
                </a:lnTo>
                <a:lnTo>
                  <a:pt x="928080" y="48026"/>
                </a:lnTo>
                <a:lnTo>
                  <a:pt x="911040" y="42538"/>
                </a:lnTo>
                <a:close/>
              </a:path>
              <a:path w="1434807" h="168423">
                <a:moveTo>
                  <a:pt x="944994" y="140068"/>
                </a:moveTo>
                <a:lnTo>
                  <a:pt x="943458" y="140072"/>
                </a:lnTo>
                <a:lnTo>
                  <a:pt x="928483" y="141302"/>
                </a:lnTo>
                <a:lnTo>
                  <a:pt x="918595" y="141619"/>
                </a:lnTo>
                <a:lnTo>
                  <a:pt x="946194" y="141619"/>
                </a:lnTo>
                <a:lnTo>
                  <a:pt x="946137" y="141071"/>
                </a:lnTo>
                <a:lnTo>
                  <a:pt x="944994" y="140068"/>
                </a:lnTo>
                <a:close/>
              </a:path>
              <a:path w="1434807" h="168423">
                <a:moveTo>
                  <a:pt x="945451" y="63969"/>
                </a:moveTo>
                <a:lnTo>
                  <a:pt x="895248" y="63969"/>
                </a:lnTo>
                <a:lnTo>
                  <a:pt x="907421" y="66496"/>
                </a:lnTo>
                <a:lnTo>
                  <a:pt x="917619" y="74655"/>
                </a:lnTo>
                <a:lnTo>
                  <a:pt x="922547" y="89315"/>
                </a:lnTo>
                <a:lnTo>
                  <a:pt x="868210" y="92849"/>
                </a:lnTo>
                <a:lnTo>
                  <a:pt x="956152" y="92849"/>
                </a:lnTo>
                <a:lnTo>
                  <a:pt x="956005" y="91385"/>
                </a:lnTo>
                <a:lnTo>
                  <a:pt x="953442" y="79974"/>
                </a:lnTo>
                <a:lnTo>
                  <a:pt x="948473" y="68063"/>
                </a:lnTo>
                <a:lnTo>
                  <a:pt x="945451" y="6396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7" name="bk object 47"/>
          <p:cNvSpPr/>
          <p:nvPr/>
        </p:nvSpPr>
        <p:spPr>
          <a:xfrm>
            <a:off x="6812803" y="2295223"/>
            <a:ext cx="591794" cy="6983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698"/>
            <a:r>
              <a:rPr lang="ru-RU" sz="600" spc="-5" smtClean="0">
                <a:solidFill>
                  <a:srgbClr val="9AACB8"/>
                </a:solidFill>
                <a:latin typeface="Exo 2 Light"/>
                <a:cs typeface="Exo 2 Light"/>
              </a:rPr>
              <a:t>А</a:t>
            </a:r>
            <a:r>
              <a:rPr lang="ru-RU" sz="600" smtClean="0">
                <a:solidFill>
                  <a:srgbClr val="9AACB8"/>
                </a:solidFill>
                <a:latin typeface="Exo 2 Light"/>
                <a:cs typeface="Exo 2 Light"/>
              </a:rPr>
              <a:t>О «Единая </a:t>
            </a:r>
            <a:r>
              <a:rPr lang="ru-RU" sz="600" spc="-5" smtClean="0">
                <a:solidFill>
                  <a:srgbClr val="9AACB8"/>
                </a:solidFill>
                <a:latin typeface="Exo 2 Light"/>
                <a:cs typeface="Exo 2 Light"/>
              </a:rPr>
              <a:t>э</a:t>
            </a:r>
            <a:r>
              <a:rPr lang="ru-RU" sz="600" smtClean="0">
                <a:solidFill>
                  <a:srgbClr val="9AACB8"/>
                </a:solidFill>
                <a:latin typeface="Exo 2 Light"/>
                <a:cs typeface="Exo 2 Light"/>
              </a:rPr>
              <a:t>лектронная </a:t>
            </a:r>
            <a:r>
              <a:rPr lang="ru-RU" sz="600" spc="-10" smtClean="0">
                <a:solidFill>
                  <a:srgbClr val="9AACB8"/>
                </a:solidFill>
                <a:latin typeface="Exo 2 Light"/>
                <a:cs typeface="Exo 2 Light"/>
              </a:rPr>
              <a:t>т</a:t>
            </a:r>
            <a:r>
              <a:rPr lang="ru-RU" sz="600" smtClean="0">
                <a:solidFill>
                  <a:srgbClr val="9AACB8"/>
                </a:solidFill>
                <a:latin typeface="Exo 2 Light"/>
                <a:cs typeface="Exo 2 Light"/>
              </a:rPr>
              <a:t>ор</a:t>
            </a:r>
            <a:r>
              <a:rPr lang="ru-RU" sz="600" spc="-10" smtClean="0">
                <a:solidFill>
                  <a:srgbClr val="9AACB8"/>
                </a:solidFill>
                <a:latin typeface="Exo 2 Light"/>
                <a:cs typeface="Exo 2 Light"/>
              </a:rPr>
              <a:t>г</a:t>
            </a:r>
            <a:r>
              <a:rPr lang="ru-RU" sz="600" smtClean="0">
                <a:solidFill>
                  <a:srgbClr val="9AACB8"/>
                </a:solidFill>
                <a:latin typeface="Exo 2 Light"/>
                <a:cs typeface="Exo 2 Light"/>
              </a:rPr>
              <a:t>овая площадка» 2017 </a:t>
            </a:r>
            <a:r>
              <a:rPr lang="ru-RU" sz="600" spc="-10" smtClean="0">
                <a:solidFill>
                  <a:srgbClr val="9AACB8"/>
                </a:solidFill>
                <a:latin typeface="Exo 2 Light"/>
                <a:cs typeface="Exo 2 Light"/>
              </a:rPr>
              <a:t>го</a:t>
            </a:r>
            <a:r>
              <a:rPr lang="ru-RU" sz="600" smtClean="0">
                <a:solidFill>
                  <a:srgbClr val="9AACB8"/>
                </a:solidFill>
                <a:latin typeface="Exo 2 Light"/>
                <a:cs typeface="Exo 2 Light"/>
              </a:rPr>
              <a:t>д</a:t>
            </a:r>
            <a:endParaRPr lang="ru-RU" sz="600">
              <a:solidFill>
                <a:prstClr val="black"/>
              </a:solidFill>
              <a:latin typeface="Exo 2 Light"/>
              <a:cs typeface="Exo 2 Light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782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9DB56-7C58-4C1A-9A12-996726F6EB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3552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5" indent="0">
              <a:buNone/>
              <a:defRPr sz="1800"/>
            </a:lvl2pPr>
            <a:lvl3pPr marL="914311" indent="0">
              <a:buNone/>
              <a:defRPr sz="1600"/>
            </a:lvl3pPr>
            <a:lvl4pPr marL="1371466" indent="0">
              <a:buNone/>
              <a:defRPr sz="1400"/>
            </a:lvl4pPr>
            <a:lvl5pPr marL="1828621" indent="0">
              <a:buNone/>
              <a:defRPr sz="1400"/>
            </a:lvl5pPr>
            <a:lvl6pPr marL="2285778" indent="0">
              <a:buNone/>
              <a:defRPr sz="1400"/>
            </a:lvl6pPr>
            <a:lvl7pPr marL="2742933" indent="0">
              <a:buNone/>
              <a:defRPr sz="1400"/>
            </a:lvl7pPr>
            <a:lvl8pPr marL="3200088" indent="0">
              <a:buNone/>
              <a:defRPr sz="1400"/>
            </a:lvl8pPr>
            <a:lvl9pPr marL="3657244" indent="0">
              <a:buNone/>
              <a:defRPr sz="14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FDB13-C7B3-49CF-AFE5-781AEDC140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937201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D3A76-0E6C-47E6-88CC-98A2D9C148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311484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11" indent="0">
              <a:buNone/>
              <a:defRPr sz="1800" b="1"/>
            </a:lvl3pPr>
            <a:lvl4pPr marL="1371466" indent="0">
              <a:buNone/>
              <a:defRPr sz="1600" b="1"/>
            </a:lvl4pPr>
            <a:lvl5pPr marL="1828621" indent="0">
              <a:buNone/>
              <a:defRPr sz="1600" b="1"/>
            </a:lvl5pPr>
            <a:lvl6pPr marL="2285778" indent="0">
              <a:buNone/>
              <a:defRPr sz="1600" b="1"/>
            </a:lvl6pPr>
            <a:lvl7pPr marL="2742933" indent="0">
              <a:buNone/>
              <a:defRPr sz="1600" b="1"/>
            </a:lvl7pPr>
            <a:lvl8pPr marL="3200088" indent="0">
              <a:buNone/>
              <a:defRPr sz="1600" b="1"/>
            </a:lvl8pPr>
            <a:lvl9pPr marL="3657244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11" indent="0">
              <a:buNone/>
              <a:defRPr sz="1800" b="1"/>
            </a:lvl3pPr>
            <a:lvl4pPr marL="1371466" indent="0">
              <a:buNone/>
              <a:defRPr sz="1600" b="1"/>
            </a:lvl4pPr>
            <a:lvl5pPr marL="1828621" indent="0">
              <a:buNone/>
              <a:defRPr sz="1600" b="1"/>
            </a:lvl5pPr>
            <a:lvl6pPr marL="2285778" indent="0">
              <a:buNone/>
              <a:defRPr sz="1600" b="1"/>
            </a:lvl6pPr>
            <a:lvl7pPr marL="2742933" indent="0">
              <a:buNone/>
              <a:defRPr sz="1600" b="1"/>
            </a:lvl7pPr>
            <a:lvl8pPr marL="3200088" indent="0">
              <a:buNone/>
              <a:defRPr sz="1600" b="1"/>
            </a:lvl8pPr>
            <a:lvl9pPr marL="3657244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3064E-C974-4E66-AA45-6E6A64E82E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018817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D4D56-D2B7-4D39-9FF5-6027B77BFD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769055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6866E-7069-4025-9A53-C61662F15B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521992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55" indent="0">
              <a:buNone/>
              <a:defRPr sz="1200"/>
            </a:lvl2pPr>
            <a:lvl3pPr marL="914311" indent="0">
              <a:buNone/>
              <a:defRPr sz="1000"/>
            </a:lvl3pPr>
            <a:lvl4pPr marL="1371466" indent="0">
              <a:buNone/>
              <a:defRPr sz="900"/>
            </a:lvl4pPr>
            <a:lvl5pPr marL="1828621" indent="0">
              <a:buNone/>
              <a:defRPr sz="900"/>
            </a:lvl5pPr>
            <a:lvl6pPr marL="2285778" indent="0">
              <a:buNone/>
              <a:defRPr sz="900"/>
            </a:lvl6pPr>
            <a:lvl7pPr marL="2742933" indent="0">
              <a:buNone/>
              <a:defRPr sz="900"/>
            </a:lvl7pPr>
            <a:lvl8pPr marL="3200088" indent="0">
              <a:buNone/>
              <a:defRPr sz="900"/>
            </a:lvl8pPr>
            <a:lvl9pPr marL="3657244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153CB-81FC-4FEF-AC42-EB267E93F4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551188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55" indent="0">
              <a:buNone/>
              <a:defRPr sz="2800"/>
            </a:lvl2pPr>
            <a:lvl3pPr marL="914311" indent="0">
              <a:buNone/>
              <a:defRPr sz="2400"/>
            </a:lvl3pPr>
            <a:lvl4pPr marL="1371466" indent="0">
              <a:buNone/>
              <a:defRPr sz="2000"/>
            </a:lvl4pPr>
            <a:lvl5pPr marL="1828621" indent="0">
              <a:buNone/>
              <a:defRPr sz="2000"/>
            </a:lvl5pPr>
            <a:lvl6pPr marL="2285778" indent="0">
              <a:buNone/>
              <a:defRPr sz="2000"/>
            </a:lvl6pPr>
            <a:lvl7pPr marL="2742933" indent="0">
              <a:buNone/>
              <a:defRPr sz="2000"/>
            </a:lvl7pPr>
            <a:lvl8pPr marL="3200088" indent="0">
              <a:buNone/>
              <a:defRPr sz="2000"/>
            </a:lvl8pPr>
            <a:lvl9pPr marL="3657244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55" indent="0">
              <a:buNone/>
              <a:defRPr sz="1200"/>
            </a:lvl2pPr>
            <a:lvl3pPr marL="914311" indent="0">
              <a:buNone/>
              <a:defRPr sz="1000"/>
            </a:lvl3pPr>
            <a:lvl4pPr marL="1371466" indent="0">
              <a:buNone/>
              <a:defRPr sz="900"/>
            </a:lvl4pPr>
            <a:lvl5pPr marL="1828621" indent="0">
              <a:buNone/>
              <a:defRPr sz="900"/>
            </a:lvl5pPr>
            <a:lvl6pPr marL="2285778" indent="0">
              <a:buNone/>
              <a:defRPr sz="900"/>
            </a:lvl6pPr>
            <a:lvl7pPr marL="2742933" indent="0">
              <a:buNone/>
              <a:defRPr sz="900"/>
            </a:lvl7pPr>
            <a:lvl8pPr marL="3200088" indent="0">
              <a:buNone/>
              <a:defRPr sz="900"/>
            </a:lvl8pPr>
            <a:lvl9pPr marL="3657244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B582C-E200-4168-93EA-F063F0EBEE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853084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366EAED-BC93-42D8-AE28-97EC5CCF11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831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46" r:id="rId1"/>
    <p:sldLayoutId id="2147486547" r:id="rId2"/>
    <p:sldLayoutId id="2147486548" r:id="rId3"/>
    <p:sldLayoutId id="2147486549" r:id="rId4"/>
    <p:sldLayoutId id="2147486550" r:id="rId5"/>
    <p:sldLayoutId id="2147486551" r:id="rId6"/>
    <p:sldLayoutId id="2147486552" r:id="rId7"/>
    <p:sldLayoutId id="2147486553" r:id="rId8"/>
    <p:sldLayoutId id="2147486554" r:id="rId9"/>
    <p:sldLayoutId id="2147486555" r:id="rId10"/>
    <p:sldLayoutId id="2147486556" r:id="rId11"/>
    <p:sldLayoutId id="2147486557" r:id="rId12"/>
    <p:sldLayoutId id="2147486558" r:id="rId13"/>
    <p:sldLayoutId id="2147486578" r:id="rId14"/>
  </p:sldLayoutIdLst>
  <p:transition>
    <p:fade thruBlk="1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5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1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46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62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66" indent="-342866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78" indent="-285722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889" indent="-22857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044" indent="-22857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199" indent="-22857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355" indent="-22857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510" indent="-22857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665" indent="-22857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822" indent="-22857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3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1" algn="l" defTabSz="9143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6" algn="l" defTabSz="9143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1" algn="l" defTabSz="9143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8" algn="l" defTabSz="9143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33" algn="l" defTabSz="9143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8" algn="l" defTabSz="9143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44" algn="l" defTabSz="9143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29300" y="602066"/>
            <a:ext cx="4885400" cy="66545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3" y="1183005"/>
            <a:ext cx="8229599" cy="339471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90300" y="4953133"/>
            <a:ext cx="1969544" cy="10012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2698"/>
            <a:r>
              <a:rPr lang="ru-RU" sz="600" spc="-5" smtClean="0">
                <a:solidFill>
                  <a:srgbClr val="9AACB8"/>
                </a:solidFill>
                <a:latin typeface="Exo 2 Light"/>
                <a:cs typeface="Exo 2 Light"/>
              </a:rPr>
              <a:t>А</a:t>
            </a:r>
            <a:r>
              <a:rPr lang="ru-RU" sz="600" smtClean="0">
                <a:solidFill>
                  <a:srgbClr val="9AACB8"/>
                </a:solidFill>
                <a:latin typeface="Exo 2 Light"/>
                <a:cs typeface="Exo 2 Light"/>
              </a:rPr>
              <a:t>О «Единая </a:t>
            </a:r>
            <a:r>
              <a:rPr lang="ru-RU" sz="600" spc="-5" smtClean="0">
                <a:solidFill>
                  <a:srgbClr val="9AACB8"/>
                </a:solidFill>
                <a:latin typeface="Exo 2 Light"/>
                <a:cs typeface="Exo 2 Light"/>
              </a:rPr>
              <a:t>э</a:t>
            </a:r>
            <a:r>
              <a:rPr lang="ru-RU" sz="600" smtClean="0">
                <a:solidFill>
                  <a:srgbClr val="9AACB8"/>
                </a:solidFill>
                <a:latin typeface="Exo 2 Light"/>
                <a:cs typeface="Exo 2 Light"/>
              </a:rPr>
              <a:t>лектронная </a:t>
            </a:r>
            <a:r>
              <a:rPr lang="ru-RU" sz="600" spc="-10" smtClean="0">
                <a:solidFill>
                  <a:srgbClr val="9AACB8"/>
                </a:solidFill>
                <a:latin typeface="Exo 2 Light"/>
                <a:cs typeface="Exo 2 Light"/>
              </a:rPr>
              <a:t>т</a:t>
            </a:r>
            <a:r>
              <a:rPr lang="ru-RU" sz="600" smtClean="0">
                <a:solidFill>
                  <a:srgbClr val="9AACB8"/>
                </a:solidFill>
                <a:latin typeface="Exo 2 Light"/>
                <a:cs typeface="Exo 2 Light"/>
              </a:rPr>
              <a:t>ор</a:t>
            </a:r>
            <a:r>
              <a:rPr lang="ru-RU" sz="600" spc="-10" smtClean="0">
                <a:solidFill>
                  <a:srgbClr val="9AACB8"/>
                </a:solidFill>
                <a:latin typeface="Exo 2 Light"/>
                <a:cs typeface="Exo 2 Light"/>
              </a:rPr>
              <a:t>г</a:t>
            </a:r>
            <a:r>
              <a:rPr lang="ru-RU" sz="600" smtClean="0">
                <a:solidFill>
                  <a:srgbClr val="9AACB8"/>
                </a:solidFill>
                <a:latin typeface="Exo 2 Light"/>
                <a:cs typeface="Exo 2 Light"/>
              </a:rPr>
              <a:t>овая площадка» 2017 </a:t>
            </a:r>
            <a:r>
              <a:rPr lang="ru-RU" sz="600" spc="-10" smtClean="0">
                <a:solidFill>
                  <a:srgbClr val="9AACB8"/>
                </a:solidFill>
                <a:latin typeface="Exo 2 Light"/>
                <a:cs typeface="Exo 2 Light"/>
              </a:rPr>
              <a:t>го</a:t>
            </a:r>
            <a:r>
              <a:rPr lang="ru-RU" sz="600" smtClean="0">
                <a:solidFill>
                  <a:srgbClr val="9AACB8"/>
                </a:solidFill>
                <a:latin typeface="Exo 2 Light"/>
                <a:cs typeface="Exo 2 Light"/>
              </a:rPr>
              <a:t>д</a:t>
            </a:r>
            <a:endParaRPr lang="ru-RU" sz="600">
              <a:solidFill>
                <a:prstClr val="black"/>
              </a:solidFill>
              <a:latin typeface="Exo 2 Light"/>
              <a:cs typeface="Exo 2 Light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79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73" r:id="rId1"/>
    <p:sldLayoutId id="2147486574" r:id="rId2"/>
    <p:sldLayoutId id="2147486575" r:id="rId3"/>
    <p:sldLayoutId id="2147486576" r:id="rId4"/>
    <p:sldLayoutId id="2147486577" r:id="rId5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5400" y="2343150"/>
            <a:ext cx="7086600" cy="685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 algn="ctr"/>
            <a:r>
              <a:rPr lang="ru-RU" sz="2200" cap="all" spc="-85" dirty="0" smtClean="0">
                <a:solidFill>
                  <a:schemeClr val="bg1"/>
                </a:solidFill>
                <a:latin typeface="Arial"/>
                <a:cs typeface="Arial"/>
              </a:rPr>
              <a:t>Порядок участия в торгах на  электронных площадках </a:t>
            </a:r>
            <a:endParaRPr sz="2200" cap="all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4390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10"/>
          <p:cNvSpPr>
            <a:spLocks noGrp="1"/>
          </p:cNvSpPr>
          <p:nvPr>
            <p:ph idx="4294967295"/>
          </p:nvPr>
        </p:nvSpPr>
        <p:spPr>
          <a:xfrm>
            <a:off x="179512" y="1419622"/>
            <a:ext cx="4392488" cy="237626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300" dirty="0" smtClean="0"/>
              <a:t>ПАО «БАНК ВТБ»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300" dirty="0" smtClean="0"/>
              <a:t>ПАО </a:t>
            </a:r>
            <a:r>
              <a:rPr lang="ru-RU" sz="1300" dirty="0"/>
              <a:t>"Сбербанк России"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300" dirty="0" smtClean="0"/>
              <a:t>АО "Газпромбанк</a:t>
            </a:r>
            <a:r>
              <a:rPr lang="ru-RU" sz="1300" dirty="0"/>
              <a:t>" </a:t>
            </a:r>
            <a:endParaRPr lang="ru-RU" sz="1300" dirty="0" smtClean="0"/>
          </a:p>
          <a:p>
            <a:pPr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300" dirty="0" smtClean="0"/>
              <a:t>АО </a:t>
            </a:r>
            <a:r>
              <a:rPr lang="ru-RU" sz="1300" dirty="0"/>
              <a:t>"Российский Сельскохозяйственный банк"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300" dirty="0" smtClean="0"/>
              <a:t>АО "</a:t>
            </a:r>
            <a:r>
              <a:rPr lang="ru-RU" sz="1300" dirty="0" err="1" smtClean="0"/>
              <a:t>Альфа-банк</a:t>
            </a:r>
            <a:r>
              <a:rPr lang="ru-RU" sz="1300" dirty="0" smtClean="0"/>
              <a:t>"</a:t>
            </a:r>
            <a:endParaRPr lang="ru-RU" sz="1300" dirty="0"/>
          </a:p>
          <a:p>
            <a:pPr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300" dirty="0" smtClean="0"/>
              <a:t>ПАО "МОСКОВСКИЙ </a:t>
            </a:r>
            <a:r>
              <a:rPr lang="ru-RU" sz="1300" dirty="0"/>
              <a:t>КРЕДИТНЫЙ </a:t>
            </a:r>
            <a:r>
              <a:rPr lang="ru-RU" sz="1300" dirty="0" smtClean="0"/>
              <a:t>БАНК</a:t>
            </a:r>
            <a:r>
              <a:rPr lang="en-US" sz="1300" dirty="0" smtClean="0"/>
              <a:t>”</a:t>
            </a:r>
            <a:endParaRPr lang="ru-RU" sz="1300" dirty="0" smtClean="0"/>
          </a:p>
          <a:p>
            <a:pPr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300" dirty="0" smtClean="0"/>
              <a:t>ПАО </a:t>
            </a:r>
            <a:r>
              <a:rPr lang="ru-RU" sz="1300" dirty="0"/>
              <a:t>Банк "Финансовая Корпорация Открытие"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300" dirty="0" smtClean="0"/>
              <a:t>АО </a:t>
            </a:r>
            <a:r>
              <a:rPr lang="ru-RU" sz="1300" dirty="0"/>
              <a:t>"Райффайзенбанк"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300" dirty="0" smtClean="0"/>
              <a:t>ПАО РОСБАНК</a:t>
            </a:r>
            <a:endParaRPr lang="ru-RU" sz="1300" dirty="0"/>
          </a:p>
        </p:txBody>
      </p:sp>
      <p:sp>
        <p:nvSpPr>
          <p:cNvPr id="7" name="Объект 10"/>
          <p:cNvSpPr>
            <a:spLocks noGrp="1"/>
          </p:cNvSpPr>
          <p:nvPr>
            <p:ph idx="4294967295"/>
          </p:nvPr>
        </p:nvSpPr>
        <p:spPr>
          <a:xfrm>
            <a:off x="4572000" y="1347614"/>
            <a:ext cx="4392488" cy="2376264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300" dirty="0" smtClean="0"/>
              <a:t>10.     АО </a:t>
            </a:r>
            <a:r>
              <a:rPr lang="ru-RU" sz="1300" dirty="0"/>
              <a:t>"Всероссийский банк развития регионов"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300" dirty="0" smtClean="0"/>
              <a:t>11.     ПАО </a:t>
            </a:r>
            <a:r>
              <a:rPr lang="ru-RU" sz="1300" dirty="0"/>
              <a:t>"Промсвязьбанк"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300" dirty="0" smtClean="0"/>
              <a:t>12.     АО </a:t>
            </a:r>
            <a:r>
              <a:rPr lang="ru-RU" sz="1300" dirty="0"/>
              <a:t>"Акционерный Банк "РОССИЯ"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300" dirty="0" smtClean="0"/>
              <a:t>13.     ПАО </a:t>
            </a:r>
            <a:r>
              <a:rPr lang="ru-RU" sz="1300" dirty="0"/>
              <a:t>"БАНК "САНКТ-ПЕТЕРБУРГ"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300" dirty="0" smtClean="0"/>
              <a:t>14.     ПАО </a:t>
            </a:r>
            <a:r>
              <a:rPr lang="ru-RU" sz="1300" dirty="0"/>
              <a:t>"</a:t>
            </a:r>
            <a:r>
              <a:rPr lang="ru-RU" sz="1300" dirty="0" err="1"/>
              <a:t>Совкомбанк</a:t>
            </a:r>
            <a:r>
              <a:rPr lang="ru-RU" sz="1300" dirty="0"/>
              <a:t>"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300" dirty="0" smtClean="0"/>
              <a:t>15.     ПАО </a:t>
            </a:r>
            <a:r>
              <a:rPr lang="en-US" sz="1300" dirty="0"/>
              <a:t>“</a:t>
            </a:r>
            <a:r>
              <a:rPr lang="ru-RU" sz="1300" dirty="0"/>
              <a:t>Российский </a:t>
            </a:r>
            <a:r>
              <a:rPr lang="ru-RU" sz="1300" dirty="0" smtClean="0"/>
              <a:t>национальный</a:t>
            </a:r>
            <a:br>
              <a:rPr lang="ru-RU" sz="1300" dirty="0" smtClean="0"/>
            </a:br>
            <a:r>
              <a:rPr lang="ru-RU" sz="1300" dirty="0" smtClean="0"/>
              <a:t> </a:t>
            </a:r>
            <a:r>
              <a:rPr lang="ru-RU" sz="1300" dirty="0"/>
              <a:t>коммерческий банк</a:t>
            </a:r>
            <a:r>
              <a:rPr lang="en-US" sz="1300" dirty="0"/>
              <a:t>”</a:t>
            </a:r>
            <a:endParaRPr lang="ru-RU" sz="13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300" dirty="0" smtClean="0"/>
              <a:t>16.     АО </a:t>
            </a:r>
            <a:r>
              <a:rPr lang="ru-RU" sz="1300" dirty="0"/>
              <a:t>«Акционерный </a:t>
            </a:r>
            <a:r>
              <a:rPr lang="ru-RU" sz="1300" dirty="0" smtClean="0"/>
              <a:t>коммерческий</a:t>
            </a:r>
            <a:br>
              <a:rPr lang="ru-RU" sz="1300" dirty="0" smtClean="0"/>
            </a:br>
            <a:r>
              <a:rPr lang="ru-RU" sz="1300" dirty="0" smtClean="0"/>
              <a:t> </a:t>
            </a:r>
            <a:r>
              <a:rPr lang="ru-RU" sz="1300" dirty="0"/>
              <a:t>банк </a:t>
            </a:r>
            <a:r>
              <a:rPr lang="en-US" sz="1300" dirty="0"/>
              <a:t>“</a:t>
            </a:r>
            <a:r>
              <a:rPr lang="ru-RU" sz="1300" dirty="0" err="1"/>
              <a:t>РосЕвроБанк</a:t>
            </a:r>
            <a:r>
              <a:rPr lang="en-US" sz="1300" dirty="0"/>
              <a:t>”</a:t>
            </a:r>
            <a:endParaRPr lang="ru-RU" sz="13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300" dirty="0" smtClean="0"/>
              <a:t>17.     АО </a:t>
            </a:r>
            <a:r>
              <a:rPr lang="ru-RU" sz="1300" dirty="0"/>
              <a:t>"ОТП Банк"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300" dirty="0" smtClean="0"/>
              <a:t>18.     АО </a:t>
            </a:r>
            <a:r>
              <a:rPr lang="ru-RU" sz="1300" dirty="0"/>
              <a:t>"</a:t>
            </a:r>
            <a:r>
              <a:rPr lang="ru-RU" sz="1300" dirty="0" err="1"/>
              <a:t>ЮниКредит</a:t>
            </a:r>
            <a:r>
              <a:rPr lang="ru-RU" sz="1300" dirty="0"/>
              <a:t> Банк"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endParaRPr lang="ru-RU" sz="1100" dirty="0" smtClean="0"/>
          </a:p>
        </p:txBody>
      </p:sp>
      <p:sp>
        <p:nvSpPr>
          <p:cNvPr id="8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179512" y="627534"/>
            <a:ext cx="8610600" cy="653653"/>
          </a:xfrm>
        </p:spPr>
        <p:txBody>
          <a:bodyPr/>
          <a:lstStyle/>
          <a:p>
            <a:pPr eaLnBrk="1" hangingPunct="1"/>
            <a:r>
              <a:rPr lang="ru-RU" altLang="ru-RU" sz="2000" dirty="0" smtClean="0">
                <a:solidFill>
                  <a:srgbClr val="075794"/>
                </a:solidFill>
                <a:cs typeface="Arial" charset="0"/>
              </a:rPr>
              <a:t>Перечень уполномоченных банков</a:t>
            </a:r>
            <a:endParaRPr lang="ru-RU" altLang="ru-RU" sz="2000" dirty="0">
              <a:solidFill>
                <a:srgbClr val="075794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078606"/>
      </p:ext>
    </p:extLst>
  </p:cSld>
  <p:clrMapOvr>
    <a:masterClrMapping/>
  </p:clrMapOvr>
  <p:transition>
    <p:fade thruBlk="1"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251520" y="699542"/>
            <a:ext cx="8496944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 marR="5080">
              <a:spcBef>
                <a:spcPts val="95"/>
              </a:spcBef>
            </a:pPr>
            <a:r>
              <a:rPr lang="ru-RU" sz="2200" spc="-10" dirty="0" smtClean="0"/>
              <a:t>Подписание контракта</a:t>
            </a:r>
            <a:endParaRPr sz="2200" spc="-5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/>
          <a:srcRect l="17845" t="19411" r="18700"/>
          <a:stretch/>
        </p:blipFill>
        <p:spPr>
          <a:xfrm>
            <a:off x="251520" y="1202143"/>
            <a:ext cx="8784976" cy="393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293022"/>
      </p:ext>
    </p:extLst>
  </p:cSld>
  <p:clrMapOvr>
    <a:masterClrMapping/>
  </p:clrMapOvr>
  <p:transition>
    <p:fade thruBlk="1"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9"/>
          <p:cNvSpPr txBox="1">
            <a:spLocks/>
          </p:cNvSpPr>
          <p:nvPr/>
        </p:nvSpPr>
        <p:spPr>
          <a:xfrm>
            <a:off x="323528" y="1413007"/>
            <a:ext cx="8382000" cy="669772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600" b="1" spc="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9600" b="1" spc="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600" b="1" spc="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r>
              <a:rPr lang="en-US" sz="9600" b="1" spc="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9600" b="1" spc="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9600" b="1" spc="1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9600" b="1" spc="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9600" b="1" spc="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600" b="1" spc="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Мартьянов Илья Вячеславович</a:t>
            </a:r>
          </a:p>
          <a:p>
            <a:pPr algn="ctr"/>
            <a:endParaRPr lang="ru-RU" sz="9600" b="1" spc="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7200" b="1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</a:t>
            </a:r>
            <a:r>
              <a:rPr lang="ru-RU" sz="7200" b="1" spc="1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Поволжского филиала</a:t>
            </a:r>
            <a:endParaRPr lang="ru-RU" sz="3600" b="1" spc="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sz="5600" b="1" spc="1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400" b="1" spc="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</a:t>
            </a:r>
            <a:r>
              <a:rPr lang="ru-RU" sz="6400" b="1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.: 8 (</a:t>
            </a:r>
            <a:r>
              <a:rPr lang="ru-RU" sz="6400" b="1" spc="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927) 716-70-00</a:t>
            </a:r>
            <a:r>
              <a:rPr lang="ru-RU" sz="6400" b="1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ctr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400" b="1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8-800-200-18-77 доб. </a:t>
            </a:r>
            <a:r>
              <a:rPr lang="ru-RU" sz="6400" b="1" spc="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2646</a:t>
            </a:r>
            <a:br>
              <a:rPr lang="ru-RU" sz="6400" b="1" spc="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400" b="1" spc="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ru-RU" sz="6400" b="1" spc="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6400" b="1" spc="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i.martianov@roseltorg.ru</a:t>
            </a:r>
            <a:endParaRPr lang="ru-RU" sz="6400" b="1" spc="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600" b="1" kern="0" spc="-13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endParaRPr lang="ru-RU" b="1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73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179512" y="627534"/>
            <a:ext cx="8610600" cy="653653"/>
          </a:xfrm>
        </p:spPr>
        <p:txBody>
          <a:bodyPr/>
          <a:lstStyle/>
          <a:p>
            <a:pPr eaLnBrk="1" hangingPunct="1"/>
            <a:r>
              <a:rPr lang="ru-RU" altLang="ru-RU" sz="2000" dirty="0" smtClean="0">
                <a:solidFill>
                  <a:srgbClr val="075794"/>
                </a:solidFill>
                <a:cs typeface="Arial" charset="0"/>
              </a:rPr>
              <a:t>Схема работы специальных счетов</a:t>
            </a:r>
            <a:endParaRPr lang="ru-RU" altLang="ru-RU" sz="2000" dirty="0">
              <a:solidFill>
                <a:srgbClr val="075794"/>
              </a:solidFill>
              <a:cs typeface="Arial" charset="0"/>
            </a:endParaRPr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457200" y="1447801"/>
            <a:ext cx="8458200" cy="3394472"/>
          </a:xfrm>
          <a:prstGeom prst="rect">
            <a:avLst/>
          </a:prstGeom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kern="0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263897290"/>
              </p:ext>
            </p:extLst>
          </p:nvPr>
        </p:nvGraphicFramePr>
        <p:xfrm>
          <a:off x="533400" y="1297372"/>
          <a:ext cx="8382000" cy="3695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691886"/>
      </p:ext>
    </p:ext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3"/>
          <p:cNvSpPr txBox="1">
            <a:spLocks/>
          </p:cNvSpPr>
          <p:nvPr/>
        </p:nvSpPr>
        <p:spPr>
          <a:xfrm>
            <a:off x="457200" y="1447801"/>
            <a:ext cx="8458200" cy="3394472"/>
          </a:xfrm>
          <a:prstGeom prst="rect">
            <a:avLst/>
          </a:prstGeom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kern="0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7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331503"/>
              </p:ext>
            </p:extLst>
          </p:nvPr>
        </p:nvGraphicFramePr>
        <p:xfrm>
          <a:off x="448138" y="1898850"/>
          <a:ext cx="7985759" cy="24923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20900"/>
                <a:gridCol w="2512060"/>
                <a:gridCol w="3352799"/>
              </a:tblGrid>
              <a:tr h="362585">
                <a:tc>
                  <a:txBody>
                    <a:bodyPr/>
                    <a:lstStyle/>
                    <a:p>
                      <a:pPr marL="99060"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200" b="1" spc="-1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Условия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200" b="1" spc="-1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Размер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200" b="1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Способ </a:t>
                      </a:r>
                      <a:r>
                        <a:rPr sz="1200" b="1" spc="-1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взимания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1160145">
                <a:tc>
                  <a:txBody>
                    <a:bodyPr/>
                    <a:lstStyle/>
                    <a:p>
                      <a:pPr marL="99060" marR="122555" algn="just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при закупках,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участниками  которых могут быть 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исключительно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СМП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и 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СОНО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 marR="118745" algn="just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1%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НМЦК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не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более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чем 2</a:t>
                      </a:r>
                      <a:r>
                        <a:rPr sz="12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тыс. 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рублей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00330" marR="24447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Оператор вправе изменить размер</a:t>
                      </a:r>
                      <a:r>
                        <a:rPr sz="120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платы,  но не выше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предельной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100330" marR="534670" algn="just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Осуществляется путем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перечисления  денежных средств на банковский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счет 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оператора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272415" marR="215900" indent="-172085">
                        <a:lnSpc>
                          <a:spcPct val="100000"/>
                        </a:lnSpc>
                        <a:spcBef>
                          <a:spcPts val="600"/>
                        </a:spcBef>
                        <a:buChar char="•"/>
                        <a:tabLst>
                          <a:tab pos="273050" algn="l"/>
                        </a:tabLst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при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наличии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спецсчета-перечисление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с 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него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272415" indent="-172085" algn="just">
                        <a:lnSpc>
                          <a:spcPct val="100000"/>
                        </a:lnSpc>
                        <a:spcBef>
                          <a:spcPts val="605"/>
                        </a:spcBef>
                        <a:buChar char="•"/>
                        <a:tabLst>
                          <a:tab pos="273050" algn="l"/>
                        </a:tabLst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при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отсутствии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–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через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счет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ЭТП</a:t>
                      </a:r>
                    </a:p>
                  </a:txBody>
                  <a:tcPr marL="0" marR="0" marT="67945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969644">
                <a:tc>
                  <a:txBody>
                    <a:bodyPr/>
                    <a:lstStyle/>
                    <a:p>
                      <a:pPr marL="99060" algn="just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остальных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случаях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 marR="118745" algn="just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1%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НМЦК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не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более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чем 5</a:t>
                      </a:r>
                      <a:r>
                        <a:rPr sz="12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тыс. 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рублей без учета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НДС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7945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179512" y="627534"/>
            <a:ext cx="8610600" cy="653653"/>
          </a:xfrm>
        </p:spPr>
        <p:txBody>
          <a:bodyPr/>
          <a:lstStyle/>
          <a:p>
            <a:pPr eaLnBrk="1" hangingPunct="1"/>
            <a:r>
              <a:rPr lang="ru-RU" altLang="ru-RU" sz="2000" dirty="0" smtClean="0">
                <a:solidFill>
                  <a:srgbClr val="075794"/>
                </a:solidFill>
                <a:cs typeface="Arial" charset="0"/>
              </a:rPr>
              <a:t>Тарифная плата с победителя</a:t>
            </a:r>
            <a:endParaRPr lang="ru-RU" altLang="ru-RU" sz="2000" dirty="0">
              <a:solidFill>
                <a:srgbClr val="075794"/>
              </a:solidFill>
              <a:cs typeface="Arial" charset="0"/>
            </a:endParaRPr>
          </a:p>
        </p:txBody>
      </p:sp>
      <p:sp>
        <p:nvSpPr>
          <p:cNvPr id="9" name="object 4"/>
          <p:cNvSpPr txBox="1"/>
          <p:nvPr/>
        </p:nvSpPr>
        <p:spPr>
          <a:xfrm>
            <a:off x="448138" y="1447801"/>
            <a:ext cx="801229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Постановление </a:t>
            </a:r>
            <a:r>
              <a:rPr sz="1400" b="1" spc="-10" dirty="0">
                <a:latin typeface="Arial"/>
                <a:cs typeface="Arial"/>
              </a:rPr>
              <a:t>Правительства </a:t>
            </a:r>
            <a:r>
              <a:rPr sz="1400" b="1" spc="-5" dirty="0">
                <a:latin typeface="Arial"/>
                <a:cs typeface="Arial"/>
              </a:rPr>
              <a:t>РФ </a:t>
            </a:r>
            <a:r>
              <a:rPr sz="1400" b="1" spc="-10" dirty="0">
                <a:latin typeface="Arial"/>
                <a:cs typeface="Arial"/>
              </a:rPr>
              <a:t>от </a:t>
            </a:r>
            <a:r>
              <a:rPr sz="1400" b="1" dirty="0">
                <a:latin typeface="Arial"/>
                <a:cs typeface="Arial"/>
              </a:rPr>
              <a:t>10 мая 2018 </a:t>
            </a:r>
            <a:r>
              <a:rPr sz="1400" b="1" spc="-75" dirty="0">
                <a:latin typeface="Arial"/>
                <a:cs typeface="Arial"/>
              </a:rPr>
              <a:t>г. </a:t>
            </a:r>
            <a:r>
              <a:rPr sz="1400" b="1" dirty="0">
                <a:latin typeface="Arial"/>
                <a:cs typeface="Arial"/>
              </a:rPr>
              <a:t>№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564</a:t>
            </a:r>
          </a:p>
        </p:txBody>
      </p:sp>
    </p:spTree>
    <p:extLst>
      <p:ext uri="{BB962C8B-B14F-4D97-AF65-F5344CB8AC3E}">
        <p14:creationId xmlns:p14="http://schemas.microsoft.com/office/powerpoint/2010/main" val="2973152205"/>
      </p:ext>
    </p:extLst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3"/>
          <p:cNvSpPr txBox="1">
            <a:spLocks/>
          </p:cNvSpPr>
          <p:nvPr/>
        </p:nvSpPr>
        <p:spPr>
          <a:xfrm>
            <a:off x="457200" y="1447801"/>
            <a:ext cx="8458200" cy="3394472"/>
          </a:xfrm>
          <a:prstGeom prst="rect">
            <a:avLst/>
          </a:prstGeom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kern="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8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179512" y="627534"/>
            <a:ext cx="8610600" cy="653653"/>
          </a:xfrm>
        </p:spPr>
        <p:txBody>
          <a:bodyPr/>
          <a:lstStyle/>
          <a:p>
            <a:pPr eaLnBrk="1" hangingPunct="1"/>
            <a:r>
              <a:rPr lang="ru-RU" altLang="ru-RU" sz="2000" dirty="0" smtClean="0">
                <a:solidFill>
                  <a:srgbClr val="075794"/>
                </a:solidFill>
                <a:cs typeface="Arial" charset="0"/>
              </a:rPr>
              <a:t>Обеспечение исполнения контракта</a:t>
            </a:r>
            <a:endParaRPr lang="ru-RU" altLang="ru-RU" sz="2000" dirty="0">
              <a:solidFill>
                <a:srgbClr val="075794"/>
              </a:solidFill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972616" y="1347614"/>
            <a:ext cx="97930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61514" marR="715645" algn="just">
              <a:lnSpc>
                <a:spcPct val="100000"/>
              </a:lnSpc>
              <a:spcBef>
                <a:spcPts val="105"/>
              </a:spcBef>
            </a:pPr>
            <a:r>
              <a:rPr lang="ru-RU" sz="1400" spc="-5" dirty="0"/>
              <a:t>Заказчик </a:t>
            </a:r>
            <a:r>
              <a:rPr lang="ru-RU" sz="1400" spc="-10" dirty="0"/>
              <a:t>вправе </a:t>
            </a:r>
            <a:r>
              <a:rPr lang="ru-RU" sz="1400" spc="-5" dirty="0"/>
              <a:t>установить </a:t>
            </a:r>
            <a:r>
              <a:rPr lang="ru-RU" sz="1400" spc="-10" dirty="0"/>
              <a:t>обеспечение </a:t>
            </a:r>
            <a:r>
              <a:rPr lang="ru-RU" sz="1400" spc="-5" dirty="0"/>
              <a:t>исполнения контракта,  если НМЦК </a:t>
            </a:r>
            <a:r>
              <a:rPr lang="ru-RU" sz="1400" dirty="0" smtClean="0"/>
              <a:t>≤ </a:t>
            </a:r>
            <a:r>
              <a:rPr lang="ru-RU" sz="1400" spc="-5" dirty="0" smtClean="0"/>
              <a:t>500 тыс.</a:t>
            </a:r>
            <a:r>
              <a:rPr lang="ru-RU" sz="1400" spc="-75" dirty="0" smtClean="0"/>
              <a:t> </a:t>
            </a:r>
            <a:r>
              <a:rPr lang="ru-RU" sz="1400" spc="-5" dirty="0" smtClean="0"/>
              <a:t>руб</a:t>
            </a:r>
            <a:r>
              <a:rPr lang="ru-RU" sz="1400" spc="-5" dirty="0"/>
              <a:t>.</a:t>
            </a:r>
          </a:p>
          <a:p>
            <a:pPr marL="1961514" algn="just">
              <a:lnSpc>
                <a:spcPct val="100000"/>
              </a:lnSpc>
              <a:spcBef>
                <a:spcPts val="1200"/>
              </a:spcBef>
            </a:pPr>
            <a:r>
              <a:rPr lang="ru-RU" sz="1400" spc="-15" dirty="0"/>
              <a:t>Размер </a:t>
            </a:r>
            <a:r>
              <a:rPr lang="ru-RU" sz="1400" spc="-10" dirty="0"/>
              <a:t>обеспечения </a:t>
            </a:r>
            <a:r>
              <a:rPr lang="ru-RU" sz="1400" dirty="0"/>
              <a:t>– </a:t>
            </a:r>
            <a:r>
              <a:rPr lang="ru-RU" sz="1400" spc="-20" dirty="0"/>
              <a:t>от </a:t>
            </a:r>
            <a:r>
              <a:rPr lang="ru-RU" sz="1400" dirty="0"/>
              <a:t>5% </a:t>
            </a:r>
            <a:r>
              <a:rPr lang="ru-RU" sz="1400" spc="-5" dirty="0"/>
              <a:t>до 30% </a:t>
            </a:r>
            <a:r>
              <a:rPr lang="ru-RU" sz="1400" spc="-20" dirty="0"/>
              <a:t>от</a:t>
            </a:r>
            <a:r>
              <a:rPr lang="ru-RU" sz="1400" spc="-75" dirty="0"/>
              <a:t> </a:t>
            </a:r>
            <a:r>
              <a:rPr lang="ru-RU" sz="1400" spc="-5" dirty="0"/>
              <a:t>НМЦК.</a:t>
            </a:r>
          </a:p>
          <a:p>
            <a:pPr marL="1961514" marR="5080" algn="just">
              <a:lnSpc>
                <a:spcPct val="100000"/>
              </a:lnSpc>
              <a:spcBef>
                <a:spcPts val="1200"/>
              </a:spcBef>
            </a:pPr>
            <a:r>
              <a:rPr lang="ru-RU" sz="1400" spc="-5" dirty="0"/>
              <a:t>Если НМЦК </a:t>
            </a:r>
            <a:r>
              <a:rPr lang="ru-RU" sz="1400" dirty="0"/>
              <a:t>&gt; </a:t>
            </a:r>
            <a:r>
              <a:rPr lang="ru-RU" sz="1400" spc="-5" dirty="0"/>
              <a:t>50 млн руб., то </a:t>
            </a:r>
            <a:r>
              <a:rPr lang="ru-RU" sz="1400" spc="-10" dirty="0"/>
              <a:t>обеспечение </a:t>
            </a:r>
            <a:r>
              <a:rPr lang="ru-RU" sz="1400" spc="-5" dirty="0"/>
              <a:t>10 до 30% НМЦК, </a:t>
            </a:r>
            <a:r>
              <a:rPr lang="ru-RU" sz="1400" dirty="0"/>
              <a:t>но не </a:t>
            </a:r>
            <a:r>
              <a:rPr lang="ru-RU" sz="1400" spc="-5" dirty="0"/>
              <a:t>менее  размера</a:t>
            </a:r>
            <a:r>
              <a:rPr lang="ru-RU" sz="1400" spc="-50" dirty="0"/>
              <a:t> </a:t>
            </a:r>
            <a:r>
              <a:rPr lang="ru-RU" sz="1400" spc="-5" dirty="0"/>
              <a:t>аванса.</a:t>
            </a:r>
          </a:p>
          <a:p>
            <a:pPr marL="1961514" marR="86995" algn="just">
              <a:lnSpc>
                <a:spcPct val="100000"/>
              </a:lnSpc>
              <a:spcBef>
                <a:spcPts val="1200"/>
              </a:spcBef>
            </a:pPr>
            <a:r>
              <a:rPr lang="ru-RU" sz="1400" spc="-5" dirty="0"/>
              <a:t>Если аванс </a:t>
            </a:r>
            <a:r>
              <a:rPr lang="ru-RU" sz="1400" spc="-10" dirty="0"/>
              <a:t>превышает </a:t>
            </a:r>
            <a:r>
              <a:rPr lang="ru-RU" sz="1400" spc="-5" dirty="0"/>
              <a:t>30% начальной (максимальной) цены контракта,  размер </a:t>
            </a:r>
            <a:r>
              <a:rPr lang="ru-RU" sz="1400" spc="-10" dirty="0"/>
              <a:t>обеспечения </a:t>
            </a:r>
            <a:r>
              <a:rPr lang="ru-RU" sz="1400" spc="-5" dirty="0"/>
              <a:t>исполнения </a:t>
            </a:r>
            <a:r>
              <a:rPr lang="ru-RU" sz="1400" dirty="0"/>
              <a:t>контракта </a:t>
            </a:r>
            <a:r>
              <a:rPr lang="ru-RU" sz="1400" spc="-15" dirty="0"/>
              <a:t>устанавливается </a:t>
            </a:r>
            <a:r>
              <a:rPr lang="ru-RU" sz="1400" dirty="0"/>
              <a:t>в </a:t>
            </a:r>
            <a:r>
              <a:rPr lang="ru-RU" sz="1400" spc="-5" dirty="0"/>
              <a:t>размере  аванса.</a:t>
            </a:r>
          </a:p>
          <a:p>
            <a:pPr marL="1961514" marR="123825" algn="just">
              <a:lnSpc>
                <a:spcPct val="100000"/>
              </a:lnSpc>
              <a:spcBef>
                <a:spcPts val="1205"/>
              </a:spcBef>
            </a:pPr>
            <a:r>
              <a:rPr lang="ru-RU" sz="1400" dirty="0"/>
              <a:t>В </a:t>
            </a:r>
            <a:r>
              <a:rPr lang="ru-RU" sz="1400" spc="-5" dirty="0"/>
              <a:t>случае, если предложенная </a:t>
            </a:r>
            <a:r>
              <a:rPr lang="ru-RU" sz="1400" dirty="0"/>
              <a:t>в заявке участника </a:t>
            </a:r>
            <a:r>
              <a:rPr lang="ru-RU" sz="1400" spc="-5" dirty="0"/>
              <a:t>закупки цена </a:t>
            </a:r>
            <a:r>
              <a:rPr lang="ru-RU" sz="1400" dirty="0"/>
              <a:t>снижена  на 25% и </a:t>
            </a:r>
            <a:r>
              <a:rPr lang="ru-RU" sz="1400" spc="-10" dirty="0"/>
              <a:t>более </a:t>
            </a:r>
            <a:r>
              <a:rPr lang="ru-RU" sz="1400" dirty="0"/>
              <a:t>по </a:t>
            </a:r>
            <a:r>
              <a:rPr lang="ru-RU" sz="1400" spc="-5" dirty="0"/>
              <a:t>отношению </a:t>
            </a:r>
            <a:r>
              <a:rPr lang="ru-RU" sz="1400" dirty="0"/>
              <a:t>к НМЦК, </a:t>
            </a:r>
            <a:r>
              <a:rPr lang="ru-RU" sz="1400" spc="-5" dirty="0"/>
              <a:t>участник закупки, </a:t>
            </a:r>
            <a:r>
              <a:rPr lang="ru-RU" sz="1400" dirty="0"/>
              <a:t>с </a:t>
            </a:r>
            <a:r>
              <a:rPr lang="ru-RU" sz="1400" spc="-10" dirty="0"/>
              <a:t>которым  заключается </a:t>
            </a:r>
            <a:r>
              <a:rPr lang="ru-RU" sz="1400" spc="-20" dirty="0"/>
              <a:t>контракт, </a:t>
            </a:r>
            <a:r>
              <a:rPr lang="ru-RU" sz="1400" b="1" spc="-10" dirty="0">
                <a:latin typeface="Arial"/>
                <a:cs typeface="Arial"/>
              </a:rPr>
              <a:t>предоставляет обеспечение </a:t>
            </a:r>
            <a:r>
              <a:rPr lang="ru-RU" sz="1400" b="1" spc="-5" dirty="0">
                <a:latin typeface="Arial"/>
                <a:cs typeface="Arial"/>
              </a:rPr>
              <a:t>исполнения  </a:t>
            </a:r>
            <a:r>
              <a:rPr lang="ru-RU" sz="1400" b="1" spc="-10" dirty="0">
                <a:latin typeface="Arial"/>
                <a:cs typeface="Arial"/>
              </a:rPr>
              <a:t>контракта </a:t>
            </a:r>
            <a:r>
              <a:rPr lang="ru-RU" sz="1400" b="1" dirty="0">
                <a:latin typeface="Arial"/>
                <a:cs typeface="Arial"/>
              </a:rPr>
              <a:t>с </a:t>
            </a:r>
            <a:r>
              <a:rPr lang="ru-RU" sz="1400" b="1" spc="-25" dirty="0">
                <a:latin typeface="Arial"/>
                <a:cs typeface="Arial"/>
              </a:rPr>
              <a:t>учетом </a:t>
            </a:r>
            <a:r>
              <a:rPr lang="ru-RU" sz="1400" b="1" spc="-15" dirty="0">
                <a:latin typeface="Arial"/>
                <a:cs typeface="Arial"/>
              </a:rPr>
              <a:t>положений </a:t>
            </a:r>
            <a:r>
              <a:rPr lang="ru-RU" sz="1400" b="1" spc="-10" dirty="0">
                <a:latin typeface="Arial"/>
                <a:cs typeface="Arial"/>
              </a:rPr>
              <a:t>статьи </a:t>
            </a:r>
            <a:r>
              <a:rPr lang="ru-RU" sz="1400" b="1" spc="-5" dirty="0">
                <a:latin typeface="Arial"/>
                <a:cs typeface="Arial"/>
              </a:rPr>
              <a:t>37 </a:t>
            </a:r>
            <a:r>
              <a:rPr lang="ru-RU" sz="1400" b="1" spc="-5" dirty="0" smtClean="0">
                <a:latin typeface="Arial"/>
                <a:cs typeface="Arial"/>
              </a:rPr>
              <a:t/>
            </a:r>
            <a:br>
              <a:rPr lang="ru-RU" sz="1400" b="1" spc="-5" dirty="0" smtClean="0">
                <a:latin typeface="Arial"/>
                <a:cs typeface="Arial"/>
              </a:rPr>
            </a:br>
            <a:r>
              <a:rPr lang="ru-RU" sz="1400" b="1" dirty="0" smtClean="0">
                <a:latin typeface="Arial"/>
                <a:cs typeface="Arial"/>
              </a:rPr>
              <a:t>44-ФЗ </a:t>
            </a:r>
            <a:r>
              <a:rPr lang="ru-RU" sz="1400" b="1" spc="-5" dirty="0">
                <a:latin typeface="Arial"/>
                <a:cs typeface="Arial"/>
              </a:rPr>
              <a:t>(антидемпинговые  меры).</a:t>
            </a:r>
          </a:p>
        </p:txBody>
      </p:sp>
    </p:spTree>
    <p:extLst>
      <p:ext uri="{BB962C8B-B14F-4D97-AF65-F5344CB8AC3E}">
        <p14:creationId xmlns:p14="http://schemas.microsoft.com/office/powerpoint/2010/main" val="2804150746"/>
      </p:ext>
    </p:extLst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3"/>
          <p:cNvSpPr txBox="1">
            <a:spLocks/>
          </p:cNvSpPr>
          <p:nvPr/>
        </p:nvSpPr>
        <p:spPr>
          <a:xfrm>
            <a:off x="457200" y="1447801"/>
            <a:ext cx="8458200" cy="3394472"/>
          </a:xfrm>
          <a:prstGeom prst="rect">
            <a:avLst/>
          </a:prstGeom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kern="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8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179512" y="627534"/>
            <a:ext cx="8610600" cy="653653"/>
          </a:xfrm>
        </p:spPr>
        <p:txBody>
          <a:bodyPr/>
          <a:lstStyle/>
          <a:p>
            <a:pPr eaLnBrk="1" hangingPunct="1"/>
            <a:r>
              <a:rPr lang="ru-RU" altLang="ru-RU" sz="2000" dirty="0" smtClean="0">
                <a:solidFill>
                  <a:srgbClr val="075794"/>
                </a:solidFill>
                <a:cs typeface="Arial" charset="0"/>
              </a:rPr>
              <a:t>Единые требования к участникам закупки</a:t>
            </a:r>
            <a:endParaRPr lang="ru-RU" altLang="ru-RU" sz="2000" dirty="0">
              <a:solidFill>
                <a:srgbClr val="075794"/>
              </a:solidFill>
              <a:cs typeface="Arial" charset="0"/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510683" y="1275606"/>
            <a:ext cx="8123555" cy="3414653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277495" indent="-264795">
              <a:lnSpc>
                <a:spcPct val="100000"/>
              </a:lnSpc>
              <a:spcBef>
                <a:spcPts val="240"/>
              </a:spcBef>
              <a:buChar char="•"/>
              <a:tabLst>
                <a:tab pos="277495" algn="l"/>
                <a:tab pos="278130" algn="l"/>
              </a:tabLst>
            </a:pPr>
            <a:r>
              <a:rPr sz="1300" spc="-10" dirty="0">
                <a:latin typeface="Arial"/>
                <a:cs typeface="Arial"/>
              </a:rPr>
              <a:t>Соответствие </a:t>
            </a:r>
            <a:r>
              <a:rPr sz="1300" spc="-5" dirty="0">
                <a:latin typeface="Arial"/>
                <a:cs typeface="Arial"/>
              </a:rPr>
              <a:t>требованиям, </a:t>
            </a:r>
            <a:r>
              <a:rPr sz="1300" spc="-10" dirty="0">
                <a:latin typeface="Arial"/>
                <a:cs typeface="Arial"/>
              </a:rPr>
              <a:t>установленным</a:t>
            </a:r>
            <a:r>
              <a:rPr sz="1300" spc="-5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законодательством.</a:t>
            </a:r>
            <a:endParaRPr sz="1300" dirty="0">
              <a:latin typeface="Arial"/>
              <a:cs typeface="Arial"/>
            </a:endParaRPr>
          </a:p>
          <a:p>
            <a:pPr marL="277495" indent="-264795">
              <a:lnSpc>
                <a:spcPct val="100000"/>
              </a:lnSpc>
              <a:spcBef>
                <a:spcPts val="145"/>
              </a:spcBef>
              <a:buChar char="•"/>
              <a:tabLst>
                <a:tab pos="277495" algn="l"/>
                <a:tab pos="278130" algn="l"/>
              </a:tabLst>
            </a:pPr>
            <a:r>
              <a:rPr sz="1300" spc="-10" dirty="0">
                <a:latin typeface="Arial"/>
                <a:cs typeface="Arial"/>
              </a:rPr>
              <a:t>Непроведение </a:t>
            </a:r>
            <a:r>
              <a:rPr sz="1300" spc="-5" dirty="0">
                <a:latin typeface="Arial"/>
                <a:cs typeface="Arial"/>
              </a:rPr>
              <a:t>ликвидации </a:t>
            </a:r>
            <a:r>
              <a:rPr sz="1300" dirty="0">
                <a:latin typeface="Arial"/>
                <a:cs typeface="Arial"/>
              </a:rPr>
              <a:t>и </a:t>
            </a:r>
            <a:r>
              <a:rPr sz="1300" spc="-10" dirty="0">
                <a:latin typeface="Arial"/>
                <a:cs typeface="Arial"/>
              </a:rPr>
              <a:t>отсутствия </a:t>
            </a:r>
            <a:r>
              <a:rPr sz="1300" spc="-5" dirty="0">
                <a:latin typeface="Arial"/>
                <a:cs typeface="Arial"/>
              </a:rPr>
              <a:t>решения </a:t>
            </a:r>
            <a:r>
              <a:rPr sz="1300" dirty="0">
                <a:latin typeface="Arial"/>
                <a:cs typeface="Arial"/>
              </a:rPr>
              <a:t>о </a:t>
            </a:r>
            <a:r>
              <a:rPr sz="1300" spc="-10" dirty="0">
                <a:latin typeface="Arial"/>
                <a:cs typeface="Arial"/>
              </a:rPr>
              <a:t>банкротстве </a:t>
            </a:r>
            <a:r>
              <a:rPr sz="1300" dirty="0">
                <a:latin typeface="Arial"/>
                <a:cs typeface="Arial"/>
              </a:rPr>
              <a:t>и </a:t>
            </a:r>
            <a:r>
              <a:rPr sz="1300" spc="-5" dirty="0">
                <a:latin typeface="Arial"/>
                <a:cs typeface="Arial"/>
              </a:rPr>
              <a:t>открытии конкурсного</a:t>
            </a:r>
            <a:r>
              <a:rPr sz="1300" spc="-15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производства.</a:t>
            </a:r>
            <a:endParaRPr sz="1300" dirty="0">
              <a:latin typeface="Arial"/>
              <a:cs typeface="Arial"/>
            </a:endParaRPr>
          </a:p>
          <a:p>
            <a:pPr marL="277495" indent="-264795">
              <a:lnSpc>
                <a:spcPct val="100000"/>
              </a:lnSpc>
              <a:spcBef>
                <a:spcPts val="145"/>
              </a:spcBef>
              <a:buChar char="•"/>
              <a:tabLst>
                <a:tab pos="277495" algn="l"/>
                <a:tab pos="278130" algn="l"/>
              </a:tabLst>
            </a:pPr>
            <a:r>
              <a:rPr sz="1300" spc="-5" dirty="0">
                <a:latin typeface="Arial"/>
                <a:cs typeface="Arial"/>
              </a:rPr>
              <a:t>Неприостановление </a:t>
            </a:r>
            <a:r>
              <a:rPr sz="1300" spc="-10" dirty="0">
                <a:latin typeface="Arial"/>
                <a:cs typeface="Arial"/>
              </a:rPr>
              <a:t>деятельности </a:t>
            </a:r>
            <a:r>
              <a:rPr sz="1300" spc="-5" dirty="0">
                <a:latin typeface="Arial"/>
                <a:cs typeface="Arial"/>
              </a:rPr>
              <a:t>на дату </a:t>
            </a:r>
            <a:r>
              <a:rPr sz="1300" spc="-10" dirty="0">
                <a:latin typeface="Arial"/>
                <a:cs typeface="Arial"/>
              </a:rPr>
              <a:t>подачи </a:t>
            </a:r>
            <a:r>
              <a:rPr sz="1300" spc="-5" dirty="0">
                <a:latin typeface="Arial"/>
                <a:cs typeface="Arial"/>
              </a:rPr>
              <a:t>заявки на участие </a:t>
            </a:r>
            <a:r>
              <a:rPr sz="1300" dirty="0">
                <a:latin typeface="Arial"/>
                <a:cs typeface="Arial"/>
              </a:rPr>
              <a:t>в</a:t>
            </a:r>
            <a:r>
              <a:rPr sz="1300" spc="-1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закупке.</a:t>
            </a:r>
          </a:p>
          <a:p>
            <a:pPr marL="277495" marR="274320" indent="-264795">
              <a:lnSpc>
                <a:spcPts val="1590"/>
              </a:lnSpc>
              <a:spcBef>
                <a:spcPts val="75"/>
              </a:spcBef>
              <a:buChar char="•"/>
              <a:tabLst>
                <a:tab pos="277495" algn="l"/>
                <a:tab pos="278130" algn="l"/>
              </a:tabLst>
            </a:pPr>
            <a:r>
              <a:rPr sz="1300" spc="-5" dirty="0">
                <a:latin typeface="Arial"/>
                <a:cs typeface="Arial"/>
              </a:rPr>
              <a:t>Отсутствие </a:t>
            </a:r>
            <a:r>
              <a:rPr sz="1300" dirty="0">
                <a:latin typeface="Arial"/>
                <a:cs typeface="Arial"/>
              </a:rPr>
              <a:t>у </a:t>
            </a:r>
            <a:r>
              <a:rPr sz="1300" spc="-5" dirty="0">
                <a:latin typeface="Arial"/>
                <a:cs typeface="Arial"/>
              </a:rPr>
              <a:t>участника закупки недоимки </a:t>
            </a:r>
            <a:r>
              <a:rPr sz="1300" dirty="0">
                <a:latin typeface="Arial"/>
                <a:cs typeface="Arial"/>
              </a:rPr>
              <a:t>по </a:t>
            </a:r>
            <a:r>
              <a:rPr sz="1300" spc="-5" dirty="0">
                <a:latin typeface="Arial"/>
                <a:cs typeface="Arial"/>
              </a:rPr>
              <a:t>налогам, сборам за прошедший календарный </a:t>
            </a:r>
            <a:r>
              <a:rPr sz="1300" spc="-20" dirty="0">
                <a:latin typeface="Arial"/>
                <a:cs typeface="Arial"/>
              </a:rPr>
              <a:t>год </a:t>
            </a:r>
            <a:r>
              <a:rPr sz="1300" spc="-10" dirty="0">
                <a:latin typeface="Arial"/>
                <a:cs typeface="Arial"/>
              </a:rPr>
              <a:t>более </a:t>
            </a:r>
            <a:r>
              <a:rPr sz="1300" dirty="0">
                <a:latin typeface="Arial"/>
                <a:cs typeface="Arial"/>
              </a:rPr>
              <a:t>25%  </a:t>
            </a:r>
            <a:r>
              <a:rPr sz="1300" spc="-5" dirty="0">
                <a:latin typeface="Arial"/>
                <a:cs typeface="Arial"/>
              </a:rPr>
              <a:t>балансовой стоимости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активов.</a:t>
            </a:r>
            <a:endParaRPr sz="1300" dirty="0">
              <a:latin typeface="Arial"/>
              <a:cs typeface="Arial"/>
            </a:endParaRPr>
          </a:p>
          <a:p>
            <a:pPr marL="277495" indent="-264795">
              <a:lnSpc>
                <a:spcPct val="100000"/>
              </a:lnSpc>
              <a:spcBef>
                <a:spcPts val="60"/>
              </a:spcBef>
              <a:buChar char="•"/>
              <a:tabLst>
                <a:tab pos="277495" algn="l"/>
                <a:tab pos="278130" algn="l"/>
              </a:tabLst>
            </a:pPr>
            <a:r>
              <a:rPr sz="1300" spc="-5" dirty="0">
                <a:latin typeface="Arial"/>
                <a:cs typeface="Arial"/>
              </a:rPr>
              <a:t>Отсутствие недобросовестных поставщиков </a:t>
            </a:r>
            <a:r>
              <a:rPr sz="1300" dirty="0">
                <a:latin typeface="Arial"/>
                <a:cs typeface="Arial"/>
              </a:rPr>
              <a:t>и </a:t>
            </a:r>
            <a:r>
              <a:rPr sz="1300" spc="-5" dirty="0">
                <a:latin typeface="Arial"/>
                <a:cs typeface="Arial"/>
              </a:rPr>
              <a:t>информации </a:t>
            </a:r>
            <a:r>
              <a:rPr sz="1300" dirty="0">
                <a:latin typeface="Arial"/>
                <a:cs typeface="Arial"/>
              </a:rPr>
              <a:t>об </a:t>
            </a:r>
            <a:r>
              <a:rPr sz="1300" spc="-10" dirty="0">
                <a:latin typeface="Arial"/>
                <a:cs typeface="Arial"/>
              </a:rPr>
              <a:t>учредителях </a:t>
            </a:r>
            <a:r>
              <a:rPr sz="1300" spc="-5" dirty="0">
                <a:latin typeface="Arial"/>
                <a:cs typeface="Arial"/>
              </a:rPr>
              <a:t>участника</a:t>
            </a:r>
            <a:r>
              <a:rPr sz="1300" spc="-25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закупки.</a:t>
            </a:r>
            <a:endParaRPr sz="1300" dirty="0">
              <a:latin typeface="Arial"/>
              <a:cs typeface="Arial"/>
            </a:endParaRPr>
          </a:p>
          <a:p>
            <a:pPr marL="277495" marR="490855" indent="-264795">
              <a:lnSpc>
                <a:spcPct val="110000"/>
              </a:lnSpc>
              <a:buChar char="•"/>
              <a:tabLst>
                <a:tab pos="277495" algn="l"/>
                <a:tab pos="278130" algn="l"/>
              </a:tabLst>
            </a:pPr>
            <a:r>
              <a:rPr sz="1300" spc="-5" dirty="0">
                <a:latin typeface="Arial"/>
                <a:cs typeface="Arial"/>
              </a:rPr>
              <a:t>Отсутствие </a:t>
            </a:r>
            <a:r>
              <a:rPr sz="1300" dirty="0">
                <a:latin typeface="Arial"/>
                <a:cs typeface="Arial"/>
              </a:rPr>
              <a:t>у </a:t>
            </a:r>
            <a:r>
              <a:rPr sz="1300" spc="-5" dirty="0">
                <a:latin typeface="Arial"/>
                <a:cs typeface="Arial"/>
              </a:rPr>
              <a:t>участника закупки </a:t>
            </a:r>
            <a:r>
              <a:rPr sz="1300" dirty="0">
                <a:latin typeface="Arial"/>
                <a:cs typeface="Arial"/>
              </a:rPr>
              <a:t>- </a:t>
            </a:r>
            <a:r>
              <a:rPr sz="1300" spc="-10" dirty="0">
                <a:latin typeface="Arial"/>
                <a:cs typeface="Arial"/>
              </a:rPr>
              <a:t>судимости </a:t>
            </a:r>
            <a:r>
              <a:rPr sz="1300" dirty="0">
                <a:latin typeface="Arial"/>
                <a:cs typeface="Arial"/>
              </a:rPr>
              <a:t>за </a:t>
            </a:r>
            <a:r>
              <a:rPr sz="1300" spc="-5" dirty="0">
                <a:latin typeface="Arial"/>
                <a:cs typeface="Arial"/>
              </a:rPr>
              <a:t>преступления </a:t>
            </a:r>
            <a:r>
              <a:rPr sz="1300" dirty="0">
                <a:latin typeface="Arial"/>
                <a:cs typeface="Arial"/>
              </a:rPr>
              <a:t>в </a:t>
            </a:r>
            <a:r>
              <a:rPr sz="1300" spc="-5" dirty="0">
                <a:latin typeface="Arial"/>
                <a:cs typeface="Arial"/>
              </a:rPr>
              <a:t>сфере экономики </a:t>
            </a:r>
            <a:r>
              <a:rPr sz="1300" dirty="0">
                <a:latin typeface="Arial"/>
                <a:cs typeface="Arial"/>
              </a:rPr>
              <a:t>(за </a:t>
            </a:r>
            <a:r>
              <a:rPr sz="1300" spc="-5" dirty="0">
                <a:latin typeface="Arial"/>
                <a:cs typeface="Arial"/>
              </a:rPr>
              <a:t>исключением лиц,  </a:t>
            </a:r>
            <a:r>
              <a:rPr sz="1300" dirty="0">
                <a:latin typeface="Arial"/>
                <a:cs typeface="Arial"/>
              </a:rPr>
              <a:t>у </a:t>
            </a:r>
            <a:r>
              <a:rPr sz="1300" spc="-5" dirty="0">
                <a:latin typeface="Arial"/>
                <a:cs typeface="Arial"/>
              </a:rPr>
              <a:t>которых </a:t>
            </a:r>
            <a:r>
              <a:rPr sz="1300" dirty="0">
                <a:latin typeface="Arial"/>
                <a:cs typeface="Arial"/>
              </a:rPr>
              <a:t>такая </a:t>
            </a:r>
            <a:r>
              <a:rPr sz="1300" spc="-10" dirty="0">
                <a:latin typeface="Arial"/>
                <a:cs typeface="Arial"/>
              </a:rPr>
              <a:t>судимость погашена </a:t>
            </a:r>
            <a:r>
              <a:rPr sz="1300" dirty="0">
                <a:latin typeface="Arial"/>
                <a:cs typeface="Arial"/>
              </a:rPr>
              <a:t>или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снята).</a:t>
            </a:r>
            <a:endParaRPr sz="1300" dirty="0">
              <a:latin typeface="Arial"/>
              <a:cs typeface="Arial"/>
            </a:endParaRPr>
          </a:p>
          <a:p>
            <a:pPr marL="277495" indent="-264795">
              <a:lnSpc>
                <a:spcPct val="100000"/>
              </a:lnSpc>
              <a:spcBef>
                <a:spcPts val="145"/>
              </a:spcBef>
              <a:buChar char="•"/>
              <a:tabLst>
                <a:tab pos="277495" algn="l"/>
                <a:tab pos="278130" algn="l"/>
              </a:tabLst>
            </a:pPr>
            <a:r>
              <a:rPr sz="1300" spc="-10" dirty="0">
                <a:latin typeface="Arial"/>
                <a:cs typeface="Arial"/>
              </a:rPr>
              <a:t>Обладание исключительными </a:t>
            </a:r>
            <a:r>
              <a:rPr sz="1300" spc="-5" dirty="0">
                <a:latin typeface="Arial"/>
                <a:cs typeface="Arial"/>
              </a:rPr>
              <a:t>правами на </a:t>
            </a:r>
            <a:r>
              <a:rPr sz="1300" spc="-25" dirty="0">
                <a:latin typeface="Arial"/>
                <a:cs typeface="Arial"/>
              </a:rPr>
              <a:t>результаты </a:t>
            </a:r>
            <a:r>
              <a:rPr sz="1300" spc="-10" dirty="0">
                <a:latin typeface="Arial"/>
                <a:cs typeface="Arial"/>
              </a:rPr>
              <a:t>интеллектуальной деятельности, </a:t>
            </a:r>
            <a:r>
              <a:rPr sz="1300" spc="-5" dirty="0">
                <a:latin typeface="Arial"/>
                <a:cs typeface="Arial"/>
              </a:rPr>
              <a:t>если </a:t>
            </a:r>
            <a:r>
              <a:rPr sz="1300" dirty="0">
                <a:latin typeface="Arial"/>
                <a:cs typeface="Arial"/>
              </a:rPr>
              <a:t>в</a:t>
            </a:r>
            <a:r>
              <a:rPr sz="1300" spc="4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связи</a:t>
            </a:r>
            <a:endParaRPr sz="1300" dirty="0">
              <a:latin typeface="Arial"/>
              <a:cs typeface="Arial"/>
            </a:endParaRPr>
          </a:p>
          <a:p>
            <a:pPr marL="277495">
              <a:lnSpc>
                <a:spcPct val="100000"/>
              </a:lnSpc>
              <a:spcBef>
                <a:spcPts val="145"/>
              </a:spcBef>
            </a:pPr>
            <a:r>
              <a:rPr sz="1300" dirty="0">
                <a:latin typeface="Arial"/>
                <a:cs typeface="Arial"/>
              </a:rPr>
              <a:t>с </a:t>
            </a:r>
            <a:r>
              <a:rPr sz="1300" spc="-5" dirty="0">
                <a:latin typeface="Arial"/>
                <a:cs typeface="Arial"/>
              </a:rPr>
              <a:t>исполнением </a:t>
            </a:r>
            <a:r>
              <a:rPr sz="1300" dirty="0">
                <a:latin typeface="Arial"/>
                <a:cs typeface="Arial"/>
              </a:rPr>
              <a:t>контракта </a:t>
            </a:r>
            <a:r>
              <a:rPr sz="1300" spc="-5" dirty="0">
                <a:latin typeface="Arial"/>
                <a:cs typeface="Arial"/>
              </a:rPr>
              <a:t>заказчик </a:t>
            </a:r>
            <a:r>
              <a:rPr sz="1300" spc="-10" dirty="0">
                <a:latin typeface="Arial"/>
                <a:cs typeface="Arial"/>
              </a:rPr>
              <a:t>приобретает </a:t>
            </a:r>
            <a:r>
              <a:rPr sz="1300" spc="-5" dirty="0">
                <a:latin typeface="Arial"/>
                <a:cs typeface="Arial"/>
              </a:rPr>
              <a:t>права на такие</a:t>
            </a:r>
            <a:r>
              <a:rPr sz="1300" spc="-125" dirty="0">
                <a:latin typeface="Arial"/>
                <a:cs typeface="Arial"/>
              </a:rPr>
              <a:t> </a:t>
            </a:r>
            <a:r>
              <a:rPr sz="1300" spc="-20" dirty="0">
                <a:latin typeface="Arial"/>
                <a:cs typeface="Arial"/>
              </a:rPr>
              <a:t>результаты.</a:t>
            </a:r>
            <a:endParaRPr sz="1300" dirty="0">
              <a:latin typeface="Arial"/>
              <a:cs typeface="Arial"/>
            </a:endParaRPr>
          </a:p>
          <a:p>
            <a:pPr marL="277495" indent="-264795">
              <a:lnSpc>
                <a:spcPct val="100000"/>
              </a:lnSpc>
              <a:spcBef>
                <a:spcPts val="145"/>
              </a:spcBef>
              <a:buChar char="•"/>
              <a:tabLst>
                <a:tab pos="277495" algn="l"/>
                <a:tab pos="278130" algn="l"/>
              </a:tabLst>
            </a:pPr>
            <a:r>
              <a:rPr sz="1300" spc="-5" dirty="0">
                <a:latin typeface="Arial"/>
                <a:cs typeface="Arial"/>
              </a:rPr>
              <a:t>Не </a:t>
            </a:r>
            <a:r>
              <a:rPr sz="1300" spc="-10" dirty="0">
                <a:latin typeface="Arial"/>
                <a:cs typeface="Arial"/>
              </a:rPr>
              <a:t>обладание </a:t>
            </a:r>
            <a:r>
              <a:rPr sz="1300" spc="-5" dirty="0">
                <a:latin typeface="Arial"/>
                <a:cs typeface="Arial"/>
              </a:rPr>
              <a:t>статусом офшорной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компании</a:t>
            </a:r>
            <a:endParaRPr sz="13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00" dirty="0">
              <a:latin typeface="Times New Roman"/>
              <a:cs typeface="Times New Roman"/>
            </a:endParaRPr>
          </a:p>
          <a:p>
            <a:pPr marL="12700" marR="5080">
              <a:lnSpc>
                <a:spcPct val="110100"/>
              </a:lnSpc>
            </a:pPr>
            <a:r>
              <a:rPr sz="1300" b="1" dirty="0">
                <a:latin typeface="Arial"/>
                <a:cs typeface="Arial"/>
              </a:rPr>
              <a:t>С 1 </a:t>
            </a:r>
            <a:r>
              <a:rPr sz="1300" b="1" spc="-10" dirty="0">
                <a:latin typeface="Arial"/>
                <a:cs typeface="Arial"/>
              </a:rPr>
              <a:t>июля </a:t>
            </a:r>
            <a:r>
              <a:rPr sz="1300" b="1" dirty="0">
                <a:latin typeface="Arial"/>
                <a:cs typeface="Arial"/>
              </a:rPr>
              <a:t>2018 </a:t>
            </a:r>
            <a:r>
              <a:rPr sz="1300" b="1" spc="-10" dirty="0">
                <a:latin typeface="Arial"/>
                <a:cs typeface="Arial"/>
              </a:rPr>
              <a:t>года </a:t>
            </a:r>
            <a:r>
              <a:rPr sz="1300" b="1" spc="-5" dirty="0">
                <a:latin typeface="Arial"/>
                <a:cs typeface="Arial"/>
              </a:rPr>
              <a:t>Единые </a:t>
            </a:r>
            <a:r>
              <a:rPr sz="1300" b="1" spc="-10" dirty="0">
                <a:latin typeface="Arial"/>
                <a:cs typeface="Arial"/>
              </a:rPr>
              <a:t>требования </a:t>
            </a:r>
            <a:r>
              <a:rPr sz="1300" b="1" dirty="0">
                <a:latin typeface="Arial"/>
                <a:cs typeface="Arial"/>
              </a:rPr>
              <a:t>к </a:t>
            </a:r>
            <a:r>
              <a:rPr sz="1300" b="1" spc="-10" dirty="0">
                <a:latin typeface="Arial"/>
                <a:cs typeface="Arial"/>
              </a:rPr>
              <a:t>участникам закупки дополнены </a:t>
            </a:r>
            <a:r>
              <a:rPr sz="1300" b="1" spc="-15" dirty="0">
                <a:latin typeface="Arial"/>
                <a:cs typeface="Arial"/>
              </a:rPr>
              <a:t>пунктом, требующим отсутствия  </a:t>
            </a:r>
            <a:r>
              <a:rPr sz="1300" b="1" dirty="0">
                <a:latin typeface="Arial"/>
                <a:cs typeface="Arial"/>
              </a:rPr>
              <a:t>у </a:t>
            </a:r>
            <a:r>
              <a:rPr sz="1300" b="1" spc="-10" dirty="0">
                <a:latin typeface="Arial"/>
                <a:cs typeface="Arial"/>
              </a:rPr>
              <a:t>участника </a:t>
            </a:r>
            <a:r>
              <a:rPr sz="1300" b="1" spc="-5" dirty="0">
                <a:latin typeface="Arial"/>
                <a:cs typeface="Arial"/>
              </a:rPr>
              <a:t>ограничений для </a:t>
            </a:r>
            <a:r>
              <a:rPr sz="1300" b="1" spc="-10" dirty="0">
                <a:latin typeface="Arial"/>
                <a:cs typeface="Arial"/>
              </a:rPr>
              <a:t>участия </a:t>
            </a:r>
            <a:r>
              <a:rPr sz="1300" b="1" dirty="0">
                <a:latin typeface="Arial"/>
                <a:cs typeface="Arial"/>
              </a:rPr>
              <a:t>в </a:t>
            </a:r>
            <a:r>
              <a:rPr sz="1300" b="1" spc="-10" dirty="0">
                <a:latin typeface="Arial"/>
                <a:cs typeface="Arial"/>
              </a:rPr>
              <a:t>закупках, </a:t>
            </a:r>
            <a:r>
              <a:rPr sz="1300" b="1" spc="-15" dirty="0">
                <a:latin typeface="Arial"/>
                <a:cs typeface="Arial"/>
              </a:rPr>
              <a:t>установленных </a:t>
            </a:r>
            <a:r>
              <a:rPr sz="1300" b="1" spc="-10" dirty="0">
                <a:latin typeface="Arial"/>
                <a:cs typeface="Arial"/>
              </a:rPr>
              <a:t>законодательством Российской  Федерации.</a:t>
            </a:r>
            <a:endParaRPr sz="13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5890906"/>
      </p:ext>
    </p:extLst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3"/>
          <p:cNvSpPr txBox="1">
            <a:spLocks/>
          </p:cNvSpPr>
          <p:nvPr/>
        </p:nvSpPr>
        <p:spPr>
          <a:xfrm>
            <a:off x="457200" y="1447801"/>
            <a:ext cx="8458200" cy="3394472"/>
          </a:xfrm>
          <a:prstGeom prst="rect">
            <a:avLst/>
          </a:prstGeom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kern="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8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179512" y="627534"/>
            <a:ext cx="8610600" cy="653653"/>
          </a:xfrm>
        </p:spPr>
        <p:txBody>
          <a:bodyPr/>
          <a:lstStyle/>
          <a:p>
            <a:pPr eaLnBrk="1" hangingPunct="1"/>
            <a:r>
              <a:rPr lang="ru-RU" altLang="ru-RU" sz="2000" dirty="0" smtClean="0">
                <a:solidFill>
                  <a:srgbClr val="075794"/>
                </a:solidFill>
                <a:cs typeface="Arial" charset="0"/>
              </a:rPr>
              <a:t>Дополнительные требования к участникам закупки</a:t>
            </a:r>
            <a:endParaRPr lang="ru-RU" altLang="ru-RU" sz="2000" dirty="0">
              <a:solidFill>
                <a:srgbClr val="075794"/>
              </a:solidFill>
              <a:cs typeface="Arial" charset="0"/>
            </a:endParaRPr>
          </a:p>
        </p:txBody>
      </p:sp>
      <p:sp>
        <p:nvSpPr>
          <p:cNvPr id="7" name="object 3"/>
          <p:cNvSpPr txBox="1"/>
          <p:nvPr/>
        </p:nvSpPr>
        <p:spPr>
          <a:xfrm>
            <a:off x="535940" y="1249426"/>
            <a:ext cx="8070850" cy="34445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1285">
              <a:lnSpc>
                <a:spcPct val="100000"/>
              </a:lnSpc>
              <a:spcBef>
                <a:spcPts val="100"/>
              </a:spcBef>
            </a:pPr>
            <a:r>
              <a:rPr sz="1300" b="1" spc="-5" dirty="0">
                <a:latin typeface="Arial"/>
                <a:cs typeface="Arial"/>
              </a:rPr>
              <a:t>Постановлением </a:t>
            </a:r>
            <a:r>
              <a:rPr sz="1300" b="1" spc="-10" dirty="0">
                <a:latin typeface="Arial"/>
                <a:cs typeface="Arial"/>
              </a:rPr>
              <a:t>Правительства </a:t>
            </a:r>
            <a:r>
              <a:rPr sz="1300" b="1" spc="-5" dirty="0">
                <a:latin typeface="Arial"/>
                <a:cs typeface="Arial"/>
              </a:rPr>
              <a:t>РФ </a:t>
            </a:r>
            <a:r>
              <a:rPr sz="1300" b="1" dirty="0">
                <a:latin typeface="Arial"/>
                <a:cs typeface="Arial"/>
              </a:rPr>
              <a:t>№99 </a:t>
            </a:r>
            <a:r>
              <a:rPr sz="1300" b="1" spc="-10" dirty="0">
                <a:latin typeface="Arial"/>
                <a:cs typeface="Arial"/>
              </a:rPr>
              <a:t>от </a:t>
            </a:r>
            <a:r>
              <a:rPr sz="1300" b="1" spc="-5" dirty="0">
                <a:latin typeface="Arial"/>
                <a:cs typeface="Arial"/>
              </a:rPr>
              <a:t>04.02.2015 </a:t>
            </a:r>
            <a:r>
              <a:rPr sz="1300" spc="-10" dirty="0">
                <a:latin typeface="Arial"/>
                <a:cs typeface="Arial"/>
              </a:rPr>
              <a:t>установлены дополнительные </a:t>
            </a:r>
            <a:r>
              <a:rPr sz="1300" spc="-5" dirty="0">
                <a:latin typeface="Arial"/>
                <a:cs typeface="Arial"/>
              </a:rPr>
              <a:t>требования </a:t>
            </a:r>
            <a:r>
              <a:rPr sz="1300" dirty="0">
                <a:latin typeface="Arial"/>
                <a:cs typeface="Arial"/>
              </a:rPr>
              <a:t>к </a:t>
            </a:r>
            <a:r>
              <a:rPr sz="1300" spc="-15" dirty="0">
                <a:latin typeface="Arial"/>
                <a:cs typeface="Arial"/>
              </a:rPr>
              <a:t>отдельным  </a:t>
            </a:r>
            <a:r>
              <a:rPr sz="1300" spc="-5" dirty="0">
                <a:latin typeface="Arial"/>
                <a:cs typeface="Arial"/>
              </a:rPr>
              <a:t>видам товаров, </a:t>
            </a:r>
            <a:r>
              <a:rPr sz="1300" spc="-30" dirty="0">
                <a:latin typeface="Arial"/>
                <a:cs typeface="Arial"/>
              </a:rPr>
              <a:t>работ, </a:t>
            </a:r>
            <a:r>
              <a:rPr sz="1300" spc="-35" dirty="0">
                <a:latin typeface="Arial"/>
                <a:cs typeface="Arial"/>
              </a:rPr>
              <a:t>услуг, </a:t>
            </a:r>
            <a:r>
              <a:rPr sz="1300" spc="-5" dirty="0">
                <a:latin typeface="Arial"/>
                <a:cs typeface="Arial"/>
              </a:rPr>
              <a:t>закупки которых </a:t>
            </a:r>
            <a:r>
              <a:rPr sz="1300" spc="-10" dirty="0">
                <a:latin typeface="Arial"/>
                <a:cs typeface="Arial"/>
              </a:rPr>
              <a:t>осуществляются </a:t>
            </a:r>
            <a:r>
              <a:rPr sz="1300" spc="-5" dirty="0">
                <a:latin typeface="Arial"/>
                <a:cs typeface="Arial"/>
              </a:rPr>
              <a:t>путем проведения </a:t>
            </a:r>
            <a:r>
              <a:rPr sz="1300" dirty="0">
                <a:latin typeface="Arial"/>
                <a:cs typeface="Arial"/>
              </a:rPr>
              <a:t>конкурсов с </a:t>
            </a:r>
            <a:r>
              <a:rPr sz="1300" spc="-5" dirty="0">
                <a:latin typeface="Arial"/>
                <a:cs typeface="Arial"/>
              </a:rPr>
              <a:t>ограниченным  участием, </a:t>
            </a:r>
            <a:r>
              <a:rPr sz="1300" spc="-10" dirty="0">
                <a:latin typeface="Arial"/>
                <a:cs typeface="Arial"/>
              </a:rPr>
              <a:t>двухэтапных </a:t>
            </a:r>
            <a:r>
              <a:rPr sz="1300" spc="-5" dirty="0">
                <a:latin typeface="Arial"/>
                <a:cs typeface="Arial"/>
              </a:rPr>
              <a:t>конкурсов, </a:t>
            </a:r>
            <a:r>
              <a:rPr sz="1300" dirty="0">
                <a:latin typeface="Arial"/>
                <a:cs typeface="Arial"/>
              </a:rPr>
              <a:t>закрытых конкурсов с </a:t>
            </a:r>
            <a:r>
              <a:rPr sz="1300" spc="-5" dirty="0">
                <a:latin typeface="Arial"/>
                <a:cs typeface="Arial"/>
              </a:rPr>
              <a:t>ограниченным участием, </a:t>
            </a:r>
            <a:r>
              <a:rPr sz="1300" dirty="0">
                <a:latin typeface="Arial"/>
                <a:cs typeface="Arial"/>
              </a:rPr>
              <a:t>закрытых </a:t>
            </a:r>
            <a:r>
              <a:rPr sz="1300" spc="-10" dirty="0">
                <a:latin typeface="Arial"/>
                <a:cs typeface="Arial"/>
              </a:rPr>
              <a:t>двухэтапных  </a:t>
            </a:r>
            <a:r>
              <a:rPr sz="1300" dirty="0">
                <a:latin typeface="Arial"/>
                <a:cs typeface="Arial"/>
              </a:rPr>
              <a:t>конкурсов или</a:t>
            </a:r>
            <a:r>
              <a:rPr sz="1300" spc="-1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аукционов.</a:t>
            </a:r>
            <a:endParaRPr sz="13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00" dirty="0">
              <a:latin typeface="Times New Roman"/>
              <a:cs typeface="Times New Roman"/>
            </a:endParaRPr>
          </a:p>
          <a:p>
            <a:pPr marL="190500" marR="5080" indent="-177800">
              <a:lnSpc>
                <a:spcPct val="100000"/>
              </a:lnSpc>
              <a:buChar char="•"/>
              <a:tabLst>
                <a:tab pos="191135" algn="l"/>
              </a:tabLst>
            </a:pPr>
            <a:r>
              <a:rPr sz="1300" spc="-5" dirty="0">
                <a:latin typeface="Arial"/>
                <a:cs typeface="Arial"/>
              </a:rPr>
              <a:t>Выполнение работ </a:t>
            </a:r>
            <a:r>
              <a:rPr sz="1300" dirty="0">
                <a:latin typeface="Arial"/>
                <a:cs typeface="Arial"/>
              </a:rPr>
              <a:t>по </a:t>
            </a:r>
            <a:r>
              <a:rPr sz="1300" spc="-5" dirty="0">
                <a:latin typeface="Arial"/>
                <a:cs typeface="Arial"/>
              </a:rPr>
              <a:t>сохранению объектов </a:t>
            </a:r>
            <a:r>
              <a:rPr sz="1300" spc="-20" dirty="0">
                <a:latin typeface="Arial"/>
                <a:cs typeface="Arial"/>
              </a:rPr>
              <a:t>культурного </a:t>
            </a:r>
            <a:r>
              <a:rPr sz="1300" spc="-5" dirty="0">
                <a:latin typeface="Arial"/>
                <a:cs typeface="Arial"/>
              </a:rPr>
              <a:t>наследия </a:t>
            </a:r>
            <a:r>
              <a:rPr sz="1300" dirty="0">
                <a:latin typeface="Arial"/>
                <a:cs typeface="Arial"/>
              </a:rPr>
              <a:t>– </a:t>
            </a:r>
            <a:r>
              <a:rPr sz="1300" b="1" spc="-5" dirty="0">
                <a:latin typeface="Arial"/>
                <a:cs typeface="Arial"/>
              </a:rPr>
              <a:t>наличие </a:t>
            </a:r>
            <a:r>
              <a:rPr sz="1300" b="1" spc="-10" dirty="0">
                <a:latin typeface="Arial"/>
                <a:cs typeface="Arial"/>
              </a:rPr>
              <a:t>оборудования, </a:t>
            </a:r>
            <a:r>
              <a:rPr sz="1300" b="1" spc="-5" dirty="0">
                <a:latin typeface="Arial"/>
                <a:cs typeface="Arial"/>
              </a:rPr>
              <a:t>опыт  </a:t>
            </a:r>
            <a:r>
              <a:rPr sz="1300" b="1" spc="-10" dirty="0">
                <a:latin typeface="Arial"/>
                <a:cs typeface="Arial"/>
              </a:rPr>
              <a:t>исполнения контракта </a:t>
            </a:r>
            <a:r>
              <a:rPr sz="1300" b="1" spc="-5" dirty="0">
                <a:latin typeface="Arial"/>
                <a:cs typeface="Arial"/>
              </a:rPr>
              <a:t>на оказание аналогичных </a:t>
            </a:r>
            <a:r>
              <a:rPr sz="1300" b="1" spc="-25" dirty="0">
                <a:latin typeface="Arial"/>
                <a:cs typeface="Arial"/>
              </a:rPr>
              <a:t>услуг </a:t>
            </a:r>
            <a:r>
              <a:rPr sz="1300" b="1" dirty="0">
                <a:latin typeface="Arial"/>
                <a:cs typeface="Arial"/>
              </a:rPr>
              <a:t>в </a:t>
            </a:r>
            <a:r>
              <a:rPr sz="1300" b="1" spc="-10" dirty="0">
                <a:latin typeface="Arial"/>
                <a:cs typeface="Arial"/>
              </a:rPr>
              <a:t>течение </a:t>
            </a:r>
            <a:r>
              <a:rPr sz="1300" b="1" dirty="0">
                <a:latin typeface="Arial"/>
                <a:cs typeface="Arial"/>
              </a:rPr>
              <a:t>3 </a:t>
            </a:r>
            <a:r>
              <a:rPr sz="1300" b="1" spc="-10" dirty="0">
                <a:latin typeface="Arial"/>
                <a:cs typeface="Arial"/>
              </a:rPr>
              <a:t>лет </a:t>
            </a:r>
            <a:r>
              <a:rPr sz="1300" b="1" spc="-5" dirty="0">
                <a:latin typeface="Arial"/>
                <a:cs typeface="Arial"/>
              </a:rPr>
              <a:t>до </a:t>
            </a:r>
            <a:r>
              <a:rPr sz="1300" b="1" spc="-10" dirty="0">
                <a:latin typeface="Arial"/>
                <a:cs typeface="Arial"/>
              </a:rPr>
              <a:t>даты подачи </a:t>
            </a:r>
            <a:r>
              <a:rPr sz="1300" b="1" spc="-5" dirty="0">
                <a:latin typeface="Arial"/>
                <a:cs typeface="Arial"/>
              </a:rPr>
              <a:t>заявки </a:t>
            </a:r>
            <a:r>
              <a:rPr sz="1300" b="1" dirty="0">
                <a:latin typeface="Arial"/>
                <a:cs typeface="Arial"/>
              </a:rPr>
              <a:t>на </a:t>
            </a:r>
            <a:r>
              <a:rPr sz="1300" b="1" spc="-20" dirty="0">
                <a:latin typeface="Arial"/>
                <a:cs typeface="Arial"/>
              </a:rPr>
              <a:t>сумму  </a:t>
            </a:r>
            <a:r>
              <a:rPr sz="1300" b="1" spc="-5" dirty="0">
                <a:latin typeface="Arial"/>
                <a:cs typeface="Arial"/>
              </a:rPr>
              <a:t>не менее </a:t>
            </a:r>
            <a:r>
              <a:rPr sz="1300" b="1" dirty="0">
                <a:latin typeface="Arial"/>
                <a:cs typeface="Arial"/>
              </a:rPr>
              <a:t>20% </a:t>
            </a:r>
            <a:r>
              <a:rPr sz="1300" b="1" spc="-15" dirty="0">
                <a:latin typeface="Arial"/>
                <a:cs typeface="Arial"/>
              </a:rPr>
              <a:t>от</a:t>
            </a:r>
            <a:r>
              <a:rPr sz="1300" b="1" spc="-30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НМЦК;</a:t>
            </a:r>
            <a:endParaRPr sz="1300" dirty="0">
              <a:latin typeface="Arial"/>
              <a:cs typeface="Arial"/>
            </a:endParaRPr>
          </a:p>
          <a:p>
            <a:pPr marL="190500" marR="267335" indent="-177800">
              <a:lnSpc>
                <a:spcPct val="100000"/>
              </a:lnSpc>
              <a:spcBef>
                <a:spcPts val="600"/>
              </a:spcBef>
              <a:buChar char="•"/>
              <a:tabLst>
                <a:tab pos="191135" algn="l"/>
              </a:tabLst>
            </a:pPr>
            <a:r>
              <a:rPr sz="1300" spc="-5" dirty="0">
                <a:latin typeface="Arial"/>
                <a:cs typeface="Arial"/>
              </a:rPr>
              <a:t>Выполнение строительных </a:t>
            </a:r>
            <a:r>
              <a:rPr sz="1300" spc="-30" dirty="0">
                <a:latin typeface="Arial"/>
                <a:cs typeface="Arial"/>
              </a:rPr>
              <a:t>работ, </a:t>
            </a:r>
            <a:r>
              <a:rPr sz="1300" spc="-5" dirty="0">
                <a:latin typeface="Arial"/>
                <a:cs typeface="Arial"/>
              </a:rPr>
              <a:t>включенных </a:t>
            </a:r>
            <a:r>
              <a:rPr sz="1300" dirty="0">
                <a:latin typeface="Arial"/>
                <a:cs typeface="Arial"/>
              </a:rPr>
              <a:t>в </a:t>
            </a:r>
            <a:r>
              <a:rPr sz="1300" spc="-5" dirty="0">
                <a:latin typeface="Arial"/>
                <a:cs typeface="Arial"/>
              </a:rPr>
              <a:t>код </a:t>
            </a:r>
            <a:r>
              <a:rPr sz="1300" dirty="0">
                <a:latin typeface="Arial"/>
                <a:cs typeface="Arial"/>
              </a:rPr>
              <a:t>45 (кроме </a:t>
            </a:r>
            <a:r>
              <a:rPr sz="1300" spc="-5" dirty="0">
                <a:latin typeface="Arial"/>
                <a:cs typeface="Arial"/>
              </a:rPr>
              <a:t>кода </a:t>
            </a:r>
            <a:r>
              <a:rPr sz="1300" dirty="0">
                <a:latin typeface="Arial"/>
                <a:cs typeface="Arial"/>
              </a:rPr>
              <a:t>45.12) с </a:t>
            </a:r>
            <a:r>
              <a:rPr sz="1300" spc="-5" dirty="0">
                <a:latin typeface="Arial"/>
                <a:cs typeface="Arial"/>
              </a:rPr>
              <a:t>НМЦК выше </a:t>
            </a:r>
            <a:r>
              <a:rPr sz="1300" dirty="0">
                <a:latin typeface="Arial"/>
                <a:cs typeface="Arial"/>
              </a:rPr>
              <a:t>10 </a:t>
            </a:r>
            <a:r>
              <a:rPr sz="1300" spc="-5" dirty="0">
                <a:latin typeface="Arial"/>
                <a:cs typeface="Arial"/>
              </a:rPr>
              <a:t>млн. </a:t>
            </a:r>
            <a:r>
              <a:rPr sz="1300" spc="-15" dirty="0">
                <a:latin typeface="Arial"/>
                <a:cs typeface="Arial"/>
              </a:rPr>
              <a:t>рублей </a:t>
            </a:r>
            <a:r>
              <a:rPr sz="1300" dirty="0">
                <a:latin typeface="Arial"/>
                <a:cs typeface="Arial"/>
              </a:rPr>
              <a:t>–  </a:t>
            </a:r>
            <a:r>
              <a:rPr sz="1300" b="1" spc="-5" dirty="0">
                <a:latin typeface="Arial"/>
                <a:cs typeface="Arial"/>
              </a:rPr>
              <a:t>опыт </a:t>
            </a:r>
            <a:r>
              <a:rPr sz="1300" b="1" spc="-10" dirty="0">
                <a:latin typeface="Arial"/>
                <a:cs typeface="Arial"/>
              </a:rPr>
              <a:t>исполнения контракта </a:t>
            </a:r>
            <a:r>
              <a:rPr sz="1300" b="1" spc="-5" dirty="0">
                <a:latin typeface="Arial"/>
                <a:cs typeface="Arial"/>
              </a:rPr>
              <a:t>на оказание аналогичных </a:t>
            </a:r>
            <a:r>
              <a:rPr sz="1300" b="1" spc="-25" dirty="0">
                <a:latin typeface="Arial"/>
                <a:cs typeface="Arial"/>
              </a:rPr>
              <a:t>услуг </a:t>
            </a:r>
            <a:r>
              <a:rPr sz="1300" b="1" dirty="0">
                <a:latin typeface="Arial"/>
                <a:cs typeface="Arial"/>
              </a:rPr>
              <a:t>в </a:t>
            </a:r>
            <a:r>
              <a:rPr sz="1300" b="1" spc="-10" dirty="0">
                <a:latin typeface="Arial"/>
                <a:cs typeface="Arial"/>
              </a:rPr>
              <a:t>течение </a:t>
            </a:r>
            <a:r>
              <a:rPr sz="1300" b="1" dirty="0">
                <a:latin typeface="Arial"/>
                <a:cs typeface="Arial"/>
              </a:rPr>
              <a:t>3 </a:t>
            </a:r>
            <a:r>
              <a:rPr sz="1300" b="1" spc="-30" dirty="0">
                <a:latin typeface="Arial"/>
                <a:cs typeface="Arial"/>
              </a:rPr>
              <a:t>лет, </a:t>
            </a:r>
            <a:r>
              <a:rPr sz="1300" b="1" spc="-5" dirty="0">
                <a:latin typeface="Arial"/>
                <a:cs typeface="Arial"/>
              </a:rPr>
              <a:t>на </a:t>
            </a:r>
            <a:r>
              <a:rPr sz="1300" b="1" spc="-20" dirty="0">
                <a:latin typeface="Arial"/>
                <a:cs typeface="Arial"/>
              </a:rPr>
              <a:t>сумму </a:t>
            </a:r>
            <a:r>
              <a:rPr sz="1300" b="1" spc="-5" dirty="0">
                <a:latin typeface="Arial"/>
                <a:cs typeface="Arial"/>
              </a:rPr>
              <a:t>не менее </a:t>
            </a:r>
            <a:r>
              <a:rPr sz="1300" b="1" dirty="0">
                <a:latin typeface="Arial"/>
                <a:cs typeface="Arial"/>
              </a:rPr>
              <a:t>20%  </a:t>
            </a:r>
            <a:r>
              <a:rPr sz="1300" b="1" spc="-15" dirty="0">
                <a:latin typeface="Arial"/>
                <a:cs typeface="Arial"/>
              </a:rPr>
              <a:t>от</a:t>
            </a:r>
            <a:r>
              <a:rPr sz="1300" b="1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НМЦК;</a:t>
            </a:r>
            <a:endParaRPr sz="1300" dirty="0">
              <a:latin typeface="Arial"/>
              <a:cs typeface="Arial"/>
            </a:endParaRPr>
          </a:p>
          <a:p>
            <a:pPr marL="190500" indent="-177800">
              <a:lnSpc>
                <a:spcPct val="100000"/>
              </a:lnSpc>
              <a:spcBef>
                <a:spcPts val="600"/>
              </a:spcBef>
              <a:buChar char="•"/>
              <a:tabLst>
                <a:tab pos="191135" algn="l"/>
              </a:tabLst>
            </a:pPr>
            <a:r>
              <a:rPr sz="1300" dirty="0">
                <a:latin typeface="Arial"/>
                <a:cs typeface="Arial"/>
              </a:rPr>
              <a:t>Оказание </a:t>
            </a:r>
            <a:r>
              <a:rPr sz="1300" spc="-5" dirty="0">
                <a:latin typeface="Arial"/>
                <a:cs typeface="Arial"/>
              </a:rPr>
              <a:t>транспортных </a:t>
            </a:r>
            <a:r>
              <a:rPr sz="1300" spc="-35" dirty="0">
                <a:latin typeface="Arial"/>
                <a:cs typeface="Arial"/>
              </a:rPr>
              <a:t>услуг, </a:t>
            </a:r>
            <a:r>
              <a:rPr sz="1300" spc="-5" dirty="0">
                <a:latin typeface="Arial"/>
                <a:cs typeface="Arial"/>
              </a:rPr>
              <a:t>связанных </a:t>
            </a:r>
            <a:r>
              <a:rPr sz="1300" dirty="0">
                <a:latin typeface="Arial"/>
                <a:cs typeface="Arial"/>
              </a:rPr>
              <a:t>с </a:t>
            </a:r>
            <a:r>
              <a:rPr sz="1300" spc="-10" dirty="0">
                <a:latin typeface="Arial"/>
                <a:cs typeface="Arial"/>
              </a:rPr>
              <a:t>выполнением </a:t>
            </a:r>
            <a:r>
              <a:rPr sz="1300" spc="-5" dirty="0">
                <a:latin typeface="Arial"/>
                <a:cs typeface="Arial"/>
              </a:rPr>
              <a:t>воинских </a:t>
            </a:r>
            <a:r>
              <a:rPr sz="1300" dirty="0">
                <a:latin typeface="Arial"/>
                <a:cs typeface="Arial"/>
              </a:rPr>
              <a:t>морских и </a:t>
            </a:r>
            <a:r>
              <a:rPr sz="1300" spc="-10" dirty="0">
                <a:latin typeface="Arial"/>
                <a:cs typeface="Arial"/>
              </a:rPr>
              <a:t>речных перевозок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–</a:t>
            </a:r>
          </a:p>
          <a:p>
            <a:pPr marL="190500">
              <a:lnSpc>
                <a:spcPct val="100000"/>
              </a:lnSpc>
            </a:pPr>
            <a:r>
              <a:rPr sz="1300" b="1" spc="-5" dirty="0">
                <a:latin typeface="Arial"/>
                <a:cs typeface="Arial"/>
              </a:rPr>
              <a:t>наличие </a:t>
            </a:r>
            <a:r>
              <a:rPr sz="1300" b="1" spc="-10" dirty="0">
                <a:latin typeface="Arial"/>
                <a:cs typeface="Arial"/>
              </a:rPr>
              <a:t>судов/транспортных</a:t>
            </a:r>
            <a:r>
              <a:rPr sz="1300" b="1" spc="70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средств/оборудования;</a:t>
            </a:r>
            <a:endParaRPr sz="1300" dirty="0">
              <a:latin typeface="Arial"/>
              <a:cs typeface="Arial"/>
            </a:endParaRPr>
          </a:p>
          <a:p>
            <a:pPr marL="190500" marR="203200" indent="-177800">
              <a:lnSpc>
                <a:spcPct val="100000"/>
              </a:lnSpc>
              <a:spcBef>
                <a:spcPts val="605"/>
              </a:spcBef>
              <a:buChar char="•"/>
              <a:tabLst>
                <a:tab pos="191135" algn="l"/>
              </a:tabLst>
            </a:pPr>
            <a:r>
              <a:rPr sz="1300" dirty="0">
                <a:latin typeface="Arial"/>
                <a:cs typeface="Arial"/>
              </a:rPr>
              <a:t>Оказание </a:t>
            </a:r>
            <a:r>
              <a:rPr sz="1300" spc="-5" dirty="0">
                <a:latin typeface="Arial"/>
                <a:cs typeface="Arial"/>
              </a:rPr>
              <a:t>транспортных </a:t>
            </a:r>
            <a:r>
              <a:rPr sz="1300" spc="-35" dirty="0">
                <a:latin typeface="Arial"/>
                <a:cs typeface="Arial"/>
              </a:rPr>
              <a:t>услуг, </a:t>
            </a:r>
            <a:r>
              <a:rPr sz="1300" spc="-5" dirty="0">
                <a:latin typeface="Arial"/>
                <a:cs typeface="Arial"/>
              </a:rPr>
              <a:t>связанных </a:t>
            </a:r>
            <a:r>
              <a:rPr sz="1300" dirty="0">
                <a:latin typeface="Arial"/>
                <a:cs typeface="Arial"/>
              </a:rPr>
              <a:t>с </a:t>
            </a:r>
            <a:r>
              <a:rPr sz="1300" spc="-5" dirty="0">
                <a:latin typeface="Arial"/>
                <a:cs typeface="Arial"/>
              </a:rPr>
              <a:t>техническим обслуживанием, </a:t>
            </a:r>
            <a:r>
              <a:rPr sz="1300" dirty="0">
                <a:latin typeface="Arial"/>
                <a:cs typeface="Arial"/>
              </a:rPr>
              <a:t>ж/д </a:t>
            </a:r>
            <a:r>
              <a:rPr sz="1300" spc="-10" dirty="0">
                <a:latin typeface="Arial"/>
                <a:cs typeface="Arial"/>
              </a:rPr>
              <a:t>подвижного </a:t>
            </a:r>
            <a:r>
              <a:rPr sz="1300" spc="-5" dirty="0">
                <a:latin typeface="Arial"/>
                <a:cs typeface="Arial"/>
              </a:rPr>
              <a:t>состава </a:t>
            </a:r>
            <a:r>
              <a:rPr sz="1300" spc="-20" dirty="0">
                <a:latin typeface="Arial"/>
                <a:cs typeface="Arial"/>
              </a:rPr>
              <a:t>ВС </a:t>
            </a:r>
            <a:r>
              <a:rPr sz="1300" spc="-5" dirty="0">
                <a:latin typeface="Arial"/>
                <a:cs typeface="Arial"/>
              </a:rPr>
              <a:t>РФ </a:t>
            </a:r>
            <a:r>
              <a:rPr sz="1300" dirty="0">
                <a:latin typeface="Arial"/>
                <a:cs typeface="Arial"/>
              </a:rPr>
              <a:t>-  </a:t>
            </a:r>
            <a:r>
              <a:rPr sz="1300" b="1" spc="-15" dirty="0">
                <a:latin typeface="Arial"/>
                <a:cs typeface="Arial"/>
              </a:rPr>
              <a:t>полномочия </a:t>
            </a:r>
            <a:r>
              <a:rPr sz="1300" b="1" spc="-5" dirty="0">
                <a:latin typeface="Arial"/>
                <a:cs typeface="Arial"/>
              </a:rPr>
              <a:t>на </a:t>
            </a:r>
            <a:r>
              <a:rPr sz="1300" b="1" spc="-10" dirty="0">
                <a:latin typeface="Arial"/>
                <a:cs typeface="Arial"/>
              </a:rPr>
              <a:t>оформление документов </a:t>
            </a:r>
            <a:r>
              <a:rPr sz="1300" b="1" dirty="0">
                <a:latin typeface="Arial"/>
                <a:cs typeface="Arial"/>
              </a:rPr>
              <a:t>о </a:t>
            </a:r>
            <a:r>
              <a:rPr sz="1300" b="1" spc="-15" dirty="0">
                <a:latin typeface="Arial"/>
                <a:cs typeface="Arial"/>
              </a:rPr>
              <a:t>возможности </a:t>
            </a:r>
            <a:r>
              <a:rPr sz="1300" b="1" spc="-10" dirty="0">
                <a:latin typeface="Arial"/>
                <a:cs typeface="Arial"/>
              </a:rPr>
              <a:t>эксплуатации </a:t>
            </a:r>
            <a:r>
              <a:rPr sz="1300" b="1" dirty="0">
                <a:latin typeface="Arial"/>
                <a:cs typeface="Arial"/>
              </a:rPr>
              <a:t>+ </a:t>
            </a:r>
            <a:r>
              <a:rPr sz="1300" b="1" spc="-5" dirty="0">
                <a:latin typeface="Arial"/>
                <a:cs typeface="Arial"/>
              </a:rPr>
              <a:t>опыт </a:t>
            </a:r>
            <a:r>
              <a:rPr sz="1300" b="1" spc="-10" dirty="0">
                <a:latin typeface="Arial"/>
                <a:cs typeface="Arial"/>
              </a:rPr>
              <a:t>исполнения контракта  </a:t>
            </a:r>
            <a:r>
              <a:rPr sz="1300" b="1" dirty="0">
                <a:latin typeface="Arial"/>
                <a:cs typeface="Arial"/>
              </a:rPr>
              <a:t>в </a:t>
            </a:r>
            <a:r>
              <a:rPr sz="1300" b="1" spc="-10" dirty="0">
                <a:latin typeface="Arial"/>
                <a:cs typeface="Arial"/>
              </a:rPr>
              <a:t>течении </a:t>
            </a:r>
            <a:r>
              <a:rPr sz="1300" b="1" dirty="0">
                <a:latin typeface="Arial"/>
                <a:cs typeface="Arial"/>
              </a:rPr>
              <a:t>1 </a:t>
            </a:r>
            <a:r>
              <a:rPr sz="1300" b="1" spc="-60" dirty="0">
                <a:latin typeface="Arial"/>
                <a:cs typeface="Arial"/>
              </a:rPr>
              <a:t>г.</a:t>
            </a:r>
            <a:r>
              <a:rPr sz="1300" b="1" spc="-5" dirty="0">
                <a:latin typeface="Arial"/>
                <a:cs typeface="Arial"/>
              </a:rPr>
              <a:t> /20%.</a:t>
            </a:r>
            <a:endParaRPr sz="13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3918080"/>
      </p:ext>
    </p:extLst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5400" y="2343150"/>
            <a:ext cx="7086600" cy="685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 algn="ctr"/>
            <a:r>
              <a:rPr lang="ru-RU" sz="2200" cap="all" spc="-85" dirty="0">
                <a:solidFill>
                  <a:schemeClr val="bg1"/>
                </a:solidFill>
                <a:latin typeface="Arial"/>
                <a:cs typeface="Arial"/>
              </a:rPr>
              <a:t>Новые способы КОНКУРЕНТНЫХ  закупок:</a:t>
            </a:r>
          </a:p>
          <a:p>
            <a:pPr marL="12698" algn="ctr"/>
            <a:endParaRPr lang="ru-RU" sz="800" cap="all" spc="-85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698" algn="ctr"/>
            <a:r>
              <a:rPr lang="ru-RU" sz="2200" cap="all" spc="-85" dirty="0">
                <a:solidFill>
                  <a:schemeClr val="bg1"/>
                </a:solidFill>
                <a:latin typeface="Arial"/>
                <a:cs typeface="Arial"/>
              </a:rPr>
              <a:t> ЭЛЕКТРОННЫЕ ПРОЦЕДУРЫ ПО 44-ФЗ </a:t>
            </a:r>
            <a:endParaRPr sz="2200" cap="all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/>
          <p:cNvSpPr txBox="1">
            <a:spLocks noGrp="1"/>
          </p:cNvSpPr>
          <p:nvPr>
            <p:ph type="title"/>
          </p:nvPr>
        </p:nvSpPr>
        <p:spPr>
          <a:xfrm>
            <a:off x="539554" y="853724"/>
            <a:ext cx="8419017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>
              <a:spcBef>
                <a:spcPts val="95"/>
              </a:spcBef>
            </a:pPr>
            <a:r>
              <a:rPr sz="2200" spc="-10" dirty="0"/>
              <a:t>Новые </a:t>
            </a:r>
            <a:r>
              <a:rPr sz="2200" spc="-5" dirty="0"/>
              <a:t>способы закупки (с</a:t>
            </a:r>
            <a:r>
              <a:rPr lang="ru-RU" sz="2200" spc="-5" dirty="0"/>
              <a:t> 01 июля</a:t>
            </a:r>
            <a:r>
              <a:rPr sz="2200" spc="-5" dirty="0"/>
              <a:t> 2018</a:t>
            </a:r>
            <a:r>
              <a:rPr sz="2200" spc="114" dirty="0"/>
              <a:t> </a:t>
            </a:r>
            <a:r>
              <a:rPr sz="2200" spc="-25" dirty="0"/>
              <a:t>года)</a:t>
            </a:r>
          </a:p>
        </p:txBody>
      </p:sp>
      <p:graphicFrame>
        <p:nvGraphicFramePr>
          <p:cNvPr id="14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570158"/>
              </p:ext>
            </p:extLst>
          </p:nvPr>
        </p:nvGraphicFramePr>
        <p:xfrm>
          <a:off x="611561" y="1545636"/>
          <a:ext cx="8280919" cy="29148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600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587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621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4630"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200" b="1" spc="-10" dirty="0">
                          <a:latin typeface="+mn-lt"/>
                          <a:cs typeface="Arial"/>
                        </a:rPr>
                        <a:t>Открытые</a:t>
                      </a:r>
                      <a:r>
                        <a:rPr sz="1200" b="1" spc="3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+mn-lt"/>
                          <a:cs typeface="Arial"/>
                        </a:rPr>
                        <a:t>способы</a:t>
                      </a:r>
                      <a:endParaRPr sz="1200" dirty="0">
                        <a:latin typeface="+mn-lt"/>
                        <a:cs typeface="Arial"/>
                      </a:endParaRPr>
                    </a:p>
                    <a:p>
                      <a:pPr marL="10096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+mn-lt"/>
                          <a:cs typeface="Arial"/>
                        </a:rPr>
                        <a:t>в </a:t>
                      </a:r>
                      <a:r>
                        <a:rPr sz="1200" b="1" spc="-10" dirty="0">
                          <a:latin typeface="+mn-lt"/>
                          <a:cs typeface="Arial"/>
                        </a:rPr>
                        <a:t>электронной</a:t>
                      </a:r>
                      <a:r>
                        <a:rPr sz="1200" b="1" spc="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200" b="1" spc="-15" dirty="0">
                          <a:latin typeface="+mn-lt"/>
                          <a:cs typeface="Arial"/>
                        </a:rPr>
                        <a:t>форме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200" b="1" spc="-5" dirty="0">
                          <a:latin typeface="+mn-lt"/>
                          <a:cs typeface="Arial"/>
                        </a:rPr>
                        <a:t>Закрытые способы</a:t>
                      </a:r>
                      <a:endParaRPr sz="1200">
                        <a:latin typeface="+mn-lt"/>
                        <a:cs typeface="Arial"/>
                      </a:endParaRPr>
                    </a:p>
                    <a:p>
                      <a:pPr marL="10096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+mn-lt"/>
                          <a:cs typeface="Arial"/>
                        </a:rPr>
                        <a:t>в </a:t>
                      </a:r>
                      <a:r>
                        <a:rPr sz="1200" b="1" spc="-10" dirty="0">
                          <a:latin typeface="+mn-lt"/>
                          <a:cs typeface="Arial"/>
                        </a:rPr>
                        <a:t>электронной</a:t>
                      </a:r>
                      <a:r>
                        <a:rPr sz="1200" b="1" spc="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200" b="1" spc="-15" dirty="0">
                          <a:latin typeface="+mn-lt"/>
                          <a:cs typeface="Arial"/>
                        </a:rPr>
                        <a:t>форме</a:t>
                      </a:r>
                      <a:endParaRPr sz="1200">
                        <a:latin typeface="+mn-lt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100965" marR="37465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200" b="1" spc="-10" dirty="0">
                          <a:latin typeface="+mn-lt"/>
                          <a:cs typeface="Arial"/>
                        </a:rPr>
                        <a:t>Закупка </a:t>
                      </a:r>
                      <a:r>
                        <a:rPr sz="1200" b="1" dirty="0">
                          <a:latin typeface="+mn-lt"/>
                          <a:cs typeface="Arial"/>
                        </a:rPr>
                        <a:t>у </a:t>
                      </a:r>
                      <a:r>
                        <a:rPr sz="1200" b="1" spc="-10" dirty="0">
                          <a:latin typeface="+mn-lt"/>
                          <a:cs typeface="Arial"/>
                        </a:rPr>
                        <a:t>единственного  поставщика</a:t>
                      </a:r>
                      <a:endParaRPr sz="1200">
                        <a:latin typeface="+mn-lt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53666"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200" spc="-5" dirty="0" err="1" smtClean="0">
                          <a:latin typeface="+mn-lt"/>
                          <a:cs typeface="Arial"/>
                        </a:rPr>
                        <a:t>Конкурс</a:t>
                      </a:r>
                      <a:r>
                        <a:rPr lang="ru-RU" sz="1200" spc="-5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sz="1200" spc="-5" dirty="0" smtClean="0">
                          <a:latin typeface="+mn-lt"/>
                          <a:cs typeface="Arial"/>
                        </a:rPr>
                        <a:t>(</a:t>
                      </a:r>
                      <a:r>
                        <a:rPr sz="1200" spc="-5" dirty="0" err="1" smtClean="0">
                          <a:latin typeface="+mn-lt"/>
                          <a:cs typeface="Arial"/>
                        </a:rPr>
                        <a:t>открытый</a:t>
                      </a:r>
                      <a:r>
                        <a:rPr sz="1200" spc="-5" dirty="0">
                          <a:latin typeface="+mn-lt"/>
                          <a:cs typeface="Arial"/>
                        </a:rPr>
                        <a:t>, </a:t>
                      </a:r>
                      <a:r>
                        <a:rPr sz="1200" dirty="0">
                          <a:latin typeface="+mn-lt"/>
                          <a:cs typeface="Arial"/>
                        </a:rPr>
                        <a:t>с </a:t>
                      </a:r>
                      <a:r>
                        <a:rPr sz="1200" spc="-5" dirty="0">
                          <a:latin typeface="+mn-lt"/>
                          <a:cs typeface="Arial"/>
                        </a:rPr>
                        <a:t>ограниченным  участием, </a:t>
                      </a:r>
                      <a:r>
                        <a:rPr sz="1200" spc="-10" dirty="0">
                          <a:latin typeface="+mn-lt"/>
                          <a:cs typeface="Arial"/>
                        </a:rPr>
                        <a:t>двухэтапный) </a:t>
                      </a:r>
                      <a:r>
                        <a:rPr sz="1200" spc="-5" dirty="0">
                          <a:latin typeface="+mn-lt"/>
                          <a:cs typeface="Arial"/>
                        </a:rPr>
                        <a:t>(статьи  54.1 </a:t>
                      </a:r>
                      <a:r>
                        <a:rPr sz="1200" dirty="0">
                          <a:latin typeface="+mn-lt"/>
                          <a:cs typeface="Arial"/>
                        </a:rPr>
                        <a:t>-54.7, 55.1, 56.1, 57.1, </a:t>
                      </a:r>
                      <a:r>
                        <a:rPr sz="1200" spc="-5" dirty="0">
                          <a:latin typeface="+mn-lt"/>
                          <a:cs typeface="Arial"/>
                        </a:rPr>
                        <a:t>83</a:t>
                      </a:r>
                      <a:r>
                        <a:rPr sz="1200" spc="-14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+mn-lt"/>
                          <a:cs typeface="Arial"/>
                        </a:rPr>
                        <a:t>2)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965" marR="212090" algn="just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200" dirty="0">
                          <a:latin typeface="+mn-lt"/>
                          <a:cs typeface="Arial"/>
                        </a:rPr>
                        <a:t>Закрытый </a:t>
                      </a:r>
                      <a:r>
                        <a:rPr sz="1200" spc="-5" dirty="0">
                          <a:latin typeface="+mn-lt"/>
                          <a:cs typeface="Arial"/>
                        </a:rPr>
                        <a:t>конкурс, </a:t>
                      </a:r>
                      <a:r>
                        <a:rPr sz="1200" dirty="0">
                          <a:latin typeface="+mn-lt"/>
                          <a:cs typeface="Arial"/>
                        </a:rPr>
                        <a:t>закрытый</a:t>
                      </a:r>
                      <a:r>
                        <a:rPr sz="1200" spc="-7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+mn-lt"/>
                          <a:cs typeface="Arial"/>
                        </a:rPr>
                        <a:t>конкурс  </a:t>
                      </a:r>
                      <a:r>
                        <a:rPr sz="1200" dirty="0">
                          <a:latin typeface="+mn-lt"/>
                          <a:cs typeface="Arial"/>
                        </a:rPr>
                        <a:t>с </a:t>
                      </a:r>
                      <a:r>
                        <a:rPr sz="1200" spc="-5" dirty="0">
                          <a:latin typeface="+mn-lt"/>
                          <a:cs typeface="Arial"/>
                        </a:rPr>
                        <a:t>ограниченным участием, </a:t>
                      </a:r>
                      <a:r>
                        <a:rPr sz="1200" dirty="0">
                          <a:latin typeface="+mn-lt"/>
                          <a:cs typeface="Arial"/>
                        </a:rPr>
                        <a:t>закрытый  </a:t>
                      </a:r>
                      <a:r>
                        <a:rPr sz="1200" spc="-10" dirty="0">
                          <a:latin typeface="+mn-lt"/>
                          <a:cs typeface="Arial"/>
                        </a:rPr>
                        <a:t>двухэтапный</a:t>
                      </a:r>
                      <a:r>
                        <a:rPr sz="1200" spc="2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+mn-lt"/>
                          <a:cs typeface="Arial"/>
                        </a:rPr>
                        <a:t>конкурс</a:t>
                      </a:r>
                      <a:endParaRPr sz="1200" dirty="0">
                        <a:latin typeface="+mn-lt"/>
                        <a:cs typeface="Arial"/>
                      </a:endParaRPr>
                    </a:p>
                    <a:p>
                      <a:pPr marL="100965" algn="just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+mn-lt"/>
                          <a:cs typeface="Arial"/>
                        </a:rPr>
                        <a:t>(статья </a:t>
                      </a:r>
                      <a:r>
                        <a:rPr sz="1200" dirty="0">
                          <a:latin typeface="+mn-lt"/>
                          <a:cs typeface="Arial"/>
                        </a:rPr>
                        <a:t>85,</a:t>
                      </a:r>
                      <a:r>
                        <a:rPr sz="1200" spc="-2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200" dirty="0">
                          <a:latin typeface="+mn-lt"/>
                          <a:cs typeface="Arial"/>
                        </a:rPr>
                        <a:t>92)</a:t>
                      </a:r>
                    </a:p>
                  </a:txBody>
                  <a:tcPr marL="0" marR="0" marT="50959" marB="0">
                    <a:lnL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endParaRPr lang="ru-RU" sz="1200" spc="-10" dirty="0" smtClean="0">
                        <a:latin typeface="+mn-lt"/>
                        <a:cs typeface="Arial"/>
                      </a:endParaRPr>
                    </a:p>
                    <a:p>
                      <a:pPr marL="10096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endParaRPr lang="ru-RU" sz="1200" spc="-10" dirty="0" smtClean="0">
                        <a:latin typeface="+mn-lt"/>
                        <a:cs typeface="Arial"/>
                      </a:endParaRPr>
                    </a:p>
                    <a:p>
                      <a:pPr marL="10096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200" spc="-10" dirty="0" err="1" smtClean="0">
                          <a:latin typeface="+mn-lt"/>
                          <a:cs typeface="Arial"/>
                        </a:rPr>
                        <a:t>сохраняется</a:t>
                      </a:r>
                      <a:r>
                        <a:rPr sz="1200" spc="-10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+mn-lt"/>
                          <a:cs typeface="Arial"/>
                        </a:rPr>
                        <a:t>старый</a:t>
                      </a:r>
                      <a:r>
                        <a:rPr sz="1200" spc="-4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+mn-lt"/>
                          <a:cs typeface="Arial"/>
                        </a:rPr>
                        <a:t>порядок</a:t>
                      </a:r>
                      <a:endParaRPr sz="1200" dirty="0">
                        <a:latin typeface="+mn-lt"/>
                        <a:cs typeface="Arial"/>
                      </a:endParaRPr>
                    </a:p>
                    <a:p>
                      <a:pPr marL="100965">
                        <a:lnSpc>
                          <a:spcPct val="100000"/>
                        </a:lnSpc>
                      </a:pPr>
                      <a:r>
                        <a:rPr sz="1200" spc="-10" dirty="0" err="1" smtClean="0">
                          <a:latin typeface="+mn-lt"/>
                          <a:cs typeface="Arial"/>
                        </a:rPr>
                        <a:t>осуществления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22384" marB="0">
                    <a:lnL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5933"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200" spc="-5" dirty="0">
                          <a:latin typeface="+mn-lt"/>
                          <a:cs typeface="Arial"/>
                        </a:rPr>
                        <a:t>Электронный аукцион(статьи</a:t>
                      </a:r>
                      <a:r>
                        <a:rPr sz="1200" spc="-4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200" dirty="0">
                          <a:latin typeface="+mn-lt"/>
                          <a:cs typeface="Arial"/>
                        </a:rPr>
                        <a:t>59-</a:t>
                      </a:r>
                    </a:p>
                    <a:p>
                      <a:pPr marL="10096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+mn-lt"/>
                          <a:cs typeface="Arial"/>
                        </a:rPr>
                        <a:t>71, 83</a:t>
                      </a:r>
                      <a:r>
                        <a:rPr sz="1200" spc="-3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+mn-lt"/>
                          <a:cs typeface="Arial"/>
                        </a:rPr>
                        <a:t>2)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200" dirty="0">
                          <a:latin typeface="+mn-lt"/>
                          <a:cs typeface="Arial"/>
                        </a:rPr>
                        <a:t>Закрытый </a:t>
                      </a:r>
                      <a:r>
                        <a:rPr sz="1200" spc="-5" dirty="0">
                          <a:latin typeface="+mn-lt"/>
                          <a:cs typeface="Arial"/>
                        </a:rPr>
                        <a:t>аукцион (статьи</a:t>
                      </a:r>
                      <a:r>
                        <a:rPr sz="1200" spc="-4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200" dirty="0">
                          <a:latin typeface="+mn-lt"/>
                          <a:cs typeface="Arial"/>
                        </a:rPr>
                        <a:t>86-92)</a:t>
                      </a: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5933"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200" dirty="0">
                          <a:latin typeface="+mn-lt"/>
                          <a:cs typeface="Arial"/>
                        </a:rPr>
                        <a:t>Запрос </a:t>
                      </a:r>
                      <a:r>
                        <a:rPr sz="1200" spc="-5" dirty="0">
                          <a:latin typeface="+mn-lt"/>
                          <a:cs typeface="Arial"/>
                        </a:rPr>
                        <a:t>котировок </a:t>
                      </a:r>
                      <a:r>
                        <a:rPr sz="1200" dirty="0">
                          <a:latin typeface="+mn-lt"/>
                          <a:cs typeface="Arial"/>
                        </a:rPr>
                        <a:t>в</a:t>
                      </a:r>
                      <a:r>
                        <a:rPr sz="1200" spc="-7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+mn-lt"/>
                          <a:cs typeface="Arial"/>
                        </a:rPr>
                        <a:t>электронной</a:t>
                      </a:r>
                      <a:endParaRPr sz="1200">
                        <a:latin typeface="+mn-lt"/>
                        <a:cs typeface="Arial"/>
                      </a:endParaRPr>
                    </a:p>
                    <a:p>
                      <a:pPr marL="1009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" dirty="0">
                          <a:latin typeface="+mn-lt"/>
                          <a:cs typeface="Arial"/>
                        </a:rPr>
                        <a:t>форме </a:t>
                      </a:r>
                      <a:r>
                        <a:rPr sz="1200" spc="-10" dirty="0">
                          <a:latin typeface="+mn-lt"/>
                          <a:cs typeface="Arial"/>
                        </a:rPr>
                        <a:t>(статьи </a:t>
                      </a:r>
                      <a:r>
                        <a:rPr sz="1200" dirty="0">
                          <a:latin typeface="+mn-lt"/>
                          <a:cs typeface="Arial"/>
                        </a:rPr>
                        <a:t>82.-1-82.6, 83</a:t>
                      </a:r>
                      <a:r>
                        <a:rPr sz="1200" spc="-7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200" dirty="0">
                          <a:latin typeface="+mn-lt"/>
                          <a:cs typeface="Arial"/>
                        </a:rPr>
                        <a:t>2)</a:t>
                      </a:r>
                      <a:endParaRPr sz="1200">
                        <a:latin typeface="+mn-lt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54667"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200" dirty="0">
                          <a:latin typeface="+mn-lt"/>
                          <a:cs typeface="Arial"/>
                        </a:rPr>
                        <a:t>Запрос</a:t>
                      </a:r>
                      <a:r>
                        <a:rPr sz="1200" spc="-3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+mn-lt"/>
                          <a:cs typeface="Arial"/>
                        </a:rPr>
                        <a:t>предложений</a:t>
                      </a:r>
                      <a:endParaRPr sz="1200" dirty="0">
                        <a:latin typeface="+mn-lt"/>
                        <a:cs typeface="Arial"/>
                      </a:endParaRPr>
                    </a:p>
                    <a:p>
                      <a:pPr marL="100965" marR="123189">
                        <a:lnSpc>
                          <a:spcPct val="100000"/>
                        </a:lnSpc>
                      </a:pPr>
                      <a:r>
                        <a:rPr sz="1200" dirty="0">
                          <a:latin typeface="+mn-lt"/>
                          <a:cs typeface="Arial"/>
                        </a:rPr>
                        <a:t>в </a:t>
                      </a:r>
                      <a:r>
                        <a:rPr sz="1200" spc="-5" dirty="0">
                          <a:latin typeface="+mn-lt"/>
                          <a:cs typeface="Arial"/>
                        </a:rPr>
                        <a:t>электронной форме(статья</a:t>
                      </a:r>
                      <a:r>
                        <a:rPr sz="1200" spc="-10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200" dirty="0">
                          <a:latin typeface="+mn-lt"/>
                          <a:cs typeface="Arial"/>
                        </a:rPr>
                        <a:t>83.1,  </a:t>
                      </a:r>
                      <a:r>
                        <a:rPr sz="1200" spc="-5" dirty="0">
                          <a:latin typeface="+mn-lt"/>
                          <a:cs typeface="Arial"/>
                        </a:rPr>
                        <a:t>83</a:t>
                      </a:r>
                      <a:r>
                        <a:rPr sz="1200" spc="-1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+mn-lt"/>
                          <a:cs typeface="Arial"/>
                        </a:rPr>
                        <a:t>2)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51435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B w="1905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9525020"/>
      </p:ext>
    </p:extLst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691469" y="869113"/>
            <a:ext cx="8275001" cy="319957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>
              <a:spcBef>
                <a:spcPts val="95"/>
              </a:spcBef>
            </a:pPr>
            <a:r>
              <a:rPr sz="2000" spc="-5" dirty="0"/>
              <a:t>В </a:t>
            </a:r>
            <a:r>
              <a:rPr sz="2000" dirty="0"/>
              <a:t>каких </a:t>
            </a:r>
            <a:r>
              <a:rPr sz="2000" spc="-5" dirty="0"/>
              <a:t>случаях </a:t>
            </a:r>
            <a:r>
              <a:rPr sz="2000" spc="5" dirty="0"/>
              <a:t>какой </a:t>
            </a:r>
            <a:r>
              <a:rPr sz="2000" dirty="0"/>
              <a:t>способ </a:t>
            </a:r>
            <a:r>
              <a:rPr sz="2000" spc="-5" dirty="0"/>
              <a:t>закупки</a:t>
            </a:r>
            <a:r>
              <a:rPr sz="2000" spc="65" dirty="0"/>
              <a:t> </a:t>
            </a:r>
            <a:r>
              <a:rPr sz="2000" spc="-15" dirty="0"/>
              <a:t>применяется?</a:t>
            </a:r>
          </a:p>
        </p:txBody>
      </p:sp>
      <p:graphicFrame>
        <p:nvGraphicFramePr>
          <p:cNvPr id="6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604139"/>
              </p:ext>
            </p:extLst>
          </p:nvPr>
        </p:nvGraphicFramePr>
        <p:xfrm>
          <a:off x="251520" y="1437625"/>
          <a:ext cx="8640960" cy="31863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355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054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5206"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Способы</a:t>
                      </a:r>
                      <a:r>
                        <a:rPr sz="11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закупки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50006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Основания для выбора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способа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закупки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006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37970"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200" i="1" spc="-5" dirty="0">
                          <a:latin typeface="Arial"/>
                          <a:cs typeface="Arial"/>
                        </a:rPr>
                        <a:t>Конкурс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0006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1940" indent="-181610" algn="just">
                        <a:lnSpc>
                          <a:spcPct val="100000"/>
                        </a:lnSpc>
                        <a:spcBef>
                          <a:spcPts val="525"/>
                        </a:spcBef>
                        <a:buChar char="•"/>
                        <a:tabLst>
                          <a:tab pos="282575" algn="l"/>
                        </a:tabLst>
                      </a:pPr>
                      <a:r>
                        <a:rPr sz="1200" spc="-15" dirty="0">
                          <a:latin typeface="Arial"/>
                          <a:cs typeface="Arial"/>
                        </a:rPr>
                        <a:t>ТРУ необходимо отобрать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по нескольким критериям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(в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т.ч.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281940" algn="just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установленным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Постановлением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Правительства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РФ 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от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04.02.2015</a:t>
                      </a:r>
                      <a:r>
                        <a:rPr sz="1200" b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№99</a:t>
                      </a:r>
                    </a:p>
                    <a:p>
                      <a:pPr marL="281940" marR="353060" algn="just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«Об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установлении дополнительных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требований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к участникам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закупки 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отдельных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видов товаров,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работ,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услуг»)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281940" indent="-181610" algn="just">
                        <a:lnSpc>
                          <a:spcPct val="100000"/>
                        </a:lnSpc>
                        <a:buChar char="•"/>
                        <a:tabLst>
                          <a:tab pos="282575" algn="l"/>
                        </a:tabLst>
                      </a:pPr>
                      <a:r>
                        <a:rPr sz="1200" spc="-15" dirty="0">
                          <a:latin typeface="Arial"/>
                          <a:cs typeface="Arial"/>
                        </a:rPr>
                        <a:t>ТРУ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не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входят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обязательный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перечень, установленный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РП</a:t>
                      </a:r>
                      <a:r>
                        <a:rPr sz="12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РФ</a:t>
                      </a:r>
                      <a:endParaRPr sz="1200" b="1" dirty="0">
                        <a:latin typeface="Arial"/>
                        <a:cs typeface="Arial"/>
                      </a:endParaRPr>
                    </a:p>
                    <a:p>
                      <a:pPr marL="281940" algn="just">
                        <a:lnSpc>
                          <a:spcPct val="100000"/>
                        </a:lnSpc>
                      </a:pPr>
                      <a:r>
                        <a:rPr sz="1200" b="1" spc="-20" dirty="0">
                          <a:latin typeface="Arial"/>
                          <a:cs typeface="Arial"/>
                        </a:rPr>
                        <a:t>от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21.03.2016 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№</a:t>
                      </a:r>
                      <a:r>
                        <a:rPr sz="12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471-р</a:t>
                      </a:r>
                      <a:endParaRPr sz="1200" b="1" dirty="0">
                        <a:latin typeface="Arial"/>
                        <a:cs typeface="Arial"/>
                      </a:endParaRPr>
                    </a:p>
                  </a:txBody>
                  <a:tcPr marL="0" marR="0" marT="50006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84865"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200" i="1" spc="-5" dirty="0">
                          <a:latin typeface="Arial"/>
                          <a:cs typeface="Arial"/>
                        </a:rPr>
                        <a:t>Электронный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100965">
                        <a:lnSpc>
                          <a:spcPct val="100000"/>
                        </a:lnSpc>
                      </a:pPr>
                      <a:r>
                        <a:rPr sz="1200" i="1" spc="-10" dirty="0">
                          <a:latin typeface="Arial"/>
                          <a:cs typeface="Arial"/>
                        </a:rPr>
                        <a:t>аукцион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0483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 marR="546735" algn="just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Перечень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ТРУ,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закупаемых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через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электронные аукционы, </a:t>
                      </a:r>
                      <a:r>
                        <a:rPr sz="1200" spc="-10" dirty="0" err="1">
                          <a:latin typeface="Arial"/>
                          <a:cs typeface="Arial"/>
                        </a:rPr>
                        <a:t>установлен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 </a:t>
                      </a:r>
                      <a:r>
                        <a:rPr lang="ru-RU" sz="1200" b="1" spc="-5" dirty="0" smtClean="0">
                          <a:latin typeface="Arial"/>
                          <a:cs typeface="Arial"/>
                        </a:rPr>
                        <a:t>Р</a:t>
                      </a:r>
                      <a:r>
                        <a:rPr sz="1200" b="1" spc="-5" dirty="0" err="1" smtClean="0">
                          <a:latin typeface="Arial"/>
                          <a:cs typeface="Arial"/>
                        </a:rPr>
                        <a:t>аспоряжением</a:t>
                      </a:r>
                      <a:r>
                        <a:rPr sz="1200" b="1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Правительства 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от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21.03.2016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№ 471-р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. Как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правило, 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используется </a:t>
                      </a:r>
                      <a:r>
                        <a:rPr sz="1200" spc="-5" dirty="0" err="1">
                          <a:latin typeface="Arial"/>
                          <a:cs typeface="Arial"/>
                        </a:rPr>
                        <a:t>для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200" spc="-5" dirty="0" smtClean="0">
                          <a:latin typeface="Arial"/>
                          <a:cs typeface="Arial"/>
                        </a:rPr>
                        <a:t>товаров и услуг, характеристики</a:t>
                      </a:r>
                      <a:r>
                        <a:rPr lang="ru-RU" sz="1200" spc="-5" baseline="0" dirty="0" smtClean="0">
                          <a:latin typeface="Arial"/>
                          <a:cs typeface="Arial"/>
                        </a:rPr>
                        <a:t> которых можно «оцифровать».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0483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8313"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200" i="1" spc="-5" dirty="0">
                          <a:latin typeface="Arial"/>
                          <a:cs typeface="Arial"/>
                        </a:rPr>
                        <a:t>Запрос</a:t>
                      </a:r>
                      <a:r>
                        <a:rPr sz="1200" i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spc="-10" dirty="0">
                          <a:latin typeface="Arial"/>
                          <a:cs typeface="Arial"/>
                        </a:rPr>
                        <a:t>котировок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0483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 marR="57277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200" spc="-60" dirty="0">
                          <a:latin typeface="Arial"/>
                          <a:cs typeface="Arial"/>
                        </a:rPr>
                        <a:t>ТРУ,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которые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необязательно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закупать через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электронные аукционы, 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они не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являются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сложными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объектами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для закупки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и при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этом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НМЦК 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не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превышает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500</a:t>
                      </a:r>
                      <a:r>
                        <a:rPr sz="12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тыс.руб.</a:t>
                      </a:r>
                      <a:endParaRPr sz="1200" b="1" dirty="0">
                        <a:latin typeface="Arial"/>
                        <a:cs typeface="Arial"/>
                      </a:endParaRPr>
                    </a:p>
                  </a:txBody>
                  <a:tcPr marL="0" marR="0" marT="50483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7019415"/>
      </p:ext>
    </p:extLst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734593"/>
              </p:ext>
            </p:extLst>
          </p:nvPr>
        </p:nvGraphicFramePr>
        <p:xfrm>
          <a:off x="395536" y="1347614"/>
          <a:ext cx="8424936" cy="22322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76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372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13140"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Способы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закупки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0006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Основания для выбора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способа</a:t>
                      </a:r>
                      <a:r>
                        <a:rPr sz="12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закупки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0006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3431"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200" i="1" spc="-5" dirty="0">
                          <a:latin typeface="Arial"/>
                          <a:cs typeface="Arial"/>
                        </a:rPr>
                        <a:t>Запрос</a:t>
                      </a:r>
                      <a:r>
                        <a:rPr sz="1200" i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spc="-10" dirty="0">
                          <a:latin typeface="Arial"/>
                          <a:cs typeface="Arial"/>
                        </a:rPr>
                        <a:t>предложений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0006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случаях,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утверждённых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1200" b="1" spc="-50" dirty="0">
                          <a:latin typeface="Arial"/>
                          <a:cs typeface="Arial"/>
                        </a:rPr>
                        <a:t>ст.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83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 44-ФЗ</a:t>
                      </a:r>
                    </a:p>
                  </a:txBody>
                  <a:tcPr marL="0" marR="0" marT="50006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15677"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200" i="1" spc="-5" dirty="0">
                          <a:latin typeface="Arial"/>
                          <a:cs typeface="Arial"/>
                        </a:rPr>
                        <a:t>Единственный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009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i="1" spc="-5" dirty="0">
                          <a:latin typeface="Arial"/>
                          <a:cs typeface="Arial"/>
                        </a:rPr>
                        <a:t>поставщик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0006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0" marR="60769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Проводится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при закупке до 100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(400) тысяч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рублей,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у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субъектов 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естественных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монополий,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случае закупки для нужд оборонного  комплекса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и в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других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случаях,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указанных в </a:t>
                      </a:r>
                      <a:r>
                        <a:rPr sz="1200" b="1" spc="-50" dirty="0">
                          <a:latin typeface="Arial"/>
                          <a:cs typeface="Arial"/>
                        </a:rPr>
                        <a:t>ст.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93</a:t>
                      </a:r>
                      <a:r>
                        <a:rPr sz="12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44-ФЗ</a:t>
                      </a:r>
                    </a:p>
                  </a:txBody>
                  <a:tcPr marL="0" marR="0" marT="50006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9" name="object 4"/>
          <p:cNvSpPr txBox="1"/>
          <p:nvPr/>
        </p:nvSpPr>
        <p:spPr>
          <a:xfrm>
            <a:off x="395536" y="3795886"/>
            <a:ext cx="4884420" cy="228266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>
              <a:spcBef>
                <a:spcPts val="100"/>
              </a:spcBef>
            </a:pPr>
            <a:r>
              <a:rPr sz="1400" b="1" i="1" spc="-100" dirty="0">
                <a:latin typeface="Arial"/>
                <a:cs typeface="Arial"/>
              </a:rPr>
              <a:t>Примечание: </a:t>
            </a:r>
            <a:r>
              <a:rPr sz="1400" b="1" i="1" spc="-160" dirty="0">
                <a:latin typeface="Arial"/>
                <a:cs typeface="Arial"/>
              </a:rPr>
              <a:t>Выбор </a:t>
            </a:r>
            <a:r>
              <a:rPr sz="1400" b="1" i="1" spc="-130" dirty="0">
                <a:latin typeface="Arial"/>
                <a:cs typeface="Arial"/>
              </a:rPr>
              <a:t>способа </a:t>
            </a:r>
            <a:r>
              <a:rPr sz="1400" b="1" i="1" spc="-75" dirty="0">
                <a:latin typeface="Arial"/>
                <a:cs typeface="Arial"/>
              </a:rPr>
              <a:t>закупки </a:t>
            </a:r>
            <a:r>
              <a:rPr sz="1400" b="1" i="1" spc="-140" dirty="0">
                <a:latin typeface="Arial"/>
                <a:cs typeface="Arial"/>
              </a:rPr>
              <a:t>осуществляет</a:t>
            </a:r>
            <a:r>
              <a:rPr sz="1400" b="1" i="1" spc="-204" dirty="0">
                <a:latin typeface="Arial"/>
                <a:cs typeface="Arial"/>
              </a:rPr>
              <a:t> </a:t>
            </a:r>
            <a:r>
              <a:rPr sz="1400" b="1" i="1" spc="-80" dirty="0">
                <a:latin typeface="Arial"/>
                <a:cs typeface="Arial"/>
              </a:rPr>
              <a:t>заказчик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691469" y="869113"/>
            <a:ext cx="8275001" cy="319957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>
              <a:spcBef>
                <a:spcPts val="95"/>
              </a:spcBef>
            </a:pPr>
            <a:r>
              <a:rPr sz="2000" spc="-5" dirty="0"/>
              <a:t>В </a:t>
            </a:r>
            <a:r>
              <a:rPr sz="2000" dirty="0"/>
              <a:t>каких </a:t>
            </a:r>
            <a:r>
              <a:rPr sz="2000" spc="-5" dirty="0"/>
              <a:t>случаях </a:t>
            </a:r>
            <a:r>
              <a:rPr sz="2000" spc="5" dirty="0"/>
              <a:t>какой </a:t>
            </a:r>
            <a:r>
              <a:rPr sz="2000" dirty="0"/>
              <a:t>способ </a:t>
            </a:r>
            <a:r>
              <a:rPr sz="2000" spc="-5" dirty="0"/>
              <a:t>закупки</a:t>
            </a:r>
            <a:r>
              <a:rPr sz="2000" spc="65" dirty="0"/>
              <a:t> </a:t>
            </a:r>
            <a:r>
              <a:rPr sz="2000" spc="-15" dirty="0"/>
              <a:t>применяется?</a:t>
            </a:r>
          </a:p>
        </p:txBody>
      </p:sp>
    </p:spTree>
    <p:extLst>
      <p:ext uri="{BB962C8B-B14F-4D97-AF65-F5344CB8AC3E}">
        <p14:creationId xmlns:p14="http://schemas.microsoft.com/office/powerpoint/2010/main" val="3744633107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611188" y="735807"/>
            <a:ext cx="8305800" cy="664369"/>
          </a:xfrm>
        </p:spPr>
        <p:txBody>
          <a:bodyPr/>
          <a:lstStyle/>
          <a:p>
            <a:pPr eaLnBrk="1" hangingPunct="1"/>
            <a:r>
              <a:rPr lang="ru-RU" altLang="ru-RU" sz="2000" dirty="0" smtClean="0">
                <a:solidFill>
                  <a:srgbClr val="075794"/>
                </a:solidFill>
                <a:cs typeface="Arial" charset="0"/>
              </a:rPr>
              <a:t>Переходный период для участников закупок</a:t>
            </a:r>
            <a:endParaRPr lang="ru-RU" altLang="ru-RU" sz="2000" dirty="0">
              <a:solidFill>
                <a:srgbClr val="075794"/>
              </a:solidFill>
              <a:cs typeface="Arial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173701"/>
              </p:ext>
            </p:extLst>
          </p:nvPr>
        </p:nvGraphicFramePr>
        <p:xfrm>
          <a:off x="609600" y="1626395"/>
          <a:ext cx="8229600" cy="31307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44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351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13307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T="44942" marB="44942" anchor="ctr">
                    <a:lnL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 1 января 2019 года порядок аккредитации участников </a:t>
                      </a:r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закупки на электронной площадке для участия в электронных процедурах </a:t>
                      </a:r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остается прежним</a:t>
                      </a:r>
                    </a:p>
                  </a:txBody>
                  <a:tcPr marT="44942" marB="44942">
                    <a:lnL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244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</a:p>
                  </a:txBody>
                  <a:tcPr marT="44942" marB="44942" anchor="ctr">
                    <a:lnL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 </a:t>
                      </a:r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января 2019 года </a:t>
                      </a:r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аккредитация участников закупок на электронных площадках осуществляется после регистрации таких участников в ЕИС.</a:t>
                      </a:r>
                    </a:p>
                  </a:txBody>
                  <a:tcPr marT="44942" marB="44942">
                    <a:lnL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0924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</a:p>
                  </a:txBody>
                  <a:tcPr marT="44942" marB="44942" anchor="ctr">
                    <a:lnL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января по 31 декабря 2019 года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включительно аккредитованные ранее на электронных площадках участники закупок для участия в электронных процедурах обязаны пройти регистрацию в ЕИС.</a:t>
                      </a:r>
                    </a:p>
                  </a:txBody>
                  <a:tcPr marT="44942" marB="44942">
                    <a:lnL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62072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</a:p>
                  </a:txBody>
                  <a:tcPr marT="44942" marB="44942" anchor="ctr">
                    <a:lnL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 </a:t>
                      </a:r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31 декабря 2019 года включительно подача заявок на участие в электронных процедурах </a:t>
                      </a:r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 участие в таких процедурах осуществляются в том числе лицами, которые аккредитованы </a:t>
                      </a:r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 1 января 2019 года на электронной площадке</a:t>
                      </a:r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информация и документы которых включены в реестр участников электронного аукциона, получивших аккредитацию на электронной площадке. </a:t>
                      </a:r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При этом регистрация в ЕИС им не потребуется.</a:t>
                      </a:r>
                    </a:p>
                  </a:txBody>
                  <a:tcPr marT="44942" marB="44942">
                    <a:lnL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7244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</a:p>
                  </a:txBody>
                  <a:tcPr marT="44942" marB="44942" anchor="ctr">
                    <a:lnL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Старый порядок аккредитации участников на электронной площадке перестанет действовать с 1 января 2019 года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4942" marB="44942">
                    <a:lnL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5279226"/>
      </p:ext>
    </p:extLst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3"/>
          <p:cNvSpPr txBox="1">
            <a:spLocks/>
          </p:cNvSpPr>
          <p:nvPr/>
        </p:nvSpPr>
        <p:spPr>
          <a:xfrm>
            <a:off x="457200" y="1447801"/>
            <a:ext cx="8458200" cy="3394472"/>
          </a:xfrm>
          <a:prstGeom prst="rect">
            <a:avLst/>
          </a:prstGeom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kern="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73318" y="795727"/>
            <a:ext cx="8229600" cy="654050"/>
          </a:xfrm>
          <a:prstGeom prst="rect">
            <a:avLst/>
          </a:prstGeom>
        </p:spPr>
        <p:txBody>
          <a:bodyPr spcFirstLastPara="1" vert="horz" wrap="square" lIns="91416" tIns="91416" rIns="91416" bIns="91416" rtlCol="0" anchor="t" anchorCtr="0">
            <a:normAutofit/>
          </a:bodyPr>
          <a:lstStyle>
            <a:lvl1pPr lvl="0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2200" kern="1200">
                <a:solidFill>
                  <a:srgbClr val="32364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 fontAlgn="auto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Открытый конкурс в электронной форме</a:t>
            </a:r>
          </a:p>
        </p:txBody>
      </p:sp>
      <p:pic>
        <p:nvPicPr>
          <p:cNvPr id="8" name="Picture 2" descr="C:\Users\User\Desktop\Screen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62" y="1527888"/>
            <a:ext cx="8784000" cy="210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9937" y="3813890"/>
            <a:ext cx="1690200" cy="830989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+mn-lt"/>
                <a:cs typeface="+mn-cs"/>
              </a:rPr>
              <a:t>5 рабочих дней;</a:t>
            </a:r>
            <a:br>
              <a:rPr lang="ru-RU" sz="1200" dirty="0">
                <a:solidFill>
                  <a:prstClr val="black"/>
                </a:solidFill>
                <a:latin typeface="+mn-lt"/>
                <a:cs typeface="+mn-cs"/>
              </a:rPr>
            </a:br>
            <a:r>
              <a:rPr lang="ru-RU" sz="1200" dirty="0">
                <a:solidFill>
                  <a:prstClr val="black"/>
                </a:solidFill>
                <a:latin typeface="+mn-lt"/>
                <a:cs typeface="+mn-cs"/>
              </a:rPr>
              <a:t>Если НМЦК ≤1 млн руб., то 1 рабочий день.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50137" y="3813889"/>
            <a:ext cx="1939800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+mn-lt"/>
                <a:cs typeface="+mn-cs"/>
              </a:rPr>
              <a:t>В течение 3-х часов в рабочий день после истечения 1 рабочего дня с даты окончания срока рассмотрения 1-х частей.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79912" y="3813889"/>
            <a:ext cx="1801200" cy="101565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+mn-lt"/>
                <a:cs typeface="+mn-cs"/>
              </a:rPr>
              <a:t>Не более 3-х рабочих дней;</a:t>
            </a:r>
            <a:br>
              <a:rPr lang="ru-RU" sz="1200" dirty="0">
                <a:solidFill>
                  <a:prstClr val="black"/>
                </a:solidFill>
                <a:latin typeface="+mn-lt"/>
                <a:cs typeface="+mn-cs"/>
              </a:rPr>
            </a:br>
            <a:r>
              <a:rPr lang="ru-RU" sz="1200" dirty="0">
                <a:solidFill>
                  <a:prstClr val="black"/>
                </a:solidFill>
                <a:latin typeface="+mn-lt"/>
                <a:cs typeface="+mn-cs"/>
              </a:rPr>
              <a:t>Если НМЦК ≤1 млн руб., то 1 рабочий день.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81113" y="3813890"/>
            <a:ext cx="2159239" cy="101565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+mn-lt"/>
                <a:cs typeface="+mn-cs"/>
              </a:rPr>
              <a:t>Не позднее рабочего дня следующего после получения протокола подачи окончательных ценовых предложений.</a:t>
            </a:r>
          </a:p>
        </p:txBody>
      </p:sp>
    </p:spTree>
    <p:extLst>
      <p:ext uri="{BB962C8B-B14F-4D97-AF65-F5344CB8AC3E}">
        <p14:creationId xmlns:p14="http://schemas.microsoft.com/office/powerpoint/2010/main" val="540296323"/>
      </p:ext>
    </p:extLst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363057" y="907730"/>
            <a:ext cx="8563033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>
              <a:spcBef>
                <a:spcPts val="95"/>
              </a:spcBef>
            </a:pPr>
            <a:r>
              <a:rPr sz="2200" spc="-10" dirty="0"/>
              <a:t>Электронные </a:t>
            </a:r>
            <a:r>
              <a:rPr sz="2200" spc="-15" dirty="0"/>
              <a:t>процедуры. </a:t>
            </a:r>
            <a:r>
              <a:rPr sz="2200" spc="-5" dirty="0"/>
              <a:t>Открытый</a:t>
            </a:r>
            <a:r>
              <a:rPr sz="2200" spc="85" dirty="0"/>
              <a:t> </a:t>
            </a:r>
            <a:r>
              <a:rPr sz="2200" spc="-5" dirty="0"/>
              <a:t>конкурс</a:t>
            </a:r>
          </a:p>
        </p:txBody>
      </p:sp>
      <p:sp>
        <p:nvSpPr>
          <p:cNvPr id="10" name="object 3"/>
          <p:cNvSpPr txBox="1"/>
          <p:nvPr/>
        </p:nvSpPr>
        <p:spPr>
          <a:xfrm>
            <a:off x="467546" y="1761661"/>
            <a:ext cx="7748905" cy="566820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 marR="5080" algn="just">
              <a:spcBef>
                <a:spcPts val="100"/>
              </a:spcBef>
            </a:pPr>
            <a:r>
              <a:rPr sz="1200" b="1" i="1" spc="-5" dirty="0">
                <a:latin typeface="Arial"/>
                <a:cs typeface="Arial"/>
              </a:rPr>
              <a:t>Критерии </a:t>
            </a:r>
            <a:r>
              <a:rPr sz="1200" b="1" i="1" dirty="0">
                <a:latin typeface="Arial"/>
                <a:cs typeface="Arial"/>
              </a:rPr>
              <a:t>отбора </a:t>
            </a:r>
            <a:r>
              <a:rPr sz="1200" b="1" i="1" spc="-5" dirty="0">
                <a:latin typeface="Arial"/>
                <a:cs typeface="Arial"/>
              </a:rPr>
              <a:t>поставщиков </a:t>
            </a:r>
            <a:r>
              <a:rPr sz="1200" dirty="0">
                <a:latin typeface="Arial"/>
                <a:cs typeface="Arial"/>
              </a:rPr>
              <a:t>– </a:t>
            </a:r>
            <a:r>
              <a:rPr sz="1200" spc="-10" dirty="0">
                <a:latin typeface="Arial"/>
                <a:cs typeface="Arial"/>
              </a:rPr>
              <a:t>ценовое </a:t>
            </a:r>
            <a:r>
              <a:rPr sz="1200" spc="-5" dirty="0">
                <a:latin typeface="Arial"/>
                <a:cs typeface="Arial"/>
              </a:rPr>
              <a:t>предложение, предложение </a:t>
            </a:r>
            <a:r>
              <a:rPr sz="1200" dirty="0">
                <a:latin typeface="Arial"/>
                <a:cs typeface="Arial"/>
              </a:rPr>
              <a:t>о </a:t>
            </a:r>
            <a:r>
              <a:rPr sz="1200" spc="-5" dirty="0">
                <a:latin typeface="Arial"/>
                <a:cs typeface="Arial"/>
              </a:rPr>
              <a:t>качественных характеристиках  </a:t>
            </a:r>
            <a:r>
              <a:rPr sz="1200" dirty="0">
                <a:latin typeface="Arial"/>
                <a:cs typeface="Arial"/>
              </a:rPr>
              <a:t>и </a:t>
            </a:r>
            <a:r>
              <a:rPr sz="1200" spc="-5" dirty="0">
                <a:latin typeface="Arial"/>
                <a:cs typeface="Arial"/>
              </a:rPr>
              <a:t>квалификации участников </a:t>
            </a:r>
            <a:r>
              <a:rPr sz="1200" dirty="0">
                <a:latin typeface="Arial"/>
                <a:cs typeface="Arial"/>
              </a:rPr>
              <a:t>и </a:t>
            </a:r>
            <a:r>
              <a:rPr sz="1200" spc="-5" dirty="0">
                <a:latin typeface="Arial"/>
                <a:cs typeface="Arial"/>
              </a:rPr>
              <a:t>др., </a:t>
            </a:r>
            <a:r>
              <a:rPr sz="1200" spc="-10" dirty="0">
                <a:latin typeface="Arial"/>
                <a:cs typeface="Arial"/>
              </a:rPr>
              <a:t>устанавливаемые </a:t>
            </a:r>
            <a:r>
              <a:rPr sz="1200" dirty="0">
                <a:latin typeface="Arial"/>
                <a:cs typeface="Arial"/>
              </a:rPr>
              <a:t>в </a:t>
            </a:r>
            <a:r>
              <a:rPr sz="1200" spc="-10" dirty="0">
                <a:latin typeface="Arial"/>
                <a:cs typeface="Arial"/>
              </a:rPr>
              <a:t>соответствии </a:t>
            </a:r>
            <a:r>
              <a:rPr sz="1200" dirty="0">
                <a:latin typeface="Arial"/>
                <a:cs typeface="Arial"/>
              </a:rPr>
              <a:t>с </a:t>
            </a:r>
            <a:r>
              <a:rPr sz="1200" spc="-5" dirty="0">
                <a:latin typeface="Arial"/>
                <a:cs typeface="Arial"/>
              </a:rPr>
              <a:t>требованиями нормативных правовых  </a:t>
            </a:r>
            <a:r>
              <a:rPr sz="1200" dirty="0">
                <a:latin typeface="Arial"/>
                <a:cs typeface="Arial"/>
              </a:rPr>
              <a:t>актов </a:t>
            </a:r>
            <a:r>
              <a:rPr sz="1200" spc="-10" dirty="0">
                <a:latin typeface="Arial"/>
                <a:cs typeface="Arial"/>
              </a:rPr>
              <a:t>Правительства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РФ.</a:t>
            </a:r>
            <a:endParaRPr sz="1200" dirty="0">
              <a:latin typeface="Arial"/>
              <a:cs typeface="Arial"/>
            </a:endParaRPr>
          </a:p>
        </p:txBody>
      </p:sp>
      <p:graphicFrame>
        <p:nvGraphicFramePr>
          <p:cNvPr id="11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429912"/>
              </p:ext>
            </p:extLst>
          </p:nvPr>
        </p:nvGraphicFramePr>
        <p:xfrm>
          <a:off x="467546" y="2625756"/>
          <a:ext cx="8354059" cy="23860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84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485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770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8618"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Этапы </a:t>
                      </a:r>
                      <a:r>
                        <a:rPr sz="900" b="1" spc="-1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проведения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Сроки, выделенные 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на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этап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b="1" spc="-1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Примечания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6259">
                <a:tc>
                  <a:txBody>
                    <a:bodyPr/>
                    <a:lstStyle/>
                    <a:p>
                      <a:pPr marL="99695" marR="76898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i="1" spc="-1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sz="900" i="1" spc="2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900" i="1" spc="-3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б</a:t>
                      </a:r>
                      <a:r>
                        <a:rPr sz="900" i="1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900" i="1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900" i="1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кац</a:t>
                      </a:r>
                      <a:r>
                        <a:rPr sz="900" i="1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ия  </a:t>
                      </a:r>
                      <a:r>
                        <a:rPr sz="900" i="1" spc="-1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извещения  </a:t>
                      </a:r>
                      <a:r>
                        <a:rPr sz="900" i="1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и </a:t>
                      </a:r>
                      <a:r>
                        <a:rPr sz="900" i="1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КД </a:t>
                      </a:r>
                      <a:r>
                        <a:rPr sz="900" i="1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900" i="1" spc="-6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i="1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ЕИС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 marR="27876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Не </a:t>
                      </a:r>
                      <a:r>
                        <a:rPr sz="90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менее, чем </a:t>
                      </a:r>
                      <a:r>
                        <a:rPr sz="900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за </a:t>
                      </a:r>
                      <a:r>
                        <a:rPr sz="90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15</a:t>
                      </a:r>
                      <a:r>
                        <a:rPr sz="900" spc="-12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рабочих  дней до </a:t>
                      </a:r>
                      <a:r>
                        <a:rPr sz="900" spc="-1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даты </a:t>
                      </a:r>
                      <a:r>
                        <a:rPr sz="900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окончания  </a:t>
                      </a:r>
                      <a:r>
                        <a:rPr sz="900" spc="-1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подачи</a:t>
                      </a:r>
                      <a:r>
                        <a:rPr sz="900" spc="-1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заявок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marR="25082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Извещение </a:t>
                      </a:r>
                      <a:r>
                        <a:rPr sz="90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и </a:t>
                      </a:r>
                      <a:r>
                        <a:rPr sz="900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документация наряду </a:t>
                      </a:r>
                      <a:r>
                        <a:rPr sz="90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с ЕИС </a:t>
                      </a:r>
                      <a:r>
                        <a:rPr sz="900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могут быть  </a:t>
                      </a:r>
                      <a:r>
                        <a:rPr sz="900" spc="-1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опубликованы </a:t>
                      </a:r>
                      <a:r>
                        <a:rPr sz="90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в </a:t>
                      </a:r>
                      <a:r>
                        <a:rPr sz="900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любых </a:t>
                      </a:r>
                      <a:r>
                        <a:rPr sz="900" spc="-1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СМИ </a:t>
                      </a:r>
                      <a:r>
                        <a:rPr sz="90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и </a:t>
                      </a:r>
                      <a:r>
                        <a:rPr sz="900" spc="-1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печатных</a:t>
                      </a:r>
                      <a:r>
                        <a:rPr sz="900" spc="2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изданиях.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4878"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i="1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Внесение</a:t>
                      </a:r>
                      <a:r>
                        <a:rPr sz="900" i="1" spc="-4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i="1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изменений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i="1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в </a:t>
                      </a:r>
                      <a:r>
                        <a:rPr sz="900" i="1" spc="-1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извещение</a:t>
                      </a:r>
                      <a:r>
                        <a:rPr sz="900" i="1" spc="-3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i="1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и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900" i="1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документацию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Не </a:t>
                      </a:r>
                      <a:r>
                        <a:rPr sz="900" spc="-1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позднее, </a:t>
                      </a:r>
                      <a:r>
                        <a:rPr sz="90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чем </a:t>
                      </a:r>
                      <a:r>
                        <a:rPr sz="900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за </a:t>
                      </a:r>
                      <a:r>
                        <a:rPr sz="90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5 </a:t>
                      </a:r>
                      <a:r>
                        <a:rPr sz="900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дней</a:t>
                      </a:r>
                      <a:r>
                        <a:rPr sz="900" spc="-4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до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1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даты </a:t>
                      </a:r>
                      <a:r>
                        <a:rPr sz="900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окончания приема</a:t>
                      </a:r>
                      <a:r>
                        <a:rPr sz="900" spc="-3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заявок.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99695" marR="58864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900" spc="-1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Размещение</a:t>
                      </a:r>
                      <a:r>
                        <a:rPr sz="900" spc="-9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изменений:  </a:t>
                      </a:r>
                      <a:r>
                        <a:rPr sz="90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в </a:t>
                      </a:r>
                      <a:r>
                        <a:rPr sz="900" spc="-1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течение </a:t>
                      </a:r>
                      <a:r>
                        <a:rPr sz="90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1 </a:t>
                      </a:r>
                      <a:r>
                        <a:rPr sz="900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дня </a:t>
                      </a:r>
                      <a:r>
                        <a:rPr sz="90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с </a:t>
                      </a:r>
                      <a:r>
                        <a:rPr sz="900" spc="-1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даты  </a:t>
                      </a:r>
                      <a:r>
                        <a:rPr sz="900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принятия</a:t>
                      </a:r>
                      <a:r>
                        <a:rPr sz="900" spc="-1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решения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marR="516890" algn="just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Срок </a:t>
                      </a:r>
                      <a:r>
                        <a:rPr sz="900" spc="-1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подачи </a:t>
                      </a:r>
                      <a:r>
                        <a:rPr sz="900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заявок </a:t>
                      </a:r>
                      <a:r>
                        <a:rPr sz="900" spc="-1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продлевается </a:t>
                      </a:r>
                      <a:r>
                        <a:rPr sz="900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таким образом,  чтобы до окончания </a:t>
                      </a:r>
                      <a:r>
                        <a:rPr sz="900" spc="-1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подачи </a:t>
                      </a:r>
                      <a:r>
                        <a:rPr sz="900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оставалось не менее  10 рабочих</a:t>
                      </a:r>
                      <a:r>
                        <a:rPr sz="900" spc="-2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дней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99060" marR="540385" algn="just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900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Изменение </a:t>
                      </a:r>
                      <a:r>
                        <a:rPr sz="900" spc="-1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объекта </a:t>
                      </a:r>
                      <a:r>
                        <a:rPr sz="900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закупки, </a:t>
                      </a:r>
                      <a:r>
                        <a:rPr sz="900" spc="-1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увеличение </a:t>
                      </a:r>
                      <a:r>
                        <a:rPr sz="900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размера  обеспечения заявок на участие не</a:t>
                      </a:r>
                      <a:r>
                        <a:rPr sz="900" spc="-4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допускаются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6259"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900" i="1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Прием</a:t>
                      </a:r>
                      <a:r>
                        <a:rPr sz="900" i="1" spc="-3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i="1" spc="-1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заявок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900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Не </a:t>
                      </a:r>
                      <a:r>
                        <a:rPr sz="90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менее, чем 15 </a:t>
                      </a:r>
                      <a:r>
                        <a:rPr sz="900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рабочих</a:t>
                      </a:r>
                      <a:r>
                        <a:rPr sz="900" spc="-12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дней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marR="369570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90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Заявка состоит из 3 </a:t>
                      </a:r>
                      <a:r>
                        <a:rPr sz="900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электронных документов:  заявки </a:t>
                      </a:r>
                      <a:r>
                        <a:rPr sz="90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в 2 частях и </a:t>
                      </a:r>
                      <a:r>
                        <a:rPr sz="900" spc="-1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ценового </a:t>
                      </a:r>
                      <a:r>
                        <a:rPr sz="900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предложения, которые  </a:t>
                      </a:r>
                      <a:r>
                        <a:rPr sz="900" spc="-1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направляются оператору </a:t>
                      </a:r>
                      <a:r>
                        <a:rPr sz="90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ЭП</a:t>
                      </a:r>
                      <a:r>
                        <a:rPr sz="900" spc="-5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одновременно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1896727"/>
      </p:ext>
    </p:extLst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 txBox="1">
            <a:spLocks noGrp="1"/>
          </p:cNvSpPr>
          <p:nvPr>
            <p:ph type="title"/>
          </p:nvPr>
        </p:nvSpPr>
        <p:spPr>
          <a:xfrm>
            <a:off x="1331640" y="911458"/>
            <a:ext cx="6456680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>
              <a:spcBef>
                <a:spcPts val="95"/>
              </a:spcBef>
            </a:pPr>
            <a:r>
              <a:rPr sz="2200" spc="-10" dirty="0"/>
              <a:t>Электронные </a:t>
            </a:r>
            <a:r>
              <a:rPr sz="2200" spc="-15" dirty="0"/>
              <a:t>процедуры. </a:t>
            </a:r>
            <a:r>
              <a:rPr sz="2200" spc="-10" dirty="0"/>
              <a:t>Конкурс</a:t>
            </a:r>
            <a:r>
              <a:rPr sz="2200" spc="110" dirty="0"/>
              <a:t> </a:t>
            </a:r>
            <a:r>
              <a:rPr sz="2200" spc="-15" dirty="0"/>
              <a:t>(продолжение)</a:t>
            </a:r>
          </a:p>
        </p:txBody>
      </p:sp>
      <p:graphicFrame>
        <p:nvGraphicFramePr>
          <p:cNvPr id="8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190396"/>
              </p:ext>
            </p:extLst>
          </p:nvPr>
        </p:nvGraphicFramePr>
        <p:xfrm>
          <a:off x="755576" y="1815668"/>
          <a:ext cx="8136254" cy="24388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84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404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673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1939"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Этапы </a:t>
                      </a:r>
                      <a:r>
                        <a:rPr sz="900" b="1" spc="-1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проведения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Сроки, выделенные 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на</a:t>
                      </a:r>
                      <a:r>
                        <a:rPr sz="900" b="1" spc="1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этап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b="1" spc="-1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Примечания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3419">
                <a:tc>
                  <a:txBody>
                    <a:bodyPr/>
                    <a:lstStyle/>
                    <a:p>
                      <a:pPr marL="99695" marR="60896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i="1" spc="-5" dirty="0">
                          <a:latin typeface="Arial"/>
                          <a:cs typeface="Arial"/>
                        </a:rPr>
                        <a:t>Запросы на  </a:t>
                      </a:r>
                      <a:r>
                        <a:rPr sz="900" i="1" spc="-10" dirty="0">
                          <a:latin typeface="Arial"/>
                          <a:cs typeface="Arial"/>
                        </a:rPr>
                        <a:t>разъяснение  положений</a:t>
                      </a:r>
                      <a:r>
                        <a:rPr sz="900" i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i="1" spc="-5" dirty="0">
                          <a:latin typeface="Arial"/>
                          <a:cs typeface="Arial"/>
                        </a:rPr>
                        <a:t>КД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 marR="26289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Не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позднее,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чем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за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5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дней до окончания  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срока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подачи</a:t>
                      </a:r>
                      <a:r>
                        <a:rPr sz="9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заявок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 marR="28384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Участник вправе направить не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более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3  запросов, </a:t>
                      </a:r>
                      <a:r>
                        <a:rPr sz="900" spc="-15" dirty="0">
                          <a:latin typeface="Arial"/>
                          <a:cs typeface="Arial"/>
                        </a:rPr>
                        <a:t>ответ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предоставляется 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заказчиком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течение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2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рабочих дней</a:t>
                      </a:r>
                      <a:r>
                        <a:rPr sz="9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с 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даты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поступления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запроса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83519"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i="1" spc="-5" dirty="0">
                          <a:latin typeface="Arial"/>
                          <a:cs typeface="Arial"/>
                        </a:rPr>
                        <a:t>Рассмотрение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900" i="1" spc="-5" dirty="0">
                          <a:latin typeface="Arial"/>
                          <a:cs typeface="Arial"/>
                        </a:rPr>
                        <a:t>первых</a:t>
                      </a:r>
                      <a:r>
                        <a:rPr sz="900" i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i="1" spc="-5" dirty="0">
                          <a:latin typeface="Arial"/>
                          <a:cs typeface="Arial"/>
                        </a:rPr>
                        <a:t>частей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Не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более,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чем 5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рабочих</a:t>
                      </a:r>
                      <a:r>
                        <a:rPr sz="9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дней,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с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даты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окончания 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срока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подачи</a:t>
                      </a:r>
                      <a:r>
                        <a:rPr sz="9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заявок.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Если НМЦК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≤1 млн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руб.</a:t>
                      </a:r>
                      <a:r>
                        <a:rPr sz="9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–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1 день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с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даты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окончания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подачи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заявок.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99695" marR="49149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случае закупки ТРУ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в сфере</a:t>
                      </a:r>
                      <a:r>
                        <a:rPr sz="9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науки,  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культуры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или</a:t>
                      </a:r>
                      <a:r>
                        <a:rPr sz="9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искусства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99695" marR="76644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не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более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10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рабочих дней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9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даты 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окончания 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срока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подачи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заявок 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независимо от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НМЦК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 marR="13017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Протокол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рассмотрения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оценки первых  частей заявок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направляется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заказчиком 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оператору</a:t>
                      </a:r>
                      <a:r>
                        <a:rPr sz="9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ЭП.</a:t>
                      </a:r>
                    </a:p>
                    <a:p>
                      <a:pPr marL="99695" marR="30416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течение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1 часа после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публикации  оператор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направляет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всем</a:t>
                      </a:r>
                      <a:r>
                        <a:rPr sz="9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участникам  решение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заказчика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0915398"/>
      </p:ext>
    </p:extLst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/>
          <p:cNvSpPr txBox="1">
            <a:spLocks noGrp="1"/>
          </p:cNvSpPr>
          <p:nvPr>
            <p:ph type="title"/>
          </p:nvPr>
        </p:nvSpPr>
        <p:spPr>
          <a:xfrm>
            <a:off x="1187624" y="911458"/>
            <a:ext cx="6456680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>
              <a:spcBef>
                <a:spcPts val="95"/>
              </a:spcBef>
            </a:pPr>
            <a:r>
              <a:rPr sz="2200" spc="-10" dirty="0" err="1"/>
              <a:t>Электронные</a:t>
            </a:r>
            <a:r>
              <a:rPr sz="2200" spc="-10" dirty="0"/>
              <a:t> </a:t>
            </a:r>
            <a:r>
              <a:rPr sz="2200" spc="-15" dirty="0" err="1"/>
              <a:t>процедуры</a:t>
            </a:r>
            <a:r>
              <a:rPr sz="2200" spc="-15" dirty="0"/>
              <a:t>. </a:t>
            </a:r>
            <a:r>
              <a:rPr sz="2200" spc="-10" dirty="0" err="1"/>
              <a:t>Конкурс</a:t>
            </a:r>
            <a:r>
              <a:rPr sz="2200" spc="110" dirty="0"/>
              <a:t> </a:t>
            </a:r>
            <a:r>
              <a:rPr sz="2200" spc="-15" dirty="0"/>
              <a:t>(</a:t>
            </a:r>
            <a:r>
              <a:rPr sz="2200" spc="-15" dirty="0" err="1"/>
              <a:t>продолжение</a:t>
            </a:r>
            <a:r>
              <a:rPr sz="2200" spc="-15" dirty="0"/>
              <a:t>)</a:t>
            </a:r>
          </a:p>
        </p:txBody>
      </p:sp>
      <p:graphicFrame>
        <p:nvGraphicFramePr>
          <p:cNvPr id="10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894592"/>
              </p:ext>
            </p:extLst>
          </p:nvPr>
        </p:nvGraphicFramePr>
        <p:xfrm>
          <a:off x="611560" y="1761662"/>
          <a:ext cx="8136890" cy="25760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02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686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680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1939"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Этапы </a:t>
                      </a:r>
                      <a:r>
                        <a:rPr sz="900" b="1" spc="-1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проведения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Сроки, выделенные 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на</a:t>
                      </a:r>
                      <a:r>
                        <a:rPr sz="900" b="1" spc="1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этап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b="1" spc="-1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Примечания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83519">
                <a:tc>
                  <a:txBody>
                    <a:bodyPr/>
                    <a:lstStyle/>
                    <a:p>
                      <a:pPr marL="99695" marR="55816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i="1" spc="-20" dirty="0">
                          <a:latin typeface="Arial"/>
                          <a:cs typeface="Arial"/>
                        </a:rPr>
                        <a:t>Подача  </a:t>
                      </a:r>
                      <a:r>
                        <a:rPr sz="900" i="1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900" i="1" spc="-5" dirty="0">
                          <a:latin typeface="Arial"/>
                          <a:cs typeface="Arial"/>
                        </a:rPr>
                        <a:t>кон</a:t>
                      </a:r>
                      <a:r>
                        <a:rPr sz="900" i="1" dirty="0">
                          <a:latin typeface="Arial"/>
                          <a:cs typeface="Arial"/>
                        </a:rPr>
                        <a:t>ча</a:t>
                      </a:r>
                      <a:r>
                        <a:rPr sz="900" i="1" spc="-2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900" i="1" spc="-3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900" i="1" spc="-5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900" i="1" dirty="0">
                          <a:latin typeface="Arial"/>
                          <a:cs typeface="Arial"/>
                        </a:rPr>
                        <a:t>ь</a:t>
                      </a:r>
                      <a:r>
                        <a:rPr sz="900" i="1" spc="-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900" i="1" dirty="0">
                          <a:latin typeface="Arial"/>
                          <a:cs typeface="Arial"/>
                        </a:rPr>
                        <a:t>ых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900" i="1" dirty="0">
                          <a:latin typeface="Arial"/>
                          <a:cs typeface="Arial"/>
                        </a:rPr>
                        <a:t>ценовых</a:t>
                      </a:r>
                      <a:r>
                        <a:rPr sz="900" i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i="1" spc="-5" dirty="0">
                          <a:latin typeface="Arial"/>
                          <a:cs typeface="Arial"/>
                        </a:rPr>
                        <a:t>предложений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 marR="71437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Рабочий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день,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следующий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после 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истечения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1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рабочего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дня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с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даты 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окончания 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срока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рассмотрения 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оценки первых частей заявок  на участие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открытом конкурсе 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электронной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форме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99695" marR="29718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По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итогам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оператор электронной  площадки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формирует протокол подачи  окончательных ценовых</a:t>
                      </a:r>
                      <a:r>
                        <a:rPr sz="9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предложений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 marR="70612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Прием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окончательных ценовых 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предложений-не менее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3 часов</a:t>
                      </a:r>
                      <a:r>
                        <a:rPr sz="9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в 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указанный день.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99695" marR="11493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Окончательное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предложение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может</a:t>
                      </a:r>
                      <a:r>
                        <a:rPr sz="9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быть  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только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ниже ранее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предоставленного  ценового</a:t>
                      </a:r>
                      <a:r>
                        <a:rPr sz="9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предложения.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99695" marR="16827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Если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нового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предложения не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подано,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то 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учитывается ценовое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предложение, 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поданное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первоначально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20579">
                <a:tc>
                  <a:txBody>
                    <a:bodyPr/>
                    <a:lstStyle/>
                    <a:p>
                      <a:pPr marL="99695" marR="55435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900" i="1" spc="-5" dirty="0">
                          <a:latin typeface="Arial"/>
                          <a:cs typeface="Arial"/>
                        </a:rPr>
                        <a:t>Рассмотрение  </a:t>
                      </a:r>
                      <a:r>
                        <a:rPr sz="900" i="1" spc="-10" dirty="0">
                          <a:latin typeface="Arial"/>
                          <a:cs typeface="Arial"/>
                        </a:rPr>
                        <a:t>вторых</a:t>
                      </a:r>
                      <a:r>
                        <a:rPr sz="900" i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i="1" spc="-5" dirty="0">
                          <a:latin typeface="Arial"/>
                          <a:cs typeface="Arial"/>
                        </a:rPr>
                        <a:t>частей  </a:t>
                      </a:r>
                      <a:r>
                        <a:rPr sz="900" i="1" spc="-10" dirty="0">
                          <a:latin typeface="Arial"/>
                          <a:cs typeface="Arial"/>
                        </a:rPr>
                        <a:t>заявок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 marR="8191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Не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более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3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рабочих дней,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а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если НМЦК  не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превышает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1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млн руб., не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более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1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раб.  дня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с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даты направления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заказчику 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вторых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частей заявок на</a:t>
                      </a:r>
                      <a:r>
                        <a:rPr sz="9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участие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 marR="200660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Вторые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части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направляются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заказчику</a:t>
                      </a:r>
                      <a:r>
                        <a:rPr sz="9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в 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течение</a:t>
                      </a:r>
                      <a:endParaRPr sz="900" dirty="0">
                        <a:latin typeface="Arial"/>
                        <a:cs typeface="Arial"/>
                      </a:endParaRPr>
                    </a:p>
                    <a:p>
                      <a:pPr marL="99695" marR="684530" algn="just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 часа с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момента формирования 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протокола подачи окончательных 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предложений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4891740"/>
      </p:ext>
    </p:extLst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1331640" y="911458"/>
            <a:ext cx="6456680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>
              <a:spcBef>
                <a:spcPts val="95"/>
              </a:spcBef>
            </a:pPr>
            <a:r>
              <a:rPr sz="2200" spc="-10" dirty="0"/>
              <a:t>Электронные </a:t>
            </a:r>
            <a:r>
              <a:rPr sz="2200" spc="-15" dirty="0"/>
              <a:t>процедуры. </a:t>
            </a:r>
            <a:r>
              <a:rPr sz="2200" spc="-10" dirty="0"/>
              <a:t>Конкурс</a:t>
            </a:r>
            <a:r>
              <a:rPr sz="2200" spc="110" dirty="0"/>
              <a:t> </a:t>
            </a:r>
            <a:r>
              <a:rPr sz="2200" spc="-15" dirty="0"/>
              <a:t>(продолжение)</a:t>
            </a:r>
          </a:p>
        </p:txBody>
      </p:sp>
      <p:graphicFrame>
        <p:nvGraphicFramePr>
          <p:cNvPr id="6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835702"/>
              </p:ext>
            </p:extLst>
          </p:nvPr>
        </p:nvGraphicFramePr>
        <p:xfrm>
          <a:off x="755578" y="2139703"/>
          <a:ext cx="8137523" cy="21981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85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768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722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1939"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Этапы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проведения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Сроки, выделенные 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на</a:t>
                      </a:r>
                      <a:r>
                        <a:rPr sz="900" b="1" spc="-1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этап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b="1" spc="-1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Примечания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2343">
                <a:tc>
                  <a:txBody>
                    <a:bodyPr/>
                    <a:lstStyle/>
                    <a:p>
                      <a:pPr marL="99695" marR="31432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i="1" spc="-10" dirty="0">
                          <a:latin typeface="Arial"/>
                          <a:cs typeface="Arial"/>
                        </a:rPr>
                        <a:t>Направление </a:t>
                      </a:r>
                      <a:r>
                        <a:rPr sz="900" i="1" spc="-20" dirty="0">
                          <a:latin typeface="Arial"/>
                          <a:cs typeface="Arial"/>
                        </a:rPr>
                        <a:t>заказчику  </a:t>
                      </a:r>
                      <a:r>
                        <a:rPr sz="900" i="1" spc="-5" dirty="0">
                          <a:latin typeface="Arial"/>
                          <a:cs typeface="Arial"/>
                        </a:rPr>
                        <a:t>оператором </a:t>
                      </a:r>
                      <a:r>
                        <a:rPr sz="900" b="1" i="1" spc="-5" dirty="0">
                          <a:latin typeface="Arial"/>
                          <a:cs typeface="Arial"/>
                        </a:rPr>
                        <a:t>ранее  </a:t>
                      </a:r>
                      <a:r>
                        <a:rPr sz="900" b="1" i="1" spc="-10" dirty="0">
                          <a:latin typeface="Arial"/>
                          <a:cs typeface="Arial"/>
                        </a:rPr>
                        <a:t>сформированного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9060" marR="53276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течение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1 часа после 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размещения</a:t>
                      </a:r>
                      <a:r>
                        <a:rPr sz="9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протоколов  рассмотрения первых</a:t>
                      </a:r>
                      <a:r>
                        <a:rPr sz="9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и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9060" marR="48450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Оператор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течение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1 часа с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его</a:t>
                      </a:r>
                      <a:r>
                        <a:rPr sz="90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получения  </a:t>
                      </a:r>
                      <a:r>
                        <a:rPr sz="900" spc="-15" dirty="0">
                          <a:latin typeface="Arial"/>
                          <a:cs typeface="Arial"/>
                        </a:rPr>
                        <a:t>публикует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99060">
                        <a:lnSpc>
                          <a:spcPts val="1405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в ЕИС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протоколы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рассмотрения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оценки</a:t>
                      </a:r>
                      <a:r>
                        <a:rPr sz="9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заявок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9109">
                <a:tc>
                  <a:txBody>
                    <a:bodyPr/>
                    <a:lstStyle/>
                    <a:p>
                      <a:pPr marL="99695">
                        <a:lnSpc>
                          <a:spcPts val="1380"/>
                        </a:lnSpc>
                      </a:pPr>
                      <a:r>
                        <a:rPr sz="900" b="1" i="1" spc="-5" dirty="0">
                          <a:latin typeface="Arial"/>
                          <a:cs typeface="Arial"/>
                        </a:rPr>
                        <a:t>протокола</a:t>
                      </a:r>
                      <a:r>
                        <a:rPr sz="900" b="1" i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spc="-10" dirty="0">
                          <a:latin typeface="Arial"/>
                          <a:cs typeface="Arial"/>
                        </a:rPr>
                        <a:t>подачи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900" b="1" i="1" spc="-5" dirty="0">
                          <a:latin typeface="Arial"/>
                          <a:cs typeface="Arial"/>
                        </a:rPr>
                        <a:t>окончательных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900" b="1" i="1" spc="-10" dirty="0">
                          <a:latin typeface="Arial"/>
                          <a:cs typeface="Arial"/>
                        </a:rPr>
                        <a:t>ценовых </a:t>
                      </a:r>
                      <a:r>
                        <a:rPr sz="900" b="1" i="1" spc="-5" dirty="0">
                          <a:latin typeface="Arial"/>
                          <a:cs typeface="Arial"/>
                        </a:rPr>
                        <a:t>предложений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ts val="1380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вторых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частей</a:t>
                      </a:r>
                      <a:r>
                        <a:rPr sz="9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заявок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99060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участников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ts val="138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по 1-м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2-м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частям</a:t>
                      </a:r>
                      <a:r>
                        <a:rPr sz="9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заявок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3281">
                <a:tc>
                  <a:txBody>
                    <a:bodyPr/>
                    <a:lstStyle/>
                    <a:p>
                      <a:pPr marL="99695" marR="458470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900" i="1" spc="-5" dirty="0">
                          <a:latin typeface="Arial"/>
                          <a:cs typeface="Arial"/>
                        </a:rPr>
                        <a:t>Подведение </a:t>
                      </a:r>
                      <a:r>
                        <a:rPr sz="900" i="1" spc="-10" dirty="0">
                          <a:latin typeface="Arial"/>
                          <a:cs typeface="Arial"/>
                        </a:rPr>
                        <a:t>итогов  открытого</a:t>
                      </a:r>
                      <a:r>
                        <a:rPr sz="900" i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i="1" spc="-5" dirty="0">
                          <a:latin typeface="Arial"/>
                          <a:cs typeface="Arial"/>
                        </a:rPr>
                        <a:t>конкурса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9060" marR="15938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Не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позднее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следующего 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рабочего дня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после  получения 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от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оператора ЭП  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протокола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подачи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9060" marR="28384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По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итогам оформляется протокол подведения  итогов открытого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конкурса, который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день  подписания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размещается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заказчиком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в ЕИС и 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направляется оператору</a:t>
                      </a:r>
                      <a:r>
                        <a:rPr sz="9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ЭП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14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ts val="1375"/>
                        </a:lnSpc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окончательных</a:t>
                      </a:r>
                      <a:r>
                        <a:rPr sz="9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ценовых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99060">
                        <a:lnSpc>
                          <a:spcPct val="100000"/>
                        </a:lnSpc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предложений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3535458"/>
      </p:ext>
    </p:extLst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275606"/>
            <a:ext cx="9036497" cy="3867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ject 2"/>
          <p:cNvSpPr txBox="1">
            <a:spLocks noGrp="1"/>
          </p:cNvSpPr>
          <p:nvPr>
            <p:ph type="title"/>
          </p:nvPr>
        </p:nvSpPr>
        <p:spPr>
          <a:xfrm>
            <a:off x="395536" y="771550"/>
            <a:ext cx="8496944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>
              <a:spcBef>
                <a:spcPts val="95"/>
              </a:spcBef>
            </a:pPr>
            <a:r>
              <a:rPr lang="ru-RU" sz="2200" spc="-10" dirty="0" smtClean="0"/>
              <a:t>Электронный конкурс. Подача заявки.</a:t>
            </a:r>
            <a:endParaRPr sz="2200" spc="-15" dirty="0"/>
          </a:p>
        </p:txBody>
      </p:sp>
    </p:spTree>
    <p:extLst>
      <p:ext uri="{BB962C8B-B14F-4D97-AF65-F5344CB8AC3E}">
        <p14:creationId xmlns:p14="http://schemas.microsoft.com/office/powerpoint/2010/main" val="2839753523"/>
      </p:ext>
    </p:extLst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9" y="1203598"/>
            <a:ext cx="903649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395536" y="771550"/>
            <a:ext cx="8496944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>
              <a:spcBef>
                <a:spcPts val="95"/>
              </a:spcBef>
            </a:pPr>
            <a:r>
              <a:rPr lang="ru-RU" sz="2200" spc="-10" dirty="0" smtClean="0"/>
              <a:t>Электронный конкурс. Подача заявки.</a:t>
            </a:r>
            <a:endParaRPr sz="2200" spc="-15" dirty="0"/>
          </a:p>
        </p:txBody>
      </p:sp>
    </p:spTree>
    <p:extLst>
      <p:ext uri="{BB962C8B-B14F-4D97-AF65-F5344CB8AC3E}">
        <p14:creationId xmlns:p14="http://schemas.microsoft.com/office/powerpoint/2010/main" val="1270530987"/>
      </p:ext>
    </p:extLst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895"/>
          <a:stretch/>
        </p:blipFill>
        <p:spPr bwMode="auto">
          <a:xfrm>
            <a:off x="107504" y="1275606"/>
            <a:ext cx="8928992" cy="3448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395536" y="771550"/>
            <a:ext cx="8496944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>
              <a:spcBef>
                <a:spcPts val="95"/>
              </a:spcBef>
            </a:pPr>
            <a:r>
              <a:rPr lang="ru-RU" sz="2200" spc="-10" dirty="0" smtClean="0"/>
              <a:t>Электронный конкурс. Подача заявки.</a:t>
            </a:r>
            <a:endParaRPr sz="2200" spc="-15" dirty="0"/>
          </a:p>
        </p:txBody>
      </p:sp>
    </p:spTree>
    <p:extLst>
      <p:ext uri="{BB962C8B-B14F-4D97-AF65-F5344CB8AC3E}">
        <p14:creationId xmlns:p14="http://schemas.microsoft.com/office/powerpoint/2010/main" val="3668812701"/>
      </p:ext>
    </p:extLst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203597"/>
            <a:ext cx="8784976" cy="380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395536" y="771550"/>
            <a:ext cx="8496944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>
              <a:spcBef>
                <a:spcPts val="95"/>
              </a:spcBef>
            </a:pPr>
            <a:r>
              <a:rPr lang="ru-RU" sz="2200" spc="-10" dirty="0" smtClean="0"/>
              <a:t>Электронный конкурс. Подача заявки.</a:t>
            </a:r>
            <a:endParaRPr sz="2200" spc="-15" dirty="0"/>
          </a:p>
        </p:txBody>
      </p:sp>
    </p:spTree>
    <p:extLst>
      <p:ext uri="{BB962C8B-B14F-4D97-AF65-F5344CB8AC3E}">
        <p14:creationId xmlns:p14="http://schemas.microsoft.com/office/powerpoint/2010/main" val="1343957942"/>
      </p:ext>
    </p:extLst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47614"/>
            <a:ext cx="8966329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395536" y="771550"/>
            <a:ext cx="8496944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>
              <a:spcBef>
                <a:spcPts val="95"/>
              </a:spcBef>
            </a:pPr>
            <a:r>
              <a:rPr lang="ru-RU" sz="2200" spc="-10" dirty="0" smtClean="0"/>
              <a:t>Электронный конкурс. Подача заявки.</a:t>
            </a:r>
            <a:endParaRPr sz="2200" spc="-15" dirty="0"/>
          </a:p>
        </p:txBody>
      </p:sp>
    </p:spTree>
    <p:extLst>
      <p:ext uri="{BB962C8B-B14F-4D97-AF65-F5344CB8AC3E}">
        <p14:creationId xmlns:p14="http://schemas.microsoft.com/office/powerpoint/2010/main" val="2673799211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969095"/>
              </p:ext>
            </p:extLst>
          </p:nvPr>
        </p:nvGraphicFramePr>
        <p:xfrm>
          <a:off x="457200" y="1761662"/>
          <a:ext cx="8229600" cy="19937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44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351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1290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Шаг 1</a:t>
                      </a:r>
                      <a:endParaRPr lang="ru-RU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4942" marB="44942" anchor="ctr">
                    <a:lnL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0" dirty="0" smtClean="0">
                          <a:latin typeface="+mn-lt"/>
                          <a:cs typeface="Trebuchet MS"/>
                        </a:rPr>
                        <a:t>Приобретение </a:t>
                      </a:r>
                      <a:r>
                        <a:rPr lang="ru-RU" sz="1400" spc="-60" dirty="0" smtClean="0">
                          <a:latin typeface="+mn-lt"/>
                          <a:cs typeface="Trebuchet MS"/>
                        </a:rPr>
                        <a:t>электронной</a:t>
                      </a:r>
                      <a:r>
                        <a:rPr lang="ru-RU" sz="1400" spc="-180" dirty="0" smtClean="0">
                          <a:latin typeface="+mn-lt"/>
                          <a:cs typeface="Trebuchet MS"/>
                        </a:rPr>
                        <a:t> </a:t>
                      </a:r>
                      <a:r>
                        <a:rPr lang="ru-RU" sz="1400" spc="-55" dirty="0" smtClean="0">
                          <a:latin typeface="+mn-lt"/>
                          <a:cs typeface="Trebuchet MS"/>
                        </a:rPr>
                        <a:t>подписи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4942" marB="44942">
                    <a:lnL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3564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Шаг 2</a:t>
                      </a:r>
                      <a:endParaRPr lang="ru-RU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4942" marB="44942" anchor="ctr">
                    <a:lnL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spc="-70" dirty="0" smtClean="0">
                          <a:latin typeface="+mn-lt"/>
                          <a:cs typeface="Trebuchet MS"/>
                        </a:rPr>
                        <a:t>Регистрация</a:t>
                      </a:r>
                      <a:r>
                        <a:rPr lang="ru-RU" sz="1400" spc="-80" dirty="0" smtClean="0">
                          <a:latin typeface="+mn-lt"/>
                          <a:cs typeface="Trebuchet MS"/>
                        </a:rPr>
                        <a:t> </a:t>
                      </a:r>
                      <a:r>
                        <a:rPr lang="ru-RU" sz="1400" spc="-50" dirty="0" smtClean="0">
                          <a:latin typeface="+mn-lt"/>
                          <a:cs typeface="Trebuchet MS"/>
                        </a:rPr>
                        <a:t>в</a:t>
                      </a:r>
                      <a:r>
                        <a:rPr lang="ru-RU" sz="1400" spc="-120" dirty="0" smtClean="0">
                          <a:latin typeface="+mn-lt"/>
                          <a:cs typeface="Trebuchet MS"/>
                        </a:rPr>
                        <a:t>  </a:t>
                      </a:r>
                      <a:r>
                        <a:rPr lang="ru-RU" sz="1400" spc="-70" dirty="0" smtClean="0">
                          <a:latin typeface="+mn-lt"/>
                          <a:cs typeface="Trebuchet MS"/>
                        </a:rPr>
                        <a:t>ЕИС</a:t>
                      </a:r>
                      <a:r>
                        <a:rPr lang="ru-RU" sz="1400" spc="-114" dirty="0" smtClean="0">
                          <a:latin typeface="+mn-lt"/>
                          <a:cs typeface="Trebuchet MS"/>
                        </a:rPr>
                        <a:t> </a:t>
                      </a:r>
                      <a:r>
                        <a:rPr lang="ru-RU" sz="1400" spc="-60" dirty="0" smtClean="0">
                          <a:latin typeface="+mn-lt"/>
                          <a:cs typeface="Trebuchet MS"/>
                        </a:rPr>
                        <a:t>(сроком</a:t>
                      </a:r>
                      <a:r>
                        <a:rPr lang="ru-RU" sz="1400" spc="-110" dirty="0" smtClean="0">
                          <a:latin typeface="+mn-lt"/>
                          <a:cs typeface="Trebuchet MS"/>
                        </a:rPr>
                        <a:t> </a:t>
                      </a:r>
                      <a:r>
                        <a:rPr lang="ru-RU" sz="1400" spc="-40" dirty="0" smtClean="0">
                          <a:latin typeface="+mn-lt"/>
                          <a:cs typeface="Trebuchet MS"/>
                        </a:rPr>
                        <a:t>на</a:t>
                      </a:r>
                      <a:r>
                        <a:rPr lang="ru-RU" sz="1400" spc="-130" dirty="0" smtClean="0">
                          <a:latin typeface="+mn-lt"/>
                          <a:cs typeface="Trebuchet MS"/>
                        </a:rPr>
                        <a:t> </a:t>
                      </a:r>
                      <a:r>
                        <a:rPr lang="ru-RU" sz="1400" spc="-25" dirty="0" smtClean="0">
                          <a:latin typeface="+mn-lt"/>
                          <a:cs typeface="Trebuchet MS"/>
                        </a:rPr>
                        <a:t>3</a:t>
                      </a:r>
                      <a:r>
                        <a:rPr lang="ru-RU" sz="1400" spc="-110" dirty="0" smtClean="0">
                          <a:latin typeface="+mn-lt"/>
                          <a:cs typeface="Trebuchet MS"/>
                        </a:rPr>
                        <a:t> </a:t>
                      </a:r>
                      <a:r>
                        <a:rPr lang="ru-RU" sz="1400" spc="-75" dirty="0" smtClean="0">
                          <a:latin typeface="+mn-lt"/>
                          <a:cs typeface="Trebuchet MS"/>
                        </a:rPr>
                        <a:t>года)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4942" marB="44942">
                    <a:lnL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1258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Шаг 3</a:t>
                      </a:r>
                      <a:endParaRPr lang="ru-RU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4942" marB="44942" anchor="ctr">
                    <a:lnL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marR="413384" indent="0">
                        <a:lnSpc>
                          <a:spcPct val="100000"/>
                        </a:lnSpc>
                        <a:buNone/>
                        <a:tabLst>
                          <a:tab pos="354965" algn="l"/>
                          <a:tab pos="355600" algn="l"/>
                        </a:tabLst>
                      </a:pPr>
                      <a:r>
                        <a:rPr lang="ru-RU" sz="1400" spc="-65" dirty="0" smtClean="0">
                          <a:latin typeface="+mn-lt"/>
                          <a:cs typeface="Trebuchet MS"/>
                        </a:rPr>
                        <a:t>Автоматическая</a:t>
                      </a:r>
                      <a:r>
                        <a:rPr lang="ru-RU" sz="1400" spc="-105" dirty="0" smtClean="0">
                          <a:latin typeface="+mn-lt"/>
                          <a:cs typeface="Trebuchet MS"/>
                        </a:rPr>
                        <a:t> </a:t>
                      </a:r>
                      <a:r>
                        <a:rPr lang="ru-RU" sz="1400" spc="-60" dirty="0" smtClean="0">
                          <a:latin typeface="+mn-lt"/>
                          <a:cs typeface="Trebuchet MS"/>
                        </a:rPr>
                        <a:t>передача</a:t>
                      </a:r>
                      <a:r>
                        <a:rPr lang="ru-RU" sz="1400" spc="-80" dirty="0" smtClean="0">
                          <a:latin typeface="+mn-lt"/>
                          <a:cs typeface="Trebuchet MS"/>
                        </a:rPr>
                        <a:t> </a:t>
                      </a:r>
                      <a:r>
                        <a:rPr lang="ru-RU" sz="1400" spc="-50" dirty="0" smtClean="0">
                          <a:latin typeface="+mn-lt"/>
                          <a:cs typeface="Trebuchet MS"/>
                        </a:rPr>
                        <a:t>данных</a:t>
                      </a:r>
                      <a:r>
                        <a:rPr lang="ru-RU" sz="1400" spc="-105" dirty="0" smtClean="0">
                          <a:latin typeface="+mn-lt"/>
                          <a:cs typeface="Trebuchet MS"/>
                        </a:rPr>
                        <a:t> </a:t>
                      </a:r>
                      <a:r>
                        <a:rPr lang="ru-RU" sz="1400" spc="-45" dirty="0" smtClean="0">
                          <a:latin typeface="+mn-lt"/>
                          <a:cs typeface="Trebuchet MS"/>
                        </a:rPr>
                        <a:t>из</a:t>
                      </a:r>
                      <a:r>
                        <a:rPr lang="ru-RU" sz="1400" spc="-110" dirty="0" smtClean="0">
                          <a:latin typeface="+mn-lt"/>
                          <a:cs typeface="Trebuchet MS"/>
                        </a:rPr>
                        <a:t> </a:t>
                      </a:r>
                      <a:r>
                        <a:rPr lang="ru-RU" sz="1400" spc="-70" dirty="0" smtClean="0">
                          <a:latin typeface="+mn-lt"/>
                          <a:cs typeface="Trebuchet MS"/>
                        </a:rPr>
                        <a:t>ЕИС</a:t>
                      </a:r>
                      <a:r>
                        <a:rPr lang="ru-RU" sz="1400" spc="-105" dirty="0" smtClean="0">
                          <a:latin typeface="+mn-lt"/>
                          <a:cs typeface="Trebuchet MS"/>
                        </a:rPr>
                        <a:t> </a:t>
                      </a:r>
                      <a:r>
                        <a:rPr lang="ru-RU" sz="1400" spc="-40" dirty="0" smtClean="0">
                          <a:latin typeface="+mn-lt"/>
                          <a:cs typeface="Trebuchet MS"/>
                        </a:rPr>
                        <a:t>на</a:t>
                      </a:r>
                      <a:r>
                        <a:rPr lang="ru-RU" sz="1400" spc="-120" dirty="0" smtClean="0">
                          <a:latin typeface="+mn-lt"/>
                          <a:cs typeface="Trebuchet MS"/>
                        </a:rPr>
                        <a:t> </a:t>
                      </a:r>
                      <a:r>
                        <a:rPr lang="ru-RU" sz="1400" spc="-60" dirty="0" smtClean="0">
                          <a:latin typeface="+mn-lt"/>
                          <a:cs typeface="Trebuchet MS"/>
                        </a:rPr>
                        <a:t>площадки,  </a:t>
                      </a:r>
                      <a:r>
                        <a:rPr lang="ru-RU" sz="1400" spc="-45" dirty="0" smtClean="0">
                          <a:latin typeface="+mn-lt"/>
                          <a:cs typeface="Trebuchet MS"/>
                        </a:rPr>
                        <a:t>отобранные </a:t>
                      </a:r>
                      <a:r>
                        <a:rPr lang="ru-RU" sz="1400" spc="-25" dirty="0" smtClean="0">
                          <a:latin typeface="+mn-lt"/>
                          <a:cs typeface="Trebuchet MS"/>
                        </a:rPr>
                        <a:t>по </a:t>
                      </a:r>
                      <a:r>
                        <a:rPr lang="ru-RU" sz="1400" spc="-305" dirty="0" smtClean="0">
                          <a:latin typeface="+mn-lt"/>
                          <a:cs typeface="Trebuchet MS"/>
                        </a:rPr>
                        <a:t> </a:t>
                      </a:r>
                      <a:r>
                        <a:rPr lang="ru-RU" sz="1400" spc="-55" dirty="0" smtClean="0">
                          <a:latin typeface="+mn-lt"/>
                          <a:cs typeface="Trebuchet MS"/>
                        </a:rPr>
                        <a:t>44-ФЗ </a:t>
                      </a:r>
                      <a:r>
                        <a:rPr lang="ru-RU" sz="1400" spc="-70" dirty="0" smtClean="0">
                          <a:latin typeface="+mn-lt"/>
                          <a:cs typeface="Trebuchet MS"/>
                        </a:rPr>
                        <a:t>(вместо </a:t>
                      </a:r>
                      <a:r>
                        <a:rPr lang="ru-RU" sz="1400" spc="-60" dirty="0" smtClean="0">
                          <a:latin typeface="+mn-lt"/>
                          <a:cs typeface="Trebuchet MS"/>
                        </a:rPr>
                        <a:t>аккредитации)</a:t>
                      </a:r>
                      <a:endParaRPr lang="ru-RU" sz="1400" dirty="0">
                        <a:latin typeface="+mn-lt"/>
                        <a:cs typeface="Trebuchet MS"/>
                      </a:endParaRPr>
                    </a:p>
                  </a:txBody>
                  <a:tcPr marT="44942" marB="44942">
                    <a:lnL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6054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Шаг 4</a:t>
                      </a:r>
                      <a:endParaRPr lang="ru-RU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4942" marB="44942" anchor="ctr">
                    <a:lnL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indent="0">
                        <a:lnSpc>
                          <a:spcPct val="100000"/>
                        </a:lnSpc>
                        <a:buNone/>
                        <a:tabLst>
                          <a:tab pos="354965" algn="l"/>
                          <a:tab pos="355600" algn="l"/>
                        </a:tabLst>
                      </a:pPr>
                      <a:r>
                        <a:rPr lang="ru-RU" sz="1400" spc="-60" dirty="0" smtClean="0">
                          <a:latin typeface="+mn-lt"/>
                          <a:cs typeface="Trebuchet MS"/>
                        </a:rPr>
                        <a:t>Внесение обеспечения заявки </a:t>
                      </a:r>
                      <a:r>
                        <a:rPr lang="ru-RU" sz="1400" spc="-40" dirty="0" smtClean="0">
                          <a:latin typeface="+mn-lt"/>
                          <a:cs typeface="Trebuchet MS"/>
                        </a:rPr>
                        <a:t>на </a:t>
                      </a:r>
                      <a:r>
                        <a:rPr lang="ru-RU" sz="1400" spc="-50" dirty="0" smtClean="0">
                          <a:latin typeface="+mn-lt"/>
                          <a:cs typeface="Trebuchet MS"/>
                        </a:rPr>
                        <a:t>специальный </a:t>
                      </a:r>
                      <a:r>
                        <a:rPr lang="ru-RU" sz="1400" spc="-90" dirty="0" smtClean="0">
                          <a:latin typeface="+mn-lt"/>
                          <a:cs typeface="Trebuchet MS"/>
                        </a:rPr>
                        <a:t>счет </a:t>
                      </a:r>
                      <a:r>
                        <a:rPr lang="ru-RU" sz="1400" spc="-50" dirty="0" smtClean="0">
                          <a:latin typeface="+mn-lt"/>
                          <a:cs typeface="Trebuchet MS"/>
                        </a:rPr>
                        <a:t>в</a:t>
                      </a:r>
                      <a:r>
                        <a:rPr lang="ru-RU" sz="1400" spc="-114" dirty="0" smtClean="0">
                          <a:latin typeface="+mn-lt"/>
                          <a:cs typeface="Trebuchet MS"/>
                        </a:rPr>
                        <a:t> </a:t>
                      </a:r>
                      <a:r>
                        <a:rPr lang="ru-RU" sz="1400" spc="-55" dirty="0" smtClean="0">
                          <a:latin typeface="+mn-lt"/>
                          <a:cs typeface="Trebuchet MS"/>
                        </a:rPr>
                        <a:t>банке</a:t>
                      </a:r>
                      <a:r>
                        <a:rPr lang="ru-RU" sz="1400" spc="0" dirty="0" smtClean="0">
                          <a:latin typeface="+mn-lt"/>
                          <a:cs typeface="Trebuchet MS"/>
                        </a:rPr>
                        <a:t/>
                      </a:r>
                      <a:br>
                        <a:rPr lang="ru-RU" sz="1400" spc="0" dirty="0" smtClean="0">
                          <a:latin typeface="+mn-lt"/>
                          <a:cs typeface="Trebuchet MS"/>
                        </a:rPr>
                      </a:br>
                      <a:r>
                        <a:rPr lang="ru-RU" sz="1400" spc="-60" dirty="0" smtClean="0">
                          <a:latin typeface="+mn-lt"/>
                          <a:cs typeface="Trebuchet MS"/>
                        </a:rPr>
                        <a:t>(доступно </a:t>
                      </a:r>
                      <a:r>
                        <a:rPr lang="ru-RU" sz="1400" spc="-105" dirty="0" smtClean="0">
                          <a:latin typeface="+mn-lt"/>
                          <a:cs typeface="Trebuchet MS"/>
                        </a:rPr>
                        <a:t>с </a:t>
                      </a:r>
                      <a:r>
                        <a:rPr lang="ru-RU" sz="1400" spc="-25" dirty="0" smtClean="0">
                          <a:latin typeface="+mn-lt"/>
                          <a:cs typeface="Trebuchet MS"/>
                        </a:rPr>
                        <a:t>1 </a:t>
                      </a:r>
                      <a:r>
                        <a:rPr lang="ru-RU" sz="1400" spc="-60" dirty="0" smtClean="0">
                          <a:latin typeface="+mn-lt"/>
                          <a:cs typeface="Trebuchet MS"/>
                        </a:rPr>
                        <a:t>октября </a:t>
                      </a:r>
                      <a:r>
                        <a:rPr lang="ru-RU" sz="1400" spc="-30" dirty="0" smtClean="0">
                          <a:latin typeface="+mn-lt"/>
                          <a:cs typeface="Trebuchet MS"/>
                        </a:rPr>
                        <a:t>2018</a:t>
                      </a:r>
                      <a:r>
                        <a:rPr lang="ru-RU" sz="1400" spc="-330" dirty="0" smtClean="0">
                          <a:latin typeface="+mn-lt"/>
                          <a:cs typeface="Trebuchet MS"/>
                        </a:rPr>
                        <a:t> </a:t>
                      </a:r>
                      <a:r>
                        <a:rPr lang="ru-RU" sz="1400" spc="-70" dirty="0" smtClean="0">
                          <a:latin typeface="+mn-lt"/>
                          <a:cs typeface="Trebuchet MS"/>
                        </a:rPr>
                        <a:t>года)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4942" marB="44942">
                    <a:lnL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6034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Шаг 5</a:t>
                      </a:r>
                      <a:endParaRPr lang="ru-RU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4942" marB="44942" anchor="ctr">
                    <a:lnL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marR="746760" indent="0">
                        <a:lnSpc>
                          <a:spcPct val="100000"/>
                        </a:lnSpc>
                        <a:buNone/>
                        <a:tabLst>
                          <a:tab pos="354965" algn="l"/>
                          <a:tab pos="355600" algn="l"/>
                        </a:tabLst>
                      </a:pPr>
                      <a:r>
                        <a:rPr lang="ru-RU" sz="1400" spc="-50" dirty="0" smtClean="0">
                          <a:latin typeface="+mn-lt"/>
                          <a:cs typeface="Trebuchet MS"/>
                        </a:rPr>
                        <a:t>Подача </a:t>
                      </a:r>
                      <a:r>
                        <a:rPr lang="ru-RU" sz="1400" spc="-60" dirty="0" smtClean="0">
                          <a:latin typeface="+mn-lt"/>
                          <a:cs typeface="Trebuchet MS"/>
                        </a:rPr>
                        <a:t>заявки </a:t>
                      </a:r>
                      <a:r>
                        <a:rPr lang="ru-RU" sz="1400" spc="-65" dirty="0" smtClean="0">
                          <a:latin typeface="+mn-lt"/>
                          <a:cs typeface="Trebuchet MS"/>
                        </a:rPr>
                        <a:t>через </a:t>
                      </a:r>
                      <a:r>
                        <a:rPr lang="ru-RU" sz="1400" spc="-100" dirty="0" smtClean="0">
                          <a:latin typeface="+mn-lt"/>
                          <a:cs typeface="Trebuchet MS"/>
                        </a:rPr>
                        <a:t>Оператора </a:t>
                      </a:r>
                      <a:endParaRPr lang="ru-RU" sz="1400" dirty="0">
                        <a:latin typeface="+mn-lt"/>
                        <a:cs typeface="Trebuchet MS"/>
                      </a:endParaRPr>
                    </a:p>
                  </a:txBody>
                  <a:tcPr marT="44942" marB="44942">
                    <a:lnL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" name="object 2"/>
          <p:cNvSpPr txBox="1">
            <a:spLocks noGrp="1"/>
          </p:cNvSpPr>
          <p:nvPr>
            <p:ph type="title"/>
          </p:nvPr>
        </p:nvSpPr>
        <p:spPr>
          <a:xfrm>
            <a:off x="179512" y="810970"/>
            <a:ext cx="8784976" cy="319957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>
              <a:spcBef>
                <a:spcPts val="95"/>
              </a:spcBef>
            </a:pPr>
            <a:r>
              <a:rPr lang="ru-RU" sz="2000" spc="-5" dirty="0" smtClean="0"/>
              <a:t>Участие в закупках после 01 января 2019 года</a:t>
            </a:r>
            <a:endParaRPr sz="2000" spc="-30" dirty="0"/>
          </a:p>
        </p:txBody>
      </p:sp>
    </p:spTree>
    <p:extLst>
      <p:ext uri="{BB962C8B-B14F-4D97-AF65-F5344CB8AC3E}">
        <p14:creationId xmlns:p14="http://schemas.microsoft.com/office/powerpoint/2010/main" val="3046706350"/>
      </p:ext>
    </p:extLst>
  </p:cSld>
  <p:clrMapOvr>
    <a:masterClrMapping/>
  </p:clrMapOvr>
  <p:transition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111051"/>
            <a:ext cx="9144000" cy="403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395536" y="771550"/>
            <a:ext cx="8496944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>
              <a:spcBef>
                <a:spcPts val="95"/>
              </a:spcBef>
            </a:pPr>
            <a:r>
              <a:rPr lang="ru-RU" sz="2200" spc="-10" dirty="0" smtClean="0"/>
              <a:t>Электронный конкурс. Первые части заявок</a:t>
            </a:r>
            <a:endParaRPr sz="2200" spc="-15" dirty="0"/>
          </a:p>
        </p:txBody>
      </p:sp>
    </p:spTree>
    <p:extLst>
      <p:ext uri="{BB962C8B-B14F-4D97-AF65-F5344CB8AC3E}">
        <p14:creationId xmlns:p14="http://schemas.microsoft.com/office/powerpoint/2010/main" val="4087718463"/>
      </p:ext>
    </p:extLst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131590"/>
            <a:ext cx="8568951" cy="2836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923" y="3714181"/>
            <a:ext cx="8698160" cy="13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ject 2"/>
          <p:cNvSpPr txBox="1">
            <a:spLocks noGrp="1"/>
          </p:cNvSpPr>
          <p:nvPr>
            <p:ph type="title"/>
          </p:nvPr>
        </p:nvSpPr>
        <p:spPr>
          <a:xfrm>
            <a:off x="438165" y="699542"/>
            <a:ext cx="8496944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>
              <a:spcBef>
                <a:spcPts val="95"/>
              </a:spcBef>
            </a:pPr>
            <a:r>
              <a:rPr lang="ru-RU" sz="2200" spc="-10" dirty="0" smtClean="0"/>
              <a:t>Электронный конкурс. Первые части заявок</a:t>
            </a:r>
            <a:endParaRPr sz="2200" spc="-15" dirty="0"/>
          </a:p>
        </p:txBody>
      </p:sp>
    </p:spTree>
    <p:extLst>
      <p:ext uri="{BB962C8B-B14F-4D97-AF65-F5344CB8AC3E}">
        <p14:creationId xmlns:p14="http://schemas.microsoft.com/office/powerpoint/2010/main" val="952740843"/>
      </p:ext>
    </p:extLst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254720"/>
            <a:ext cx="8856984" cy="3765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395536" y="771550"/>
            <a:ext cx="8496944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>
              <a:spcBef>
                <a:spcPts val="95"/>
              </a:spcBef>
            </a:pPr>
            <a:r>
              <a:rPr lang="ru-RU" sz="2200" spc="-10" dirty="0" smtClean="0"/>
              <a:t>Электронный конкурс. Первые части заявок</a:t>
            </a:r>
            <a:endParaRPr sz="2200" spc="-15" dirty="0"/>
          </a:p>
        </p:txBody>
      </p:sp>
    </p:spTree>
    <p:extLst>
      <p:ext uri="{BB962C8B-B14F-4D97-AF65-F5344CB8AC3E}">
        <p14:creationId xmlns:p14="http://schemas.microsoft.com/office/powerpoint/2010/main" val="3540768947"/>
      </p:ext>
    </p:extLst>
  </p:cSld>
  <p:clrMapOvr>
    <a:masterClrMapping/>
  </p:clrMapOvr>
  <p:transition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43" y="1189013"/>
            <a:ext cx="9131357" cy="392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329849" y="699542"/>
            <a:ext cx="8496944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>
              <a:spcBef>
                <a:spcPts val="95"/>
              </a:spcBef>
            </a:pPr>
            <a:r>
              <a:rPr lang="ru-RU" sz="2200" spc="-10" dirty="0" smtClean="0"/>
              <a:t>Электронный конкурс. Первые части заявок</a:t>
            </a:r>
            <a:endParaRPr sz="2200" spc="-15" dirty="0"/>
          </a:p>
        </p:txBody>
      </p:sp>
    </p:spTree>
    <p:extLst>
      <p:ext uri="{BB962C8B-B14F-4D97-AF65-F5344CB8AC3E}">
        <p14:creationId xmlns:p14="http://schemas.microsoft.com/office/powerpoint/2010/main" val="1840942387"/>
      </p:ext>
    </p:extLst>
  </p:cSld>
  <p:clrMapOvr>
    <a:masterClrMapping/>
  </p:clrMapOvr>
  <p:transition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135928"/>
            <a:ext cx="8856984" cy="3884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451587" y="699542"/>
            <a:ext cx="8496944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>
              <a:spcBef>
                <a:spcPts val="95"/>
              </a:spcBef>
            </a:pPr>
            <a:r>
              <a:rPr lang="ru-RU" sz="2200" spc="-10" dirty="0" smtClean="0"/>
              <a:t>Электронный конкурс. Первые части заявок</a:t>
            </a:r>
            <a:endParaRPr sz="2200" spc="-15" dirty="0"/>
          </a:p>
        </p:txBody>
      </p:sp>
    </p:spTree>
    <p:extLst>
      <p:ext uri="{BB962C8B-B14F-4D97-AF65-F5344CB8AC3E}">
        <p14:creationId xmlns:p14="http://schemas.microsoft.com/office/powerpoint/2010/main" val="1797529757"/>
      </p:ext>
    </p:extLst>
  </p:cSld>
  <p:clrMapOvr>
    <a:masterClrMapping/>
  </p:clrMapOvr>
  <p:transition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83060"/>
            <a:ext cx="914400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395536" y="771550"/>
            <a:ext cx="8496944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>
              <a:spcBef>
                <a:spcPts val="95"/>
              </a:spcBef>
            </a:pPr>
            <a:r>
              <a:rPr lang="ru-RU" sz="2200" spc="-10" dirty="0" smtClean="0"/>
              <a:t>Электронный конкурс. Окончательные предложения</a:t>
            </a:r>
            <a:endParaRPr sz="2200" spc="-15" dirty="0"/>
          </a:p>
        </p:txBody>
      </p:sp>
    </p:spTree>
    <p:extLst>
      <p:ext uri="{BB962C8B-B14F-4D97-AF65-F5344CB8AC3E}">
        <p14:creationId xmlns:p14="http://schemas.microsoft.com/office/powerpoint/2010/main" val="1672044226"/>
      </p:ext>
    </p:extLst>
  </p:cSld>
  <p:clrMapOvr>
    <a:masterClrMapping/>
  </p:clrMapOvr>
  <p:transition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203598"/>
            <a:ext cx="8856984" cy="384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395536" y="771550"/>
            <a:ext cx="8496944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>
              <a:spcBef>
                <a:spcPts val="95"/>
              </a:spcBef>
            </a:pPr>
            <a:r>
              <a:rPr lang="ru-RU" sz="2200" spc="-10" dirty="0" smtClean="0"/>
              <a:t>Электронный конкурс. Окончательные предложения</a:t>
            </a:r>
            <a:endParaRPr sz="2200" spc="-15" dirty="0"/>
          </a:p>
        </p:txBody>
      </p:sp>
    </p:spTree>
    <p:extLst>
      <p:ext uri="{BB962C8B-B14F-4D97-AF65-F5344CB8AC3E}">
        <p14:creationId xmlns:p14="http://schemas.microsoft.com/office/powerpoint/2010/main" val="1502048205"/>
      </p:ext>
    </p:extLst>
  </p:cSld>
  <p:clrMapOvr>
    <a:masterClrMapping/>
  </p:clrMapOvr>
  <p:transition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03598"/>
            <a:ext cx="903649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395536" y="771550"/>
            <a:ext cx="8496944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>
              <a:spcBef>
                <a:spcPts val="95"/>
              </a:spcBef>
            </a:pPr>
            <a:r>
              <a:rPr lang="ru-RU" sz="2200" spc="-10" dirty="0" smtClean="0"/>
              <a:t>Электронный конкурс. Вторые части</a:t>
            </a:r>
            <a:endParaRPr sz="2200" spc="-15" dirty="0"/>
          </a:p>
        </p:txBody>
      </p:sp>
    </p:spTree>
    <p:extLst>
      <p:ext uri="{BB962C8B-B14F-4D97-AF65-F5344CB8AC3E}">
        <p14:creationId xmlns:p14="http://schemas.microsoft.com/office/powerpoint/2010/main" val="2624505988"/>
      </p:ext>
    </p:extLst>
  </p:cSld>
  <p:clrMapOvr>
    <a:masterClrMapping/>
  </p:clrMapOvr>
  <p:transition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926" y="1243498"/>
            <a:ext cx="8822561" cy="2474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926" y="3651870"/>
            <a:ext cx="8856983" cy="117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ject 2"/>
          <p:cNvSpPr txBox="1">
            <a:spLocks noGrp="1"/>
          </p:cNvSpPr>
          <p:nvPr>
            <p:ph type="title"/>
          </p:nvPr>
        </p:nvSpPr>
        <p:spPr>
          <a:xfrm>
            <a:off x="395536" y="771550"/>
            <a:ext cx="8496944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>
              <a:spcBef>
                <a:spcPts val="95"/>
              </a:spcBef>
            </a:pPr>
            <a:r>
              <a:rPr lang="ru-RU" sz="2200" spc="-10" dirty="0" smtClean="0"/>
              <a:t>Электронный конкурс. Вторые части</a:t>
            </a:r>
            <a:endParaRPr sz="2200" spc="-15" dirty="0"/>
          </a:p>
        </p:txBody>
      </p:sp>
    </p:spTree>
    <p:extLst>
      <p:ext uri="{BB962C8B-B14F-4D97-AF65-F5344CB8AC3E}">
        <p14:creationId xmlns:p14="http://schemas.microsoft.com/office/powerpoint/2010/main" val="1409179173"/>
      </p:ext>
    </p:extLst>
  </p:cSld>
  <p:clrMapOvr>
    <a:masterClrMapping/>
  </p:clrMapOvr>
  <p:transition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44" y="1204042"/>
            <a:ext cx="8863136" cy="3767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395536" y="771550"/>
            <a:ext cx="8496944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>
              <a:spcBef>
                <a:spcPts val="95"/>
              </a:spcBef>
            </a:pPr>
            <a:r>
              <a:rPr lang="ru-RU" sz="2200" spc="-10" dirty="0" smtClean="0"/>
              <a:t>Электронный конкурс. Вторые части</a:t>
            </a:r>
            <a:endParaRPr sz="2200" spc="-15" dirty="0"/>
          </a:p>
        </p:txBody>
      </p:sp>
    </p:spTree>
    <p:extLst>
      <p:ext uri="{BB962C8B-B14F-4D97-AF65-F5344CB8AC3E}">
        <p14:creationId xmlns:p14="http://schemas.microsoft.com/office/powerpoint/2010/main" val="2325903729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7545" y="761101"/>
            <a:ext cx="8460432" cy="319957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>
              <a:spcBef>
                <a:spcPts val="95"/>
              </a:spcBef>
            </a:pPr>
            <a:r>
              <a:rPr lang="ru-RU" sz="2000" spc="-15" dirty="0" smtClean="0"/>
              <a:t>Электронная подпись</a:t>
            </a:r>
            <a:endParaRPr sz="2000" spc="-15" dirty="0"/>
          </a:p>
        </p:txBody>
      </p:sp>
      <p:sp>
        <p:nvSpPr>
          <p:cNvPr id="3" name="object 3"/>
          <p:cNvSpPr txBox="1"/>
          <p:nvPr/>
        </p:nvSpPr>
        <p:spPr>
          <a:xfrm>
            <a:off x="918062" y="1354336"/>
            <a:ext cx="3344545" cy="228907"/>
          </a:xfrm>
          <a:prstGeom prst="rect">
            <a:avLst/>
          </a:prstGeom>
        </p:spPr>
        <p:txBody>
          <a:bodyPr vert="horz" wrap="square" lIns="0" tIns="13333" rIns="0" bIns="0" rtlCol="0">
            <a:spAutoFit/>
          </a:bodyPr>
          <a:lstStyle/>
          <a:p>
            <a:pPr marL="12698">
              <a:spcBef>
                <a:spcPts val="105"/>
              </a:spcBef>
            </a:pPr>
            <a:r>
              <a:rPr sz="1400" b="1" dirty="0">
                <a:latin typeface="Arial"/>
                <a:cs typeface="Arial"/>
              </a:rPr>
              <a:t>Основные </a:t>
            </a:r>
            <a:r>
              <a:rPr sz="1400" b="1" spc="-10" dirty="0">
                <a:latin typeface="Arial"/>
                <a:cs typeface="Arial"/>
              </a:rPr>
              <a:t>документы </a:t>
            </a:r>
            <a:r>
              <a:rPr sz="1400" b="1" spc="-5" dirty="0">
                <a:latin typeface="Arial"/>
                <a:cs typeface="Arial"/>
              </a:rPr>
              <a:t>для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получения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3627" y="1611603"/>
            <a:ext cx="3766185" cy="2383343"/>
          </a:xfrm>
          <a:prstGeom prst="rect">
            <a:avLst/>
          </a:prstGeom>
        </p:spPr>
        <p:txBody>
          <a:bodyPr vert="horz" wrap="square" lIns="0" tIns="13333" rIns="0" bIns="0" rtlCol="0">
            <a:spAutoFit/>
          </a:bodyPr>
          <a:lstStyle/>
          <a:p>
            <a:pPr marL="299056" marR="5080" indent="-286357" algn="just">
              <a:spcBef>
                <a:spcPts val="105"/>
              </a:spcBef>
              <a:buChar char="•"/>
              <a:tabLst>
                <a:tab pos="299056" algn="l"/>
                <a:tab pos="299691" algn="l"/>
              </a:tabLst>
            </a:pPr>
            <a:r>
              <a:rPr sz="1400" spc="-5" dirty="0">
                <a:latin typeface="Arial"/>
                <a:cs typeface="Arial"/>
              </a:rPr>
              <a:t>Заверенные копии </a:t>
            </a:r>
            <a:r>
              <a:rPr sz="1400" spc="-15" dirty="0">
                <a:latin typeface="Arial"/>
                <a:cs typeface="Arial"/>
              </a:rPr>
              <a:t>учредительных  </a:t>
            </a:r>
            <a:r>
              <a:rPr sz="1400" spc="-5" dirty="0">
                <a:latin typeface="Arial"/>
                <a:cs typeface="Arial"/>
              </a:rPr>
              <a:t>документов организации </a:t>
            </a:r>
            <a:r>
              <a:rPr sz="1400" spc="-15" dirty="0">
                <a:latin typeface="Arial"/>
                <a:cs typeface="Arial"/>
              </a:rPr>
              <a:t>(Устав, </a:t>
            </a:r>
            <a:r>
              <a:rPr sz="1400" dirty="0">
                <a:latin typeface="Arial"/>
                <a:cs typeface="Arial"/>
              </a:rPr>
              <a:t>Приказ о  </a:t>
            </a:r>
            <a:r>
              <a:rPr sz="1400" spc="-10" dirty="0">
                <a:latin typeface="Arial"/>
                <a:cs typeface="Arial"/>
              </a:rPr>
              <a:t>создании, учредительный договор </a:t>
            </a:r>
            <a:r>
              <a:rPr sz="1400" dirty="0">
                <a:latin typeface="Arial"/>
                <a:cs typeface="Arial"/>
              </a:rPr>
              <a:t>и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т.д.);</a:t>
            </a:r>
            <a:endParaRPr sz="1400" dirty="0">
              <a:latin typeface="Arial"/>
              <a:cs typeface="Arial"/>
            </a:endParaRPr>
          </a:p>
          <a:p>
            <a:pPr marL="299056" marR="100955" indent="-286357" algn="just">
              <a:buChar char="•"/>
              <a:tabLst>
                <a:tab pos="299056" algn="l"/>
                <a:tab pos="299691" algn="l"/>
              </a:tabLst>
            </a:pPr>
            <a:r>
              <a:rPr sz="1400" dirty="0">
                <a:latin typeface="Arial"/>
                <a:cs typeface="Arial"/>
              </a:rPr>
              <a:t>Оригиналы, </a:t>
            </a:r>
            <a:r>
              <a:rPr sz="1400" spc="-10" dirty="0">
                <a:latin typeface="Arial"/>
                <a:cs typeface="Arial"/>
              </a:rPr>
              <a:t>полученные </a:t>
            </a:r>
            <a:r>
              <a:rPr sz="1400" dirty="0">
                <a:latin typeface="Arial"/>
                <a:cs typeface="Arial"/>
              </a:rPr>
              <a:t>в ИФНС </a:t>
            </a:r>
            <a:r>
              <a:rPr sz="1400" spc="-5" dirty="0">
                <a:latin typeface="Arial"/>
                <a:cs typeface="Arial"/>
              </a:rPr>
              <a:t>или  </a:t>
            </a:r>
            <a:r>
              <a:rPr sz="1400" spc="-10" dirty="0">
                <a:latin typeface="Arial"/>
                <a:cs typeface="Arial"/>
              </a:rPr>
              <a:t>нотариально </a:t>
            </a:r>
            <a:r>
              <a:rPr sz="1400" spc="-5" dirty="0">
                <a:latin typeface="Arial"/>
                <a:cs typeface="Arial"/>
              </a:rPr>
              <a:t>заверенные копии выписок  из ЕГРЮЛ/ЕГРИП, датированные не  </a:t>
            </a:r>
            <a:r>
              <a:rPr sz="1400" spc="-10" dirty="0">
                <a:latin typeface="Arial"/>
                <a:cs typeface="Arial"/>
              </a:rPr>
              <a:t>позднее, </a:t>
            </a:r>
            <a:r>
              <a:rPr sz="1400" dirty="0">
                <a:latin typeface="Arial"/>
                <a:cs typeface="Arial"/>
              </a:rPr>
              <a:t>чем за 6 </a:t>
            </a:r>
            <a:r>
              <a:rPr sz="1400" spc="-5" dirty="0">
                <a:latin typeface="Arial"/>
                <a:cs typeface="Arial"/>
              </a:rPr>
              <a:t>месяцев до </a:t>
            </a:r>
            <a:r>
              <a:rPr sz="1400" spc="-10" dirty="0">
                <a:latin typeface="Arial"/>
                <a:cs typeface="Arial"/>
              </a:rPr>
              <a:t>даты  </a:t>
            </a:r>
            <a:r>
              <a:rPr sz="1400" spc="-15" dirty="0">
                <a:latin typeface="Arial"/>
                <a:cs typeface="Arial"/>
              </a:rPr>
              <a:t>подачи </a:t>
            </a:r>
            <a:r>
              <a:rPr sz="1400" spc="-5" dirty="0">
                <a:latin typeface="Arial"/>
                <a:cs typeface="Arial"/>
              </a:rPr>
              <a:t>заявки </a:t>
            </a:r>
            <a:r>
              <a:rPr sz="1400" dirty="0">
                <a:latin typeface="Arial"/>
                <a:cs typeface="Arial"/>
              </a:rPr>
              <a:t>на </a:t>
            </a:r>
            <a:r>
              <a:rPr sz="1400" spc="-5" dirty="0">
                <a:latin typeface="Arial"/>
                <a:cs typeface="Arial"/>
              </a:rPr>
              <a:t>конкурс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(44-ФЗ);</a:t>
            </a:r>
          </a:p>
          <a:p>
            <a:pPr marL="299056" marR="91431" indent="-286357" algn="just">
              <a:buChar char="•"/>
              <a:tabLst>
                <a:tab pos="299056" algn="l"/>
                <a:tab pos="299691" algn="l"/>
              </a:tabLst>
            </a:pPr>
            <a:r>
              <a:rPr sz="1400" spc="-5" dirty="0">
                <a:latin typeface="Arial"/>
                <a:cs typeface="Arial"/>
              </a:rPr>
              <a:t>Заверенная копия </a:t>
            </a:r>
            <a:r>
              <a:rPr sz="1400" dirty="0">
                <a:latin typeface="Arial"/>
                <a:cs typeface="Arial"/>
              </a:rPr>
              <a:t>приказа о </a:t>
            </a:r>
            <a:r>
              <a:rPr sz="1400" spc="-5" dirty="0">
                <a:latin typeface="Arial"/>
                <a:cs typeface="Arial"/>
              </a:rPr>
              <a:t>назначении  </a:t>
            </a:r>
            <a:r>
              <a:rPr sz="1400" spc="-15" dirty="0">
                <a:latin typeface="Arial"/>
                <a:cs typeface="Arial"/>
              </a:rPr>
              <a:t>руководителя </a:t>
            </a:r>
            <a:r>
              <a:rPr sz="1400" spc="-5" dirty="0">
                <a:latin typeface="Arial"/>
                <a:cs typeface="Arial"/>
              </a:rPr>
              <a:t>организации (копия  </a:t>
            </a:r>
            <a:r>
              <a:rPr sz="1400" spc="-10" dirty="0">
                <a:latin typeface="Arial"/>
                <a:cs typeface="Arial"/>
              </a:rPr>
              <a:t>паспорта </a:t>
            </a:r>
            <a:r>
              <a:rPr sz="1400" spc="-5" dirty="0">
                <a:latin typeface="Arial"/>
                <a:cs typeface="Arial"/>
              </a:rPr>
              <a:t>для физ.лиц,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ИП</a:t>
            </a:r>
            <a:r>
              <a:rPr sz="1400" dirty="0" smtClean="0">
                <a:latin typeface="Arial"/>
                <a:cs typeface="Arial"/>
              </a:rPr>
              <a:t>)</a:t>
            </a:r>
            <a:r>
              <a:rPr lang="ru-RU" sz="1400" dirty="0" smtClean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6337" y="4155926"/>
            <a:ext cx="7346950" cy="566820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 marR="5080" algn="just">
              <a:spcBef>
                <a:spcPts val="100"/>
              </a:spcBef>
            </a:pPr>
            <a:r>
              <a:rPr sz="1200" i="1" spc="-5" dirty="0">
                <a:latin typeface="Arial"/>
                <a:cs typeface="Arial"/>
              </a:rPr>
              <a:t>ЭП </a:t>
            </a:r>
            <a:r>
              <a:rPr sz="1200" i="1" spc="-10" dirty="0">
                <a:latin typeface="Arial"/>
                <a:cs typeface="Arial"/>
              </a:rPr>
              <a:t>приобретается </a:t>
            </a:r>
            <a:r>
              <a:rPr sz="1200" i="1" dirty="0">
                <a:latin typeface="Arial"/>
                <a:cs typeface="Arial"/>
              </a:rPr>
              <a:t>в </a:t>
            </a:r>
            <a:r>
              <a:rPr sz="1200" i="1" spc="-5" dirty="0">
                <a:latin typeface="Arial"/>
                <a:cs typeface="Arial"/>
              </a:rPr>
              <a:t>любом </a:t>
            </a:r>
            <a:r>
              <a:rPr sz="1200" i="1" spc="-10" dirty="0">
                <a:latin typeface="Arial"/>
                <a:cs typeface="Arial"/>
              </a:rPr>
              <a:t>аккредитованном Минкомсвязи </a:t>
            </a:r>
            <a:r>
              <a:rPr sz="1200" i="1" spc="-5" dirty="0">
                <a:latin typeface="Arial"/>
                <a:cs typeface="Arial"/>
              </a:rPr>
              <a:t>России </a:t>
            </a:r>
            <a:r>
              <a:rPr sz="1200" i="1" spc="-10" dirty="0">
                <a:latin typeface="Arial"/>
                <a:cs typeface="Arial"/>
              </a:rPr>
              <a:t>удостоверяющем </a:t>
            </a:r>
            <a:r>
              <a:rPr sz="1200" i="1" spc="-5" dirty="0">
                <a:latin typeface="Arial"/>
                <a:cs typeface="Arial"/>
              </a:rPr>
              <a:t>центре.  </a:t>
            </a:r>
            <a:r>
              <a:rPr sz="1200" i="1" spc="-10" dirty="0">
                <a:latin typeface="Arial"/>
                <a:cs typeface="Arial"/>
              </a:rPr>
              <a:t>Реестр </a:t>
            </a:r>
            <a:r>
              <a:rPr sz="1200" i="1" spc="-5" dirty="0">
                <a:latin typeface="Arial"/>
                <a:cs typeface="Arial"/>
              </a:rPr>
              <a:t>УЦ </a:t>
            </a:r>
            <a:r>
              <a:rPr sz="1200" i="1" spc="-10" dirty="0">
                <a:latin typeface="Arial"/>
                <a:cs typeface="Arial"/>
              </a:rPr>
              <a:t>размещен </a:t>
            </a:r>
            <a:r>
              <a:rPr sz="1200" i="1" dirty="0">
                <a:latin typeface="Arial"/>
                <a:cs typeface="Arial"/>
              </a:rPr>
              <a:t>в </a:t>
            </a:r>
            <a:r>
              <a:rPr sz="1200" i="1" spc="-10" dirty="0">
                <a:latin typeface="Arial"/>
                <a:cs typeface="Arial"/>
              </a:rPr>
              <a:t>открытом доступе </a:t>
            </a:r>
            <a:r>
              <a:rPr sz="1200" i="1" spc="-5" dirty="0">
                <a:latin typeface="Arial"/>
                <a:cs typeface="Arial"/>
              </a:rPr>
              <a:t>на сайте </a:t>
            </a:r>
            <a:r>
              <a:rPr sz="1200" i="1" spc="-10" dirty="0">
                <a:latin typeface="Arial"/>
                <a:cs typeface="Arial"/>
              </a:rPr>
              <a:t>Минкомсвязи </a:t>
            </a:r>
            <a:r>
              <a:rPr sz="1200" i="1" spc="-5" dirty="0">
                <a:latin typeface="Arial"/>
                <a:cs typeface="Arial"/>
              </a:rPr>
              <a:t>России. Тарифы на </a:t>
            </a:r>
            <a:r>
              <a:rPr sz="1200" i="1" spc="-10" dirty="0">
                <a:latin typeface="Arial"/>
                <a:cs typeface="Arial"/>
              </a:rPr>
              <a:t>электронные  </a:t>
            </a:r>
            <a:r>
              <a:rPr sz="1200" i="1" spc="-5" dirty="0">
                <a:latin typeface="Arial"/>
                <a:cs typeface="Arial"/>
              </a:rPr>
              <a:t>подписи </a:t>
            </a:r>
            <a:r>
              <a:rPr sz="1200" i="1" spc="-10" dirty="0">
                <a:latin typeface="Arial"/>
                <a:cs typeface="Arial"/>
              </a:rPr>
              <a:t>устанавливаются </a:t>
            </a:r>
            <a:r>
              <a:rPr sz="1200" i="1" dirty="0">
                <a:latin typeface="Arial"/>
                <a:cs typeface="Arial"/>
              </a:rPr>
              <a:t>УЦ</a:t>
            </a:r>
            <a:r>
              <a:rPr sz="1200" i="1" spc="-15" dirty="0">
                <a:latin typeface="Arial"/>
                <a:cs typeface="Arial"/>
              </a:rPr>
              <a:t> </a:t>
            </a:r>
            <a:r>
              <a:rPr sz="1200" i="1" spc="-10" dirty="0">
                <a:latin typeface="Arial"/>
                <a:cs typeface="Arial"/>
              </a:rPr>
              <a:t>самостоятельно.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2" name="object 5"/>
          <p:cNvSpPr/>
          <p:nvPr/>
        </p:nvSpPr>
        <p:spPr>
          <a:xfrm>
            <a:off x="7696200" y="1743518"/>
            <a:ext cx="814387" cy="8141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6"/>
          <p:cNvSpPr txBox="1"/>
          <p:nvPr/>
        </p:nvSpPr>
        <p:spPr>
          <a:xfrm>
            <a:off x="5285613" y="1377454"/>
            <a:ext cx="274277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Электронная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подпись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4" name="object 7"/>
          <p:cNvSpPr txBox="1"/>
          <p:nvPr/>
        </p:nvSpPr>
        <p:spPr>
          <a:xfrm>
            <a:off x="4651627" y="1743518"/>
            <a:ext cx="2966593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latin typeface="Arial"/>
                <a:cs typeface="Arial"/>
              </a:rPr>
              <a:t>реквизит</a:t>
            </a:r>
            <a:r>
              <a:rPr sz="1200" i="1" spc="-80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электронного  документа,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i="1" spc="-5" dirty="0" err="1">
                <a:latin typeface="Arial"/>
                <a:cs typeface="Arial"/>
              </a:rPr>
              <a:t>полученный</a:t>
            </a:r>
            <a:r>
              <a:rPr sz="1200" i="1" spc="-10" dirty="0">
                <a:latin typeface="Arial"/>
                <a:cs typeface="Arial"/>
              </a:rPr>
              <a:t> </a:t>
            </a:r>
            <a:r>
              <a:rPr sz="1200" i="1" dirty="0" smtClean="0">
                <a:latin typeface="Arial"/>
                <a:cs typeface="Arial"/>
              </a:rPr>
              <a:t>в</a:t>
            </a:r>
            <a:r>
              <a:rPr lang="ru-RU" sz="1200" i="1" dirty="0" smtClean="0">
                <a:latin typeface="Arial"/>
                <a:cs typeface="Arial"/>
              </a:rPr>
              <a:t> </a:t>
            </a:r>
            <a:r>
              <a:rPr sz="1200" i="1" spc="-5" dirty="0" err="1" smtClean="0">
                <a:latin typeface="Arial"/>
                <a:cs typeface="Arial"/>
              </a:rPr>
              <a:t>результате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ru-RU" sz="1200" i="1" spc="-10" dirty="0">
                <a:latin typeface="Arial"/>
                <a:cs typeface="Arial"/>
              </a:rPr>
              <a:t>к</a:t>
            </a:r>
            <a:r>
              <a:rPr sz="1200" i="1" spc="-10" dirty="0" err="1" smtClean="0">
                <a:latin typeface="Arial"/>
                <a:cs typeface="Arial"/>
              </a:rPr>
              <a:t>риптографического</a:t>
            </a:r>
            <a:r>
              <a:rPr lang="ru-RU" sz="1200" i="1" spc="-10" dirty="0" smtClean="0">
                <a:latin typeface="Arial"/>
                <a:cs typeface="Arial"/>
              </a:rPr>
              <a:t> преобразования</a:t>
            </a:r>
            <a:br>
              <a:rPr lang="ru-RU" sz="1200" i="1" spc="-10" dirty="0" smtClean="0">
                <a:latin typeface="Arial"/>
                <a:cs typeface="Arial"/>
              </a:rPr>
            </a:br>
            <a:r>
              <a:rPr lang="ru-RU" sz="1200" i="1" spc="-10" dirty="0" smtClean="0">
                <a:latin typeface="Arial"/>
                <a:cs typeface="Arial"/>
              </a:rPr>
              <a:t>информации с использованием закрытого ключа подписи</a:t>
            </a:r>
            <a:endParaRPr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1617832"/>
      </p:ext>
    </p:extLst>
  </p:cSld>
  <p:clrMapOvr>
    <a:masterClrMapping/>
  </p:clrMapOvr>
  <p:transition>
    <p:fade thruBlk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61" y="1190548"/>
            <a:ext cx="9105739" cy="3952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395536" y="771550"/>
            <a:ext cx="8496944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>
              <a:spcBef>
                <a:spcPts val="95"/>
              </a:spcBef>
            </a:pPr>
            <a:r>
              <a:rPr lang="ru-RU" sz="2200" spc="-10" dirty="0" smtClean="0"/>
              <a:t>Электронный конкурс. Вторые части</a:t>
            </a:r>
            <a:endParaRPr sz="2200" spc="-15" dirty="0"/>
          </a:p>
        </p:txBody>
      </p:sp>
    </p:spTree>
    <p:extLst>
      <p:ext uri="{BB962C8B-B14F-4D97-AF65-F5344CB8AC3E}">
        <p14:creationId xmlns:p14="http://schemas.microsoft.com/office/powerpoint/2010/main" val="4137653276"/>
      </p:ext>
    </p:extLst>
  </p:cSld>
  <p:clrMapOvr>
    <a:masterClrMapping/>
  </p:clrMapOvr>
  <p:transition>
    <p:fade thruBlk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27076"/>
            <a:ext cx="914400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395536" y="771550"/>
            <a:ext cx="8496944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>
              <a:spcBef>
                <a:spcPts val="95"/>
              </a:spcBef>
            </a:pPr>
            <a:r>
              <a:rPr lang="ru-RU" sz="2200" spc="-10" dirty="0" smtClean="0"/>
              <a:t>Электронный конкурс. Вторые части</a:t>
            </a:r>
            <a:endParaRPr sz="2200" spc="-15" dirty="0"/>
          </a:p>
        </p:txBody>
      </p:sp>
    </p:spTree>
    <p:extLst>
      <p:ext uri="{BB962C8B-B14F-4D97-AF65-F5344CB8AC3E}">
        <p14:creationId xmlns:p14="http://schemas.microsoft.com/office/powerpoint/2010/main" val="3384782069"/>
      </p:ext>
    </p:extLst>
  </p:cSld>
  <p:clrMapOvr>
    <a:masterClrMapping/>
  </p:clrMapOvr>
  <p:transition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07282"/>
            <a:ext cx="914400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395536" y="771550"/>
            <a:ext cx="8496944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>
              <a:spcBef>
                <a:spcPts val="95"/>
              </a:spcBef>
            </a:pPr>
            <a:r>
              <a:rPr lang="ru-RU" sz="2200" spc="-10" dirty="0" smtClean="0"/>
              <a:t>Электронный конкурс. Вторые части</a:t>
            </a:r>
            <a:endParaRPr sz="2200" spc="-15" dirty="0"/>
          </a:p>
        </p:txBody>
      </p:sp>
    </p:spTree>
    <p:extLst>
      <p:ext uri="{BB962C8B-B14F-4D97-AF65-F5344CB8AC3E}">
        <p14:creationId xmlns:p14="http://schemas.microsoft.com/office/powerpoint/2010/main" val="2702443738"/>
      </p:ext>
    </p:extLst>
  </p:cSld>
  <p:clrMapOvr>
    <a:masterClrMapping/>
  </p:clrMapOvr>
  <p:transition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19622"/>
            <a:ext cx="914400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395536" y="771550"/>
            <a:ext cx="8496944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>
              <a:spcBef>
                <a:spcPts val="95"/>
              </a:spcBef>
            </a:pPr>
            <a:r>
              <a:rPr lang="ru-RU" sz="2200" spc="-10" dirty="0" smtClean="0"/>
              <a:t>Электронный конкурс. Подведение итогов</a:t>
            </a:r>
            <a:endParaRPr sz="2200" spc="-15" dirty="0"/>
          </a:p>
        </p:txBody>
      </p:sp>
    </p:spTree>
    <p:extLst>
      <p:ext uri="{BB962C8B-B14F-4D97-AF65-F5344CB8AC3E}">
        <p14:creationId xmlns:p14="http://schemas.microsoft.com/office/powerpoint/2010/main" val="2197090319"/>
      </p:ext>
    </p:extLst>
  </p:cSld>
  <p:clrMapOvr>
    <a:masterClrMapping/>
  </p:clrMapOvr>
  <p:transition>
    <p:fade thruBlk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131590"/>
            <a:ext cx="892899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395536" y="771550"/>
            <a:ext cx="8496944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>
              <a:spcBef>
                <a:spcPts val="95"/>
              </a:spcBef>
            </a:pPr>
            <a:r>
              <a:rPr lang="ru-RU" sz="2200" spc="-10" dirty="0" smtClean="0"/>
              <a:t>Электронный конкурс. Подведение итогов</a:t>
            </a:r>
            <a:endParaRPr sz="2200" spc="-15" dirty="0"/>
          </a:p>
        </p:txBody>
      </p:sp>
    </p:spTree>
    <p:extLst>
      <p:ext uri="{BB962C8B-B14F-4D97-AF65-F5344CB8AC3E}">
        <p14:creationId xmlns:p14="http://schemas.microsoft.com/office/powerpoint/2010/main" val="1074625046"/>
      </p:ext>
    </p:extLst>
  </p:cSld>
  <p:clrMapOvr>
    <a:masterClrMapping/>
  </p:clrMapOvr>
  <p:transition>
    <p:fade thruBlk="1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 txBox="1">
            <a:spLocks noGrp="1"/>
          </p:cNvSpPr>
          <p:nvPr>
            <p:ph type="title"/>
          </p:nvPr>
        </p:nvSpPr>
        <p:spPr>
          <a:xfrm>
            <a:off x="107504" y="801502"/>
            <a:ext cx="8678192" cy="689289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985423" marR="5080">
              <a:spcBef>
                <a:spcPts val="95"/>
              </a:spcBef>
            </a:pPr>
            <a:r>
              <a:rPr sz="2200" spc="-5" dirty="0"/>
              <a:t>Открытый конкурс с </a:t>
            </a:r>
            <a:r>
              <a:rPr sz="2200" spc="-10" dirty="0"/>
              <a:t>ограниченным  </a:t>
            </a:r>
            <a:r>
              <a:rPr sz="2200" spc="-5" dirty="0"/>
              <a:t>участием в </a:t>
            </a:r>
            <a:r>
              <a:rPr sz="2200" spc="-10" dirty="0"/>
              <a:t>электронной</a:t>
            </a:r>
            <a:r>
              <a:rPr sz="2200" spc="50" dirty="0"/>
              <a:t> </a:t>
            </a:r>
            <a:r>
              <a:rPr sz="2200" spc="-5" dirty="0"/>
              <a:t>форме</a:t>
            </a:r>
          </a:p>
        </p:txBody>
      </p:sp>
      <p:sp>
        <p:nvSpPr>
          <p:cNvPr id="8" name="object 3"/>
          <p:cNvSpPr txBox="1"/>
          <p:nvPr/>
        </p:nvSpPr>
        <p:spPr>
          <a:xfrm>
            <a:off x="1331642" y="1857752"/>
            <a:ext cx="7344814" cy="2291010"/>
          </a:xfrm>
          <a:prstGeom prst="rect">
            <a:avLst/>
          </a:prstGeom>
        </p:spPr>
        <p:txBody>
          <a:bodyPr vert="horz" wrap="square" lIns="0" tIns="13333" rIns="0" bIns="0" rtlCol="0">
            <a:spAutoFit/>
          </a:bodyPr>
          <a:lstStyle/>
          <a:p>
            <a:pPr marL="12698" marR="2796902">
              <a:spcBef>
                <a:spcPts val="105"/>
              </a:spcBef>
            </a:pPr>
            <a:r>
              <a:rPr sz="1400" spc="-10" dirty="0">
                <a:latin typeface="Arial"/>
                <a:cs typeface="Arial"/>
              </a:rPr>
              <a:t>Поводится </a:t>
            </a:r>
            <a:r>
              <a:rPr sz="1400" spc="-5" dirty="0">
                <a:latin typeface="Arial"/>
                <a:cs typeface="Arial"/>
              </a:rPr>
              <a:t>при закупке </a:t>
            </a:r>
            <a:r>
              <a:rPr sz="1400" spc="-15" dirty="0">
                <a:latin typeface="Arial"/>
                <a:cs typeface="Arial"/>
              </a:rPr>
              <a:t>ТРУ  </a:t>
            </a:r>
            <a:r>
              <a:rPr sz="1400" spc="-5" dirty="0">
                <a:latin typeface="Arial"/>
                <a:cs typeface="Arial"/>
              </a:rPr>
              <a:t>из </a:t>
            </a:r>
            <a:r>
              <a:rPr sz="1400" spc="-15" dirty="0">
                <a:latin typeface="Arial"/>
                <a:cs typeface="Arial"/>
              </a:rPr>
              <a:t>определенного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перечня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 dirty="0">
              <a:latin typeface="Times New Roman"/>
              <a:cs typeface="Times New Roman"/>
            </a:endParaRPr>
          </a:p>
          <a:p>
            <a:pPr marL="12698">
              <a:spcBef>
                <a:spcPts val="1155"/>
              </a:spcBef>
            </a:pPr>
            <a:r>
              <a:rPr sz="1400" spc="-10" dirty="0">
                <a:latin typeface="Arial"/>
                <a:cs typeface="Arial"/>
              </a:rPr>
              <a:t>Алгоритм проведения </a:t>
            </a:r>
            <a:r>
              <a:rPr sz="1400" dirty="0">
                <a:latin typeface="Arial"/>
                <a:cs typeface="Arial"/>
              </a:rPr>
              <a:t>аналогичен </a:t>
            </a:r>
            <a:r>
              <a:rPr sz="1400" spc="-5" dirty="0">
                <a:latin typeface="Arial"/>
                <a:cs typeface="Arial"/>
              </a:rPr>
              <a:t>открытому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конкурсу,</a:t>
            </a:r>
            <a:endParaRPr sz="1400" dirty="0">
              <a:latin typeface="Arial"/>
              <a:cs typeface="Arial"/>
            </a:endParaRPr>
          </a:p>
          <a:p>
            <a:pPr marL="12698" marR="5080"/>
            <a:r>
              <a:rPr sz="1400" dirty="0">
                <a:latin typeface="Arial"/>
                <a:cs typeface="Arial"/>
              </a:rPr>
              <a:t>но </a:t>
            </a:r>
            <a:r>
              <a:rPr sz="1400" spc="-10" dirty="0">
                <a:latin typeface="Arial"/>
                <a:cs typeface="Arial"/>
              </a:rPr>
              <a:t>во второй </a:t>
            </a:r>
            <a:r>
              <a:rPr sz="1400" dirty="0">
                <a:latin typeface="Arial"/>
                <a:cs typeface="Arial"/>
              </a:rPr>
              <a:t>части </a:t>
            </a:r>
            <a:r>
              <a:rPr sz="1400" spc="-5" dirty="0">
                <a:latin typeface="Arial"/>
                <a:cs typeface="Arial"/>
              </a:rPr>
              <a:t>заявки </a:t>
            </a:r>
            <a:r>
              <a:rPr sz="1400" spc="-10" dirty="0">
                <a:latin typeface="Arial"/>
                <a:cs typeface="Arial"/>
              </a:rPr>
              <a:t>устанавливаются дополнительные  </a:t>
            </a:r>
            <a:r>
              <a:rPr sz="1400" spc="-5" dirty="0">
                <a:latin typeface="Arial"/>
                <a:cs typeface="Arial"/>
              </a:rPr>
              <a:t>требования </a:t>
            </a:r>
            <a:r>
              <a:rPr sz="1400" dirty="0">
                <a:latin typeface="Arial"/>
                <a:cs typeface="Arial"/>
              </a:rPr>
              <a:t>к участникам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закупки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 dirty="0">
              <a:latin typeface="Times New Roman"/>
              <a:cs typeface="Times New Roman"/>
            </a:endParaRPr>
          </a:p>
          <a:p>
            <a:pPr marL="12698">
              <a:spcBef>
                <a:spcPts val="1160"/>
              </a:spcBef>
            </a:pPr>
            <a:r>
              <a:rPr sz="1400" spc="-10" dirty="0">
                <a:latin typeface="Arial"/>
                <a:cs typeface="Arial"/>
              </a:rPr>
              <a:t>Соответствие дополнительным </a:t>
            </a:r>
            <a:r>
              <a:rPr sz="1400" spc="-5" dirty="0">
                <a:latin typeface="Arial"/>
                <a:cs typeface="Arial"/>
              </a:rPr>
              <a:t>требованиям </a:t>
            </a:r>
            <a:r>
              <a:rPr sz="1400" spc="-10" dirty="0">
                <a:latin typeface="Arial"/>
                <a:cs typeface="Arial"/>
              </a:rPr>
              <a:t>во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второй</a:t>
            </a:r>
            <a:endParaRPr sz="1400" dirty="0">
              <a:latin typeface="Arial"/>
              <a:cs typeface="Arial"/>
            </a:endParaRPr>
          </a:p>
          <a:p>
            <a:pPr marL="12698"/>
            <a:r>
              <a:rPr sz="1400" dirty="0">
                <a:latin typeface="Arial"/>
                <a:cs typeface="Arial"/>
              </a:rPr>
              <a:t>части</a:t>
            </a:r>
          </a:p>
          <a:p>
            <a:pPr marL="12698" marR="722560"/>
            <a:r>
              <a:rPr sz="1400" spc="-5" dirty="0">
                <a:latin typeface="Arial"/>
                <a:cs typeface="Arial"/>
              </a:rPr>
              <a:t>заявки </a:t>
            </a:r>
            <a:r>
              <a:rPr sz="1400" spc="-10" dirty="0">
                <a:latin typeface="Arial"/>
                <a:cs typeface="Arial"/>
              </a:rPr>
              <a:t>учитывается </a:t>
            </a:r>
            <a:r>
              <a:rPr sz="1400" spc="-5" dirty="0">
                <a:latin typeface="Arial"/>
                <a:cs typeface="Arial"/>
              </a:rPr>
              <a:t>при рассмотрении предложений  участников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9" name="object 4"/>
          <p:cNvSpPr/>
          <p:nvPr/>
        </p:nvSpPr>
        <p:spPr>
          <a:xfrm>
            <a:off x="734489" y="1869220"/>
            <a:ext cx="432003" cy="3240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5"/>
          <p:cNvSpPr/>
          <p:nvPr/>
        </p:nvSpPr>
        <p:spPr>
          <a:xfrm>
            <a:off x="748205" y="2559306"/>
            <a:ext cx="432003" cy="3240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6"/>
          <p:cNvSpPr/>
          <p:nvPr/>
        </p:nvSpPr>
        <p:spPr>
          <a:xfrm rot="10800000" flipV="1">
            <a:off x="734488" y="3531294"/>
            <a:ext cx="432003" cy="336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6447122"/>
      </p:ext>
    </p:extLst>
  </p:cSld>
  <p:clrMapOvr>
    <a:masterClrMapping/>
  </p:clrMapOvr>
  <p:transition>
    <p:fade thruBlk="1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2"/>
          <p:cNvSpPr txBox="1">
            <a:spLocks noGrp="1"/>
          </p:cNvSpPr>
          <p:nvPr>
            <p:ph type="title"/>
          </p:nvPr>
        </p:nvSpPr>
        <p:spPr>
          <a:xfrm>
            <a:off x="1619672" y="803447"/>
            <a:ext cx="5692140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>
              <a:spcBef>
                <a:spcPts val="95"/>
              </a:spcBef>
            </a:pPr>
            <a:r>
              <a:rPr sz="2200" spc="-20" dirty="0" err="1"/>
              <a:t>Двухэтапный</a:t>
            </a:r>
            <a:r>
              <a:rPr sz="2200" spc="-20" dirty="0"/>
              <a:t> </a:t>
            </a:r>
            <a:r>
              <a:rPr sz="2200" spc="-5" dirty="0" err="1"/>
              <a:t>конкурс</a:t>
            </a:r>
            <a:r>
              <a:rPr sz="2200" spc="-5" dirty="0"/>
              <a:t> в </a:t>
            </a:r>
            <a:r>
              <a:rPr sz="2200" spc="-10" dirty="0" err="1"/>
              <a:t>электронной</a:t>
            </a:r>
            <a:r>
              <a:rPr sz="2200" spc="90" dirty="0"/>
              <a:t> </a:t>
            </a:r>
            <a:r>
              <a:rPr sz="2200" spc="-5" dirty="0" err="1"/>
              <a:t>форме</a:t>
            </a:r>
            <a:endParaRPr sz="2200" spc="-5" dirty="0"/>
          </a:p>
        </p:txBody>
      </p:sp>
      <p:graphicFrame>
        <p:nvGraphicFramePr>
          <p:cNvPr id="1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128829"/>
              </p:ext>
            </p:extLst>
          </p:nvPr>
        </p:nvGraphicFramePr>
        <p:xfrm>
          <a:off x="323528" y="1419622"/>
          <a:ext cx="8640960" cy="31725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29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318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561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99695" marR="31432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200" b="1" spc="-10" dirty="0" err="1" smtClean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Этапы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0483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200" b="1" spc="-1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Сроки, выделенные </a:t>
                      </a:r>
                      <a:r>
                        <a:rPr sz="1200" b="1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на</a:t>
                      </a:r>
                      <a:r>
                        <a:rPr sz="1200" b="1" spc="9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этап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0483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200" b="1" spc="-1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Примечания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0483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24882"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200" i="1" spc="-10" dirty="0">
                          <a:latin typeface="Arial"/>
                          <a:cs typeface="Arial"/>
                        </a:rPr>
                        <a:t>Первый</a:t>
                      </a:r>
                      <a:r>
                        <a:rPr sz="1200" i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spc="-15" dirty="0">
                          <a:latin typeface="Arial"/>
                          <a:cs typeface="Arial"/>
                        </a:rPr>
                        <a:t>этап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0483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Сбор первоначальных предложений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на</a:t>
                      </a:r>
                      <a:r>
                        <a:rPr sz="1200" spc="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участие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конкурсе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99695" marR="29845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Проведение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обсуждения с участниками 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предварительных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предложений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с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использованием  ресурсов электронных</a:t>
                      </a:r>
                      <a:r>
                        <a:rPr sz="12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площадок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0483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 marR="13398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Этап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проводится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не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более,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чем 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через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20 дней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после окончания 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подачи предварительных 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заявок.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Проводится без  обеспечения</a:t>
                      </a:r>
                      <a:r>
                        <a:rPr sz="12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заявок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0483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15756">
                <a:tc>
                  <a:txBody>
                    <a:bodyPr/>
                    <a:lstStyle/>
                    <a:p>
                      <a:pPr marL="99695" marR="129539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200" i="1" spc="-5" dirty="0">
                          <a:latin typeface="Arial"/>
                          <a:cs typeface="Arial"/>
                        </a:rPr>
                        <a:t>Публикация  </a:t>
                      </a:r>
                      <a:r>
                        <a:rPr sz="1200" i="1" spc="-15" dirty="0">
                          <a:latin typeface="Arial"/>
                          <a:cs typeface="Arial"/>
                        </a:rPr>
                        <a:t>протоколов </a:t>
                      </a:r>
                      <a:r>
                        <a:rPr sz="1200" i="1" spc="-10" dirty="0">
                          <a:latin typeface="Arial"/>
                          <a:cs typeface="Arial"/>
                        </a:rPr>
                        <a:t>по  </a:t>
                      </a:r>
                      <a:r>
                        <a:rPr sz="1200" i="1" spc="-15" dirty="0">
                          <a:latin typeface="Arial"/>
                          <a:cs typeface="Arial"/>
                        </a:rPr>
                        <a:t>итогам  первого</a:t>
                      </a:r>
                      <a:r>
                        <a:rPr sz="1200" i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spc="-15" dirty="0">
                          <a:latin typeface="Arial"/>
                          <a:cs typeface="Arial"/>
                        </a:rPr>
                        <a:t>этапа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По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итогам первого этапа формируется</a:t>
                      </a:r>
                      <a:r>
                        <a:rPr sz="1200" spc="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протокол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99695" marR="30543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и не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позднее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рабочего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дня,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следующего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за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датой 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подписания указанного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протокола,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размещаются  заказчиком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единой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информационной</a:t>
                      </a:r>
                      <a:r>
                        <a:rPr sz="12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системе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и на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электронной</a:t>
                      </a:r>
                      <a:r>
                        <a:rPr sz="12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площадке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200" spc="-15" dirty="0">
                          <a:latin typeface="Arial"/>
                          <a:cs typeface="Arial"/>
                        </a:rPr>
                        <a:t>Подписывается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2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электронном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виде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1843"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200" i="1" spc="-10" dirty="0">
                          <a:latin typeface="Arial"/>
                          <a:cs typeface="Arial"/>
                        </a:rPr>
                        <a:t>Второй</a:t>
                      </a:r>
                      <a:r>
                        <a:rPr sz="1200" i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spc="-15" dirty="0">
                          <a:latin typeface="Arial"/>
                          <a:cs typeface="Arial"/>
                        </a:rPr>
                        <a:t>этап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200" spc="-15" dirty="0">
                          <a:latin typeface="Arial"/>
                          <a:cs typeface="Arial"/>
                        </a:rPr>
                        <a:t>Проводится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по схеме,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аналогичной</a:t>
                      </a:r>
                      <a:r>
                        <a:rPr sz="1200" spc="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открытому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конкурсу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 marR="29146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Участники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первого этапа 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вправе отказаться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от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участия 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во втором</a:t>
                      </a:r>
                      <a:r>
                        <a:rPr sz="12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этапе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3559722"/>
      </p:ext>
    </p:extLst>
  </p:cSld>
  <p:clrMapOvr>
    <a:masterClrMapping/>
  </p:clrMapOvr>
  <p:transition>
    <p:fade thruBlk="1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2339753" y="749441"/>
            <a:ext cx="4494530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>
              <a:spcBef>
                <a:spcPts val="95"/>
              </a:spcBef>
            </a:pPr>
            <a:r>
              <a:rPr sz="2200" spc="-10" dirty="0"/>
              <a:t>Электронные </a:t>
            </a:r>
            <a:r>
              <a:rPr sz="2200" spc="-15" dirty="0"/>
              <a:t>процедуры.</a:t>
            </a:r>
            <a:r>
              <a:rPr sz="2200" spc="25" dirty="0"/>
              <a:t> </a:t>
            </a:r>
            <a:r>
              <a:rPr sz="2200" spc="-10" dirty="0"/>
              <a:t>Аукцион</a:t>
            </a:r>
          </a:p>
        </p:txBody>
      </p:sp>
      <p:sp>
        <p:nvSpPr>
          <p:cNvPr id="6" name="object 3"/>
          <p:cNvSpPr txBox="1"/>
          <p:nvPr/>
        </p:nvSpPr>
        <p:spPr>
          <a:xfrm>
            <a:off x="410553" y="1221601"/>
            <a:ext cx="8352928" cy="1829345"/>
          </a:xfrm>
          <a:prstGeom prst="rect">
            <a:avLst/>
          </a:prstGeom>
        </p:spPr>
        <p:txBody>
          <a:bodyPr vert="horz" wrap="square" lIns="0" tIns="13333" rIns="0" bIns="0" rtlCol="0">
            <a:spAutoFit/>
          </a:bodyPr>
          <a:lstStyle/>
          <a:p>
            <a:pPr marL="12698" marR="73018" algn="just">
              <a:spcBef>
                <a:spcPts val="105"/>
              </a:spcBef>
            </a:pPr>
            <a:r>
              <a:rPr sz="1400" spc="-10" dirty="0">
                <a:latin typeface="Arial"/>
                <a:cs typeface="Arial"/>
              </a:rPr>
              <a:t>Дополнен </a:t>
            </a:r>
            <a:r>
              <a:rPr sz="1400" spc="-5" dirty="0">
                <a:latin typeface="Arial"/>
                <a:cs typeface="Arial"/>
              </a:rPr>
              <a:t>положением, что </a:t>
            </a:r>
            <a:r>
              <a:rPr sz="1400" dirty="0">
                <a:latin typeface="Arial"/>
                <a:cs typeface="Arial"/>
              </a:rPr>
              <a:t>в </a:t>
            </a:r>
            <a:r>
              <a:rPr sz="1400" spc="-5" dirty="0">
                <a:latin typeface="Arial"/>
                <a:cs typeface="Arial"/>
              </a:rPr>
              <a:t>случае, если начальная (максимальная)  цена </a:t>
            </a:r>
            <a:r>
              <a:rPr sz="1400" dirty="0">
                <a:latin typeface="Arial"/>
                <a:cs typeface="Arial"/>
              </a:rPr>
              <a:t>контракта не </a:t>
            </a:r>
            <a:r>
              <a:rPr sz="1400" spc="-10" dirty="0">
                <a:latin typeface="Arial"/>
                <a:cs typeface="Arial"/>
              </a:rPr>
              <a:t>превышает </a:t>
            </a:r>
            <a:r>
              <a:rPr sz="1400" dirty="0">
                <a:latin typeface="Arial"/>
                <a:cs typeface="Arial"/>
              </a:rPr>
              <a:t>3 </a:t>
            </a:r>
            <a:r>
              <a:rPr sz="1400" spc="-5" dirty="0">
                <a:latin typeface="Arial"/>
                <a:cs typeface="Arial"/>
              </a:rPr>
              <a:t>миллиона </a:t>
            </a:r>
            <a:r>
              <a:rPr sz="1400" spc="-15" dirty="0">
                <a:latin typeface="Arial"/>
                <a:cs typeface="Arial"/>
              </a:rPr>
              <a:t>рублей, </a:t>
            </a:r>
            <a:r>
              <a:rPr sz="1400" spc="-5" dirty="0">
                <a:latin typeface="Arial"/>
                <a:cs typeface="Arial"/>
              </a:rPr>
              <a:t>срок рассмотрения  первых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частей</a:t>
            </a:r>
            <a:endParaRPr sz="1400" dirty="0">
              <a:latin typeface="Arial"/>
              <a:cs typeface="Arial"/>
            </a:endParaRPr>
          </a:p>
          <a:p>
            <a:pPr marL="12698"/>
            <a:r>
              <a:rPr sz="1400" dirty="0">
                <a:latin typeface="Arial"/>
                <a:cs typeface="Arial"/>
              </a:rPr>
              <a:t>не </a:t>
            </a:r>
            <a:r>
              <a:rPr sz="1400" spc="-15" dirty="0">
                <a:latin typeface="Arial"/>
                <a:cs typeface="Arial"/>
              </a:rPr>
              <a:t>может </a:t>
            </a:r>
            <a:r>
              <a:rPr sz="1400" spc="-5" dirty="0">
                <a:latin typeface="Arial"/>
                <a:cs typeface="Arial"/>
              </a:rPr>
              <a:t>превышать </a:t>
            </a:r>
            <a:r>
              <a:rPr sz="1400" dirty="0">
                <a:latin typeface="Arial"/>
                <a:cs typeface="Arial"/>
              </a:rPr>
              <a:t>1 </a:t>
            </a:r>
            <a:r>
              <a:rPr sz="1400" spc="-10" dirty="0">
                <a:latin typeface="Arial"/>
                <a:cs typeface="Arial"/>
              </a:rPr>
              <a:t>рабочий </a:t>
            </a:r>
            <a:r>
              <a:rPr sz="1400" spc="-5" dirty="0">
                <a:latin typeface="Arial"/>
                <a:cs typeface="Arial"/>
              </a:rPr>
              <a:t>день </a:t>
            </a:r>
            <a:r>
              <a:rPr sz="1400" dirty="0">
                <a:latin typeface="Arial"/>
                <a:cs typeface="Arial"/>
              </a:rPr>
              <a:t>с </a:t>
            </a:r>
            <a:r>
              <a:rPr sz="1400" spc="-10" dirty="0">
                <a:latin typeface="Arial"/>
                <a:cs typeface="Arial"/>
              </a:rPr>
              <a:t>даты </a:t>
            </a:r>
            <a:r>
              <a:rPr sz="1400" spc="-5" dirty="0">
                <a:latin typeface="Arial"/>
                <a:cs typeface="Arial"/>
              </a:rPr>
              <a:t>окончания </a:t>
            </a:r>
            <a:r>
              <a:rPr sz="1400" spc="5" dirty="0">
                <a:latin typeface="Arial"/>
                <a:cs typeface="Arial"/>
              </a:rPr>
              <a:t>срока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подачи</a:t>
            </a:r>
            <a:endParaRPr sz="1400" dirty="0">
              <a:latin typeface="Arial"/>
              <a:cs typeface="Arial"/>
            </a:endParaRPr>
          </a:p>
          <a:p>
            <a:pPr marL="12698"/>
            <a:r>
              <a:rPr sz="1400" dirty="0">
                <a:latin typeface="Arial"/>
                <a:cs typeface="Arial"/>
              </a:rPr>
              <a:t>указанных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заявок.</a:t>
            </a:r>
            <a:endParaRPr sz="1400" dirty="0">
              <a:latin typeface="Arial"/>
              <a:cs typeface="Arial"/>
            </a:endParaRPr>
          </a:p>
          <a:p>
            <a:pPr marL="12698">
              <a:spcBef>
                <a:spcPts val="1200"/>
              </a:spcBef>
            </a:pPr>
            <a:r>
              <a:rPr sz="1400" dirty="0">
                <a:latin typeface="Arial"/>
                <a:cs typeface="Arial"/>
              </a:rPr>
              <a:t>Поправка </a:t>
            </a:r>
            <a:r>
              <a:rPr sz="1400" spc="-10" dirty="0">
                <a:latin typeface="Arial"/>
                <a:cs typeface="Arial"/>
              </a:rPr>
              <a:t>вступает </a:t>
            </a:r>
            <a:r>
              <a:rPr sz="1400" dirty="0">
                <a:latin typeface="Arial"/>
                <a:cs typeface="Arial"/>
              </a:rPr>
              <a:t>в силу с </a:t>
            </a:r>
            <a:r>
              <a:rPr sz="1400" b="1" dirty="0">
                <a:latin typeface="Arial"/>
                <a:cs typeface="Arial"/>
              </a:rPr>
              <a:t>1 </a:t>
            </a:r>
            <a:r>
              <a:rPr sz="1400" b="1" spc="-10" dirty="0">
                <a:latin typeface="Arial"/>
                <a:cs typeface="Arial"/>
              </a:rPr>
              <a:t>июля </a:t>
            </a:r>
            <a:r>
              <a:rPr sz="1400" b="1" spc="-5" dirty="0">
                <a:latin typeface="Arial"/>
                <a:cs typeface="Arial"/>
              </a:rPr>
              <a:t>2018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года</a:t>
            </a:r>
            <a:r>
              <a:rPr sz="1400" spc="-10" dirty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  <a:p>
            <a:pPr marL="12698" marR="5080">
              <a:spcBef>
                <a:spcPts val="1205"/>
              </a:spcBef>
            </a:pPr>
            <a:r>
              <a:rPr sz="1400" spc="-20" dirty="0">
                <a:latin typeface="Arial"/>
                <a:cs typeface="Arial"/>
              </a:rPr>
              <a:t>Также </a:t>
            </a:r>
            <a:r>
              <a:rPr sz="1400" dirty="0">
                <a:latin typeface="Arial"/>
                <a:cs typeface="Arial"/>
              </a:rPr>
              <a:t>с </a:t>
            </a:r>
            <a:r>
              <a:rPr sz="1400" b="1" dirty="0">
                <a:latin typeface="Arial"/>
                <a:cs typeface="Arial"/>
              </a:rPr>
              <a:t>1 </a:t>
            </a:r>
            <a:r>
              <a:rPr sz="1400" b="1" spc="-10" dirty="0">
                <a:latin typeface="Arial"/>
                <a:cs typeface="Arial"/>
              </a:rPr>
              <a:t>июля </a:t>
            </a:r>
            <a:r>
              <a:rPr sz="1400" b="1" spc="-5" dirty="0">
                <a:latin typeface="Arial"/>
                <a:cs typeface="Arial"/>
              </a:rPr>
              <a:t>2018 </a:t>
            </a:r>
            <a:r>
              <a:rPr sz="1400" b="1" spc="-15" dirty="0">
                <a:latin typeface="Arial"/>
                <a:cs typeface="Arial"/>
              </a:rPr>
              <a:t>года </a:t>
            </a:r>
            <a:r>
              <a:rPr sz="1400" b="1" spc="-5" dirty="0">
                <a:latin typeface="Arial"/>
                <a:cs typeface="Arial"/>
              </a:rPr>
              <a:t>шаг </a:t>
            </a:r>
            <a:r>
              <a:rPr sz="1400" b="1" spc="-10" dirty="0">
                <a:latin typeface="Arial"/>
                <a:cs typeface="Arial"/>
              </a:rPr>
              <a:t>аукциона </a:t>
            </a:r>
            <a:r>
              <a:rPr sz="1400" b="1" spc="-30" dirty="0">
                <a:latin typeface="Arial"/>
                <a:cs typeface="Arial"/>
              </a:rPr>
              <a:t>будет </a:t>
            </a:r>
            <a:r>
              <a:rPr sz="1400" b="1" spc="-15" dirty="0">
                <a:latin typeface="Arial"/>
                <a:cs typeface="Arial"/>
              </a:rPr>
              <a:t>составлять </a:t>
            </a:r>
            <a:r>
              <a:rPr sz="1400" b="1" spc="-25" dirty="0">
                <a:latin typeface="Arial"/>
                <a:cs typeface="Arial"/>
              </a:rPr>
              <a:t>от </a:t>
            </a:r>
            <a:r>
              <a:rPr sz="1400" b="1" dirty="0">
                <a:latin typeface="Arial"/>
                <a:cs typeface="Arial"/>
              </a:rPr>
              <a:t>0,5 до  5% </a:t>
            </a:r>
            <a:r>
              <a:rPr sz="1400" b="1" spc="-25" dirty="0">
                <a:latin typeface="Arial"/>
                <a:cs typeface="Arial"/>
              </a:rPr>
              <a:t>от </a:t>
            </a:r>
            <a:r>
              <a:rPr sz="1400" b="1" dirty="0">
                <a:latin typeface="Arial"/>
                <a:cs typeface="Arial"/>
              </a:rPr>
              <a:t>НМЦК, но не </a:t>
            </a:r>
            <a:r>
              <a:rPr sz="1400" b="1" spc="-5" dirty="0">
                <a:latin typeface="Arial"/>
                <a:cs typeface="Arial"/>
              </a:rPr>
              <a:t>менее, </a:t>
            </a:r>
            <a:r>
              <a:rPr sz="1400" b="1" spc="-10" dirty="0">
                <a:latin typeface="Arial"/>
                <a:cs typeface="Arial"/>
              </a:rPr>
              <a:t>чем </a:t>
            </a:r>
            <a:r>
              <a:rPr sz="1400" b="1" spc="-5" dirty="0">
                <a:latin typeface="Arial"/>
                <a:cs typeface="Arial"/>
              </a:rPr>
              <a:t>100</a:t>
            </a:r>
            <a:r>
              <a:rPr sz="1400" b="1" spc="-80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рублей.</a:t>
            </a:r>
            <a:endParaRPr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6777769"/>
      </p:ext>
    </p:extLst>
  </p:cSld>
  <p:clrMapOvr>
    <a:masterClrMapping/>
  </p:clrMapOvr>
  <p:transition>
    <p:fade thruBlk="1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874795"/>
              </p:ext>
            </p:extLst>
          </p:nvPr>
        </p:nvGraphicFramePr>
        <p:xfrm>
          <a:off x="179512" y="1347614"/>
          <a:ext cx="8856984" cy="33123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516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682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71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45099"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200" b="1" spc="-10" dirty="0" err="1" smtClean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Этапы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50483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200" b="1" spc="-10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Сроки, выделенные </a:t>
                      </a:r>
                      <a:r>
                        <a:rPr sz="1200" b="1" spc="-5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на</a:t>
                      </a:r>
                      <a:r>
                        <a:rPr sz="1200" b="1" spc="90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этап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50483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200" b="1" spc="-10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Примечания</a:t>
                      </a:r>
                      <a:endParaRPr sz="1200">
                        <a:latin typeface="+mn-lt"/>
                        <a:cs typeface="Arial"/>
                      </a:endParaRPr>
                    </a:p>
                  </a:txBody>
                  <a:tcPr marL="0" marR="0" marT="50483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57576">
                <a:tc>
                  <a:txBody>
                    <a:bodyPr/>
                    <a:lstStyle/>
                    <a:p>
                      <a:pPr marL="99695" marR="17843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200" i="1" spc="-10" dirty="0">
                          <a:latin typeface="+mn-lt"/>
                          <a:cs typeface="Arial"/>
                        </a:rPr>
                        <a:t>Размещение </a:t>
                      </a:r>
                      <a:r>
                        <a:rPr sz="1200" i="1" spc="-15" dirty="0">
                          <a:latin typeface="+mn-lt"/>
                          <a:cs typeface="Arial"/>
                        </a:rPr>
                        <a:t>извещения  </a:t>
                      </a:r>
                      <a:r>
                        <a:rPr sz="1200" i="1" spc="-5" dirty="0">
                          <a:latin typeface="+mn-lt"/>
                          <a:cs typeface="Arial"/>
                        </a:rPr>
                        <a:t>в</a:t>
                      </a:r>
                      <a:r>
                        <a:rPr sz="1200" i="1" spc="-1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200" i="1" spc="-5" dirty="0">
                          <a:latin typeface="+mn-lt"/>
                          <a:cs typeface="Arial"/>
                        </a:rPr>
                        <a:t>ЕИС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50483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 marR="41465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200" spc="-10" dirty="0">
                          <a:latin typeface="+mn-lt"/>
                          <a:cs typeface="Arial"/>
                        </a:rPr>
                        <a:t>Минимум </a:t>
                      </a:r>
                      <a:r>
                        <a:rPr sz="1200" spc="-5" dirty="0">
                          <a:latin typeface="+mn-lt"/>
                          <a:cs typeface="Arial"/>
                        </a:rPr>
                        <a:t>за 7 дней до </a:t>
                      </a:r>
                      <a:r>
                        <a:rPr sz="1200" spc="-15" dirty="0">
                          <a:latin typeface="+mn-lt"/>
                          <a:cs typeface="Arial"/>
                        </a:rPr>
                        <a:t>даты </a:t>
                      </a:r>
                      <a:r>
                        <a:rPr sz="1200" spc="-5" dirty="0">
                          <a:latin typeface="+mn-lt"/>
                          <a:cs typeface="Arial"/>
                        </a:rPr>
                        <a:t>окончания </a:t>
                      </a:r>
                      <a:r>
                        <a:rPr sz="1200" spc="-15" dirty="0">
                          <a:latin typeface="+mn-lt"/>
                          <a:cs typeface="Arial"/>
                        </a:rPr>
                        <a:t>подачи  </a:t>
                      </a:r>
                      <a:r>
                        <a:rPr sz="1200" spc="-10" dirty="0">
                          <a:latin typeface="+mn-lt"/>
                          <a:cs typeface="Arial"/>
                        </a:rPr>
                        <a:t>заявок при НМЦК </a:t>
                      </a:r>
                      <a:r>
                        <a:rPr sz="1200" spc="-5" dirty="0">
                          <a:latin typeface="+mn-lt"/>
                          <a:cs typeface="Arial"/>
                        </a:rPr>
                        <a:t>до 3 </a:t>
                      </a:r>
                      <a:r>
                        <a:rPr sz="1200" spc="-10" dirty="0">
                          <a:latin typeface="+mn-lt"/>
                          <a:cs typeface="Arial"/>
                        </a:rPr>
                        <a:t>млн</a:t>
                      </a:r>
                      <a:r>
                        <a:rPr sz="1200" spc="10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+mn-lt"/>
                          <a:cs typeface="Arial"/>
                        </a:rPr>
                        <a:t>руб.</a:t>
                      </a:r>
                      <a:endParaRPr sz="1200">
                        <a:latin typeface="+mn-lt"/>
                        <a:cs typeface="Arial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200" spc="-10" dirty="0">
                          <a:latin typeface="+mn-lt"/>
                          <a:cs typeface="Arial"/>
                        </a:rPr>
                        <a:t>Минимум </a:t>
                      </a:r>
                      <a:r>
                        <a:rPr sz="1200" spc="-5" dirty="0">
                          <a:latin typeface="+mn-lt"/>
                          <a:cs typeface="Arial"/>
                        </a:rPr>
                        <a:t>за 15 дней о </a:t>
                      </a:r>
                      <a:r>
                        <a:rPr sz="1200" spc="-15" dirty="0">
                          <a:latin typeface="+mn-lt"/>
                          <a:cs typeface="Arial"/>
                        </a:rPr>
                        <a:t>даты </a:t>
                      </a:r>
                      <a:r>
                        <a:rPr sz="1200" spc="-10" dirty="0">
                          <a:latin typeface="+mn-lt"/>
                          <a:cs typeface="Arial"/>
                        </a:rPr>
                        <a:t>окончания</a:t>
                      </a:r>
                      <a:r>
                        <a:rPr sz="1200" spc="13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200" spc="-15" dirty="0">
                          <a:latin typeface="+mn-lt"/>
                          <a:cs typeface="Arial"/>
                        </a:rPr>
                        <a:t>подачи</a:t>
                      </a:r>
                      <a:endParaRPr sz="1200">
                        <a:latin typeface="+mn-lt"/>
                        <a:cs typeface="Arial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+mn-lt"/>
                          <a:cs typeface="Arial"/>
                        </a:rPr>
                        <a:t>заявок при НМЦК </a:t>
                      </a:r>
                      <a:r>
                        <a:rPr sz="1200" spc="-5" dirty="0">
                          <a:latin typeface="+mn-lt"/>
                          <a:cs typeface="Arial"/>
                        </a:rPr>
                        <a:t>свыше 3 млн</a:t>
                      </a:r>
                      <a:r>
                        <a:rPr sz="1200" spc="10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+mn-lt"/>
                          <a:cs typeface="Arial"/>
                        </a:rPr>
                        <a:t>руб.</a:t>
                      </a:r>
                      <a:endParaRPr sz="1200">
                        <a:latin typeface="+mn-lt"/>
                        <a:cs typeface="Arial"/>
                      </a:endParaRPr>
                    </a:p>
                  </a:txBody>
                  <a:tcPr marL="0" marR="0" marT="50483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 marR="12192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200" spc="-5" dirty="0">
                          <a:latin typeface="+mn-lt"/>
                          <a:cs typeface="Arial"/>
                        </a:rPr>
                        <a:t>Участник </a:t>
                      </a:r>
                      <a:r>
                        <a:rPr sz="1200" spc="-20" dirty="0">
                          <a:latin typeface="+mn-lt"/>
                          <a:cs typeface="Arial"/>
                        </a:rPr>
                        <a:t>может </a:t>
                      </a:r>
                      <a:r>
                        <a:rPr sz="1200" spc="-5" dirty="0">
                          <a:latin typeface="+mn-lt"/>
                          <a:cs typeface="Arial"/>
                        </a:rPr>
                        <a:t>быть  </a:t>
                      </a:r>
                      <a:r>
                        <a:rPr sz="1200" spc="-10" dirty="0">
                          <a:latin typeface="+mn-lt"/>
                          <a:cs typeface="Arial"/>
                        </a:rPr>
                        <a:t>отклонен</a:t>
                      </a:r>
                      <a:endParaRPr sz="1200">
                        <a:latin typeface="+mn-lt"/>
                        <a:cs typeface="Arial"/>
                      </a:endParaRPr>
                    </a:p>
                    <a:p>
                      <a:pPr marL="100330" marR="23939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+mn-lt"/>
                          <a:cs typeface="Arial"/>
                        </a:rPr>
                        <a:t>на </a:t>
                      </a:r>
                      <a:r>
                        <a:rPr sz="1200" spc="-10" dirty="0">
                          <a:latin typeface="+mn-lt"/>
                          <a:cs typeface="Arial"/>
                        </a:rPr>
                        <a:t>любом </a:t>
                      </a:r>
                      <a:r>
                        <a:rPr sz="1200" spc="-5" dirty="0">
                          <a:latin typeface="+mn-lt"/>
                          <a:cs typeface="Arial"/>
                        </a:rPr>
                        <a:t>из </a:t>
                      </a:r>
                      <a:r>
                        <a:rPr sz="1200" spc="-15" dirty="0">
                          <a:latin typeface="+mn-lt"/>
                          <a:cs typeface="Arial"/>
                        </a:rPr>
                        <a:t>этапов  </a:t>
                      </a:r>
                      <a:r>
                        <a:rPr sz="1200" spc="-10" dirty="0">
                          <a:latin typeface="+mn-lt"/>
                          <a:cs typeface="Arial"/>
                        </a:rPr>
                        <a:t>аукциона</a:t>
                      </a:r>
                      <a:endParaRPr sz="1200">
                        <a:latin typeface="+mn-lt"/>
                        <a:cs typeface="Arial"/>
                      </a:endParaRPr>
                    </a:p>
                  </a:txBody>
                  <a:tcPr marL="0" marR="0" marT="50483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7857">
                <a:tc>
                  <a:txBody>
                    <a:bodyPr/>
                    <a:lstStyle/>
                    <a:p>
                      <a:pPr marL="99695" marR="17081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200" i="1" spc="-10" dirty="0">
                          <a:latin typeface="+mn-lt"/>
                          <a:cs typeface="Arial"/>
                        </a:rPr>
                        <a:t>Рассмотрение </a:t>
                      </a:r>
                      <a:r>
                        <a:rPr sz="1200" i="1" spc="-5" dirty="0">
                          <a:latin typeface="+mn-lt"/>
                          <a:cs typeface="Arial"/>
                        </a:rPr>
                        <a:t>I </a:t>
                      </a:r>
                      <a:r>
                        <a:rPr lang="ru-RU" sz="1200" i="1" spc="-5" dirty="0" smtClean="0">
                          <a:latin typeface="+mn-lt"/>
                          <a:cs typeface="Arial"/>
                        </a:rPr>
                        <a:t>–х </a:t>
                      </a:r>
                      <a:r>
                        <a:rPr sz="1200" i="1" spc="-10" dirty="0" err="1" smtClean="0">
                          <a:latin typeface="+mn-lt"/>
                          <a:cs typeface="Arial"/>
                        </a:rPr>
                        <a:t>частей</a:t>
                      </a:r>
                      <a:r>
                        <a:rPr sz="1200" i="1" spc="-10" dirty="0" smtClean="0">
                          <a:latin typeface="+mn-lt"/>
                          <a:cs typeface="Arial"/>
                        </a:rPr>
                        <a:t>  </a:t>
                      </a:r>
                      <a:r>
                        <a:rPr sz="1200" i="1" spc="-15" dirty="0">
                          <a:latin typeface="+mn-lt"/>
                          <a:cs typeface="Arial"/>
                        </a:rPr>
                        <a:t>заявок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200" spc="-10" dirty="0">
                          <a:latin typeface="+mn-lt"/>
                          <a:cs typeface="Arial"/>
                        </a:rPr>
                        <a:t>Если НМЦК </a:t>
                      </a:r>
                      <a:r>
                        <a:rPr sz="1200" spc="-5" dirty="0">
                          <a:latin typeface="+mn-lt"/>
                          <a:cs typeface="Arial"/>
                        </a:rPr>
                        <a:t>не </a:t>
                      </a:r>
                      <a:r>
                        <a:rPr sz="1200" spc="-15" dirty="0">
                          <a:latin typeface="+mn-lt"/>
                          <a:cs typeface="Arial"/>
                        </a:rPr>
                        <a:t>превышает </a:t>
                      </a:r>
                      <a:r>
                        <a:rPr sz="1200" spc="-5" dirty="0">
                          <a:latin typeface="+mn-lt"/>
                          <a:cs typeface="Arial"/>
                        </a:rPr>
                        <a:t>3 млн</a:t>
                      </a:r>
                      <a:r>
                        <a:rPr sz="1200" spc="11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+mn-lt"/>
                          <a:cs typeface="Arial"/>
                        </a:rPr>
                        <a:t>руб.,</a:t>
                      </a:r>
                      <a:endParaRPr sz="1200" dirty="0">
                        <a:latin typeface="+mn-lt"/>
                        <a:cs typeface="Arial"/>
                      </a:endParaRPr>
                    </a:p>
                    <a:p>
                      <a:pPr marL="99695" marR="678180">
                        <a:lnSpc>
                          <a:spcPct val="100000"/>
                        </a:lnSpc>
                      </a:pPr>
                      <a:r>
                        <a:rPr sz="1200" spc="-15" dirty="0">
                          <a:latin typeface="+mn-lt"/>
                          <a:cs typeface="Arial"/>
                        </a:rPr>
                        <a:t>то рассматривается </a:t>
                      </a:r>
                      <a:r>
                        <a:rPr sz="1200" spc="-5" dirty="0">
                          <a:latin typeface="+mn-lt"/>
                          <a:cs typeface="Arial"/>
                        </a:rPr>
                        <a:t>1 </a:t>
                      </a:r>
                      <a:r>
                        <a:rPr sz="1200" spc="-10" dirty="0">
                          <a:latin typeface="+mn-lt"/>
                          <a:cs typeface="Arial"/>
                        </a:rPr>
                        <a:t>рабочий </a:t>
                      </a:r>
                      <a:r>
                        <a:rPr sz="1200" spc="-5" dirty="0">
                          <a:latin typeface="+mn-lt"/>
                          <a:cs typeface="Arial"/>
                        </a:rPr>
                        <a:t>день с </a:t>
                      </a:r>
                      <a:r>
                        <a:rPr sz="1200" spc="-15" dirty="0">
                          <a:latin typeface="+mn-lt"/>
                          <a:cs typeface="Arial"/>
                        </a:rPr>
                        <a:t>даты  </a:t>
                      </a:r>
                      <a:r>
                        <a:rPr sz="1200" spc="-5" dirty="0">
                          <a:latin typeface="+mn-lt"/>
                          <a:cs typeface="Arial"/>
                        </a:rPr>
                        <a:t>окончания </a:t>
                      </a:r>
                      <a:r>
                        <a:rPr sz="1200" spc="-15" dirty="0">
                          <a:latin typeface="+mn-lt"/>
                          <a:cs typeface="Arial"/>
                        </a:rPr>
                        <a:t>подачи</a:t>
                      </a:r>
                      <a:r>
                        <a:rPr sz="1200" spc="2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+mn-lt"/>
                          <a:cs typeface="Arial"/>
                        </a:rPr>
                        <a:t>заявок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97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200" spc="-10" dirty="0">
                          <a:latin typeface="+mn-lt"/>
                          <a:cs typeface="Arial"/>
                        </a:rPr>
                        <a:t>Если НМЦК более </a:t>
                      </a:r>
                      <a:r>
                        <a:rPr sz="1200" spc="-5" dirty="0">
                          <a:latin typeface="+mn-lt"/>
                          <a:cs typeface="Arial"/>
                        </a:rPr>
                        <a:t>3 млн руб., </a:t>
                      </a:r>
                      <a:r>
                        <a:rPr sz="1200" spc="-15" dirty="0">
                          <a:latin typeface="+mn-lt"/>
                          <a:cs typeface="Arial"/>
                        </a:rPr>
                        <a:t>то </a:t>
                      </a:r>
                      <a:r>
                        <a:rPr sz="1200" spc="-5" dirty="0">
                          <a:latin typeface="+mn-lt"/>
                          <a:cs typeface="Arial"/>
                        </a:rPr>
                        <a:t>до 7</a:t>
                      </a:r>
                      <a:r>
                        <a:rPr sz="1200" spc="17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+mn-lt"/>
                          <a:cs typeface="Arial"/>
                        </a:rPr>
                        <a:t>дней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21907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6058"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200" i="1" spc="-10" dirty="0">
                          <a:latin typeface="+mn-lt"/>
                          <a:cs typeface="Arial"/>
                        </a:rPr>
                        <a:t>Проведение</a:t>
                      </a:r>
                      <a:r>
                        <a:rPr sz="1200" i="1" spc="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200" i="1" spc="-15" dirty="0">
                          <a:latin typeface="+mn-lt"/>
                          <a:cs typeface="Arial"/>
                        </a:rPr>
                        <a:t>торговой</a:t>
                      </a:r>
                      <a:endParaRPr sz="1200" dirty="0">
                        <a:latin typeface="+mn-lt"/>
                        <a:cs typeface="Arial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1200" i="1" spc="-5" dirty="0">
                          <a:latin typeface="+mn-lt"/>
                          <a:cs typeface="Arial"/>
                        </a:rPr>
                        <a:t>сессии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200" spc="-5" dirty="0">
                          <a:latin typeface="+mn-lt"/>
                          <a:cs typeface="Arial"/>
                        </a:rPr>
                        <a:t>Не </a:t>
                      </a:r>
                      <a:r>
                        <a:rPr sz="1200" spc="-10" dirty="0">
                          <a:latin typeface="+mn-lt"/>
                          <a:cs typeface="Arial"/>
                        </a:rPr>
                        <a:t>позднее, </a:t>
                      </a:r>
                      <a:r>
                        <a:rPr sz="1200" spc="-5" dirty="0">
                          <a:latin typeface="+mn-lt"/>
                          <a:cs typeface="Arial"/>
                        </a:rPr>
                        <a:t>чем </a:t>
                      </a:r>
                      <a:r>
                        <a:rPr sz="1200" spc="-10" dirty="0">
                          <a:latin typeface="+mn-lt"/>
                          <a:cs typeface="Arial"/>
                        </a:rPr>
                        <a:t>через </a:t>
                      </a:r>
                      <a:r>
                        <a:rPr sz="1200" spc="-5" dirty="0">
                          <a:latin typeface="+mn-lt"/>
                          <a:cs typeface="Arial"/>
                        </a:rPr>
                        <a:t>2 дня </a:t>
                      </a:r>
                      <a:r>
                        <a:rPr sz="1200" dirty="0">
                          <a:latin typeface="+mn-lt"/>
                          <a:cs typeface="Arial"/>
                        </a:rPr>
                        <a:t>со </a:t>
                      </a:r>
                      <a:r>
                        <a:rPr sz="1200" spc="-5" dirty="0">
                          <a:latin typeface="+mn-lt"/>
                          <a:cs typeface="Arial"/>
                        </a:rPr>
                        <a:t>дня</a:t>
                      </a:r>
                      <a:r>
                        <a:rPr sz="1200" spc="3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+mn-lt"/>
                          <a:cs typeface="Arial"/>
                        </a:rPr>
                        <a:t>рассмотрения</a:t>
                      </a:r>
                      <a:endParaRPr sz="1200" dirty="0">
                        <a:latin typeface="+mn-lt"/>
                        <a:cs typeface="Arial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+mn-lt"/>
                          <a:cs typeface="Arial"/>
                        </a:rPr>
                        <a:t>I</a:t>
                      </a:r>
                      <a:r>
                        <a:rPr sz="1200" spc="-10" dirty="0">
                          <a:latin typeface="+mn-lt"/>
                          <a:cs typeface="Arial"/>
                        </a:rPr>
                        <a:t> частей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6058"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200" i="1" spc="-10" dirty="0" err="1">
                          <a:latin typeface="+mn-lt"/>
                          <a:cs typeface="Arial"/>
                        </a:rPr>
                        <a:t>Рассмотрение</a:t>
                      </a:r>
                      <a:r>
                        <a:rPr sz="1200" i="1" spc="-1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200" i="1" spc="-5" dirty="0" smtClean="0">
                          <a:latin typeface="+mn-lt"/>
                          <a:cs typeface="Arial"/>
                        </a:rPr>
                        <a:t>II</a:t>
                      </a:r>
                      <a:r>
                        <a:rPr lang="ru-RU" sz="1200" i="1" spc="-5" dirty="0" smtClean="0">
                          <a:latin typeface="+mn-lt"/>
                          <a:cs typeface="Arial"/>
                        </a:rPr>
                        <a:t>-х</a:t>
                      </a:r>
                      <a:r>
                        <a:rPr sz="1200" i="1" spc="45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sz="1200" i="1" spc="-10" dirty="0">
                          <a:latin typeface="+mn-lt"/>
                          <a:cs typeface="Arial"/>
                        </a:rPr>
                        <a:t>частей</a:t>
                      </a:r>
                      <a:endParaRPr sz="1200" dirty="0">
                        <a:latin typeface="+mn-lt"/>
                        <a:cs typeface="Arial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1200" i="1" spc="-15" dirty="0">
                          <a:latin typeface="+mn-lt"/>
                          <a:cs typeface="Arial"/>
                        </a:rPr>
                        <a:t>заявок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51435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200" spc="-5" dirty="0">
                          <a:latin typeface="+mn-lt"/>
                          <a:cs typeface="Arial"/>
                        </a:rPr>
                        <a:t>3 </a:t>
                      </a:r>
                      <a:r>
                        <a:rPr sz="1200" spc="-10" dirty="0">
                          <a:latin typeface="+mn-lt"/>
                          <a:cs typeface="Arial"/>
                        </a:rPr>
                        <a:t>рабочих </a:t>
                      </a:r>
                      <a:r>
                        <a:rPr sz="1200" spc="-5" dirty="0">
                          <a:latin typeface="+mn-lt"/>
                          <a:cs typeface="Arial"/>
                        </a:rPr>
                        <a:t>дня </a:t>
                      </a:r>
                      <a:r>
                        <a:rPr sz="1200" dirty="0">
                          <a:latin typeface="+mn-lt"/>
                          <a:cs typeface="Arial"/>
                        </a:rPr>
                        <a:t>со </a:t>
                      </a:r>
                      <a:r>
                        <a:rPr sz="1200" spc="-5" dirty="0">
                          <a:latin typeface="+mn-lt"/>
                          <a:cs typeface="Arial"/>
                        </a:rPr>
                        <a:t>дня </a:t>
                      </a:r>
                      <a:r>
                        <a:rPr sz="1200" spc="-15" dirty="0">
                          <a:latin typeface="+mn-lt"/>
                          <a:cs typeface="Arial"/>
                        </a:rPr>
                        <a:t>проведения</a:t>
                      </a:r>
                      <a:r>
                        <a:rPr sz="1200" spc="6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200" spc="-15" dirty="0">
                          <a:latin typeface="+mn-lt"/>
                          <a:cs typeface="Arial"/>
                        </a:rPr>
                        <a:t>торговой</a:t>
                      </a:r>
                      <a:endParaRPr sz="1200" dirty="0">
                        <a:latin typeface="+mn-lt"/>
                        <a:cs typeface="Arial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+mn-lt"/>
                          <a:cs typeface="Arial"/>
                        </a:rPr>
                        <a:t>сессии+1 день на </a:t>
                      </a:r>
                      <a:r>
                        <a:rPr sz="1200" spc="-10" dirty="0">
                          <a:latin typeface="+mn-lt"/>
                          <a:cs typeface="Arial"/>
                        </a:rPr>
                        <a:t>публикацию</a:t>
                      </a:r>
                      <a:r>
                        <a:rPr sz="1200" spc="9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200" spc="-15" dirty="0">
                          <a:latin typeface="+mn-lt"/>
                          <a:cs typeface="Arial"/>
                        </a:rPr>
                        <a:t>протокола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51435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8" name="object 2"/>
          <p:cNvSpPr txBox="1">
            <a:spLocks noGrp="1"/>
          </p:cNvSpPr>
          <p:nvPr>
            <p:ph type="title"/>
          </p:nvPr>
        </p:nvSpPr>
        <p:spPr>
          <a:xfrm>
            <a:off x="2339753" y="749441"/>
            <a:ext cx="4494530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>
              <a:spcBef>
                <a:spcPts val="95"/>
              </a:spcBef>
            </a:pPr>
            <a:r>
              <a:rPr sz="2200" spc="-10" dirty="0"/>
              <a:t>Электронные </a:t>
            </a:r>
            <a:r>
              <a:rPr sz="2200" spc="-15" dirty="0"/>
              <a:t>процедуры.</a:t>
            </a:r>
            <a:r>
              <a:rPr sz="2200" spc="25" dirty="0"/>
              <a:t> </a:t>
            </a:r>
            <a:r>
              <a:rPr sz="2200" spc="-10" dirty="0"/>
              <a:t>Аукцион</a:t>
            </a:r>
          </a:p>
        </p:txBody>
      </p:sp>
    </p:spTree>
    <p:extLst>
      <p:ext uri="{BB962C8B-B14F-4D97-AF65-F5344CB8AC3E}">
        <p14:creationId xmlns:p14="http://schemas.microsoft.com/office/powerpoint/2010/main" val="1531433932"/>
      </p:ext>
    </p:extLst>
  </p:cSld>
  <p:clrMapOvr>
    <a:masterClrMapping/>
  </p:clrMapOvr>
  <p:transition>
    <p:fade thruBlk="1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 txBox="1">
            <a:spLocks noGrp="1"/>
          </p:cNvSpPr>
          <p:nvPr>
            <p:ph type="title"/>
          </p:nvPr>
        </p:nvSpPr>
        <p:spPr>
          <a:xfrm>
            <a:off x="1691680" y="771550"/>
            <a:ext cx="6120679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>
              <a:spcBef>
                <a:spcPts val="95"/>
              </a:spcBef>
            </a:pPr>
            <a:r>
              <a:rPr lang="ru-RU" sz="2200" spc="-10" dirty="0" smtClean="0"/>
              <a:t>Электронный аукцион. Подача заявки</a:t>
            </a:r>
            <a:endParaRPr sz="2200" spc="-1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" y="1266186"/>
            <a:ext cx="9001000" cy="377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007069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7584" y="977125"/>
            <a:ext cx="7920880" cy="319957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>
              <a:spcBef>
                <a:spcPts val="95"/>
              </a:spcBef>
            </a:pPr>
            <a:r>
              <a:rPr lang="ru-RU" sz="2000" spc="-30" dirty="0" smtClean="0"/>
              <a:t>Типы электронных подписей</a:t>
            </a:r>
            <a:endParaRPr sz="2000" spc="-15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455879"/>
              </p:ext>
            </p:extLst>
          </p:nvPr>
        </p:nvGraphicFramePr>
        <p:xfrm>
          <a:off x="395536" y="1707654"/>
          <a:ext cx="8230234" cy="2520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790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585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927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086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7150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Простая</a:t>
                      </a:r>
                      <a:r>
                        <a:rPr sz="12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ЭП</a:t>
                      </a:r>
                    </a:p>
                  </a:txBody>
                  <a:tcPr marL="0" marR="0" marT="2858" marB="0">
                    <a:lnL w="3175">
                      <a:solidFill>
                        <a:srgbClr val="075693"/>
                      </a:solidFill>
                      <a:prstDash val="solid"/>
                    </a:lnL>
                    <a:lnR w="3175">
                      <a:solidFill>
                        <a:srgbClr val="075693"/>
                      </a:solidFill>
                      <a:prstDash val="solid"/>
                    </a:lnR>
                    <a:lnT w="3175">
                      <a:solidFill>
                        <a:srgbClr val="075693"/>
                      </a:solidFill>
                      <a:prstDash val="solid"/>
                    </a:lnT>
                    <a:lnB w="3175">
                      <a:solidFill>
                        <a:srgbClr val="075693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15" dirty="0">
                          <a:latin typeface="Arial"/>
                          <a:cs typeface="Arial"/>
                        </a:rPr>
                        <a:t>Усиленная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ЭП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1433" marB="0">
                    <a:lnL w="3175">
                      <a:solidFill>
                        <a:srgbClr val="075693"/>
                      </a:solidFill>
                      <a:prstDash val="solid"/>
                    </a:lnL>
                    <a:lnR w="3175">
                      <a:solidFill>
                        <a:srgbClr val="075693"/>
                      </a:solidFill>
                      <a:prstDash val="solid"/>
                    </a:lnR>
                    <a:lnT w="3175">
                      <a:solidFill>
                        <a:srgbClr val="075693"/>
                      </a:solidFill>
                      <a:prstDash val="solid"/>
                    </a:lnT>
                    <a:lnB w="3175">
                      <a:solidFill>
                        <a:srgbClr val="075693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66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" marB="0">
                    <a:lnL w="3175">
                      <a:solidFill>
                        <a:srgbClr val="075693"/>
                      </a:solidFill>
                      <a:prstDash val="solid"/>
                    </a:lnL>
                    <a:lnR w="3175">
                      <a:solidFill>
                        <a:srgbClr val="075693"/>
                      </a:solidFill>
                      <a:prstDash val="solid"/>
                    </a:lnR>
                    <a:lnT w="3175">
                      <a:solidFill>
                        <a:srgbClr val="075693"/>
                      </a:solidFill>
                      <a:prstDash val="solid"/>
                    </a:lnT>
                    <a:lnB w="3175">
                      <a:solidFill>
                        <a:srgbClr val="0756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582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Квалифицированная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3816" marB="0">
                    <a:lnL w="3175">
                      <a:solidFill>
                        <a:srgbClr val="075693"/>
                      </a:solidFill>
                      <a:prstDash val="solid"/>
                    </a:lnL>
                    <a:lnR w="3175">
                      <a:solidFill>
                        <a:srgbClr val="075693"/>
                      </a:solidFill>
                      <a:prstDash val="solid"/>
                    </a:lnR>
                    <a:lnT w="3175">
                      <a:solidFill>
                        <a:srgbClr val="075693"/>
                      </a:solidFill>
                      <a:prstDash val="solid"/>
                    </a:lnT>
                    <a:lnB w="3175">
                      <a:solidFill>
                        <a:srgbClr val="0756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0534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Неквалифицированная</a:t>
                      </a:r>
                      <a:endParaRPr sz="1200" b="1" dirty="0">
                        <a:latin typeface="Arial"/>
                        <a:cs typeface="Arial"/>
                      </a:endParaRPr>
                    </a:p>
                  </a:txBody>
                  <a:tcPr marL="0" marR="0" marT="53816" marB="0">
                    <a:lnL w="3175">
                      <a:solidFill>
                        <a:srgbClr val="075693"/>
                      </a:solidFill>
                      <a:prstDash val="solid"/>
                    </a:lnL>
                    <a:lnR w="3175">
                      <a:solidFill>
                        <a:srgbClr val="075693"/>
                      </a:solidFill>
                      <a:prstDash val="solid"/>
                    </a:lnR>
                    <a:lnT w="3175">
                      <a:solidFill>
                        <a:srgbClr val="075693"/>
                      </a:solidFill>
                      <a:prstDash val="solid"/>
                    </a:lnT>
                    <a:lnB w="3175">
                      <a:solidFill>
                        <a:srgbClr val="07569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32796">
                <a:tc>
                  <a:txBody>
                    <a:bodyPr/>
                    <a:lstStyle/>
                    <a:p>
                      <a:pPr marL="92710" marR="515620" algn="just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20" dirty="0">
                          <a:latin typeface="Arial"/>
                          <a:cs typeface="Arial"/>
                        </a:rPr>
                        <a:t>Подтверждает,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что  сообщение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отправлено 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конкретным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лицом.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92710" marR="197485" algn="just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Используется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для 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направления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документов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в 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госорганы, органы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местного  самоуправления, 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должностным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лицам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0956" marB="0">
                    <a:lnL w="3175">
                      <a:solidFill>
                        <a:srgbClr val="075693"/>
                      </a:solidFill>
                      <a:prstDash val="solid"/>
                    </a:lnL>
                    <a:lnR w="3175">
                      <a:solidFill>
                        <a:srgbClr val="075693"/>
                      </a:solidFill>
                      <a:prstDash val="solid"/>
                    </a:lnR>
                    <a:lnT w="3175">
                      <a:solidFill>
                        <a:srgbClr val="075693"/>
                      </a:solidFill>
                      <a:prstDash val="solid"/>
                    </a:lnT>
                    <a:lnB w="3175">
                      <a:solidFill>
                        <a:srgbClr val="0756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 marR="219710" algn="just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Позволяет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не 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только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подписать,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но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о 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определить,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вносились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ли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изменения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в  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документ. 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Используется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во всех видах  отношений,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если нет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спец.ограничений.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С 1 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ИЮЛЯ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2018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ГОДА</a:t>
                      </a:r>
                      <a:r>
                        <a:rPr sz="1200" b="1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ИСПОЛЬЗУЕТСЯ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ТОЛЬКО ЭТОТ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 ТИП!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0956" marB="0">
                    <a:lnL w="3175">
                      <a:solidFill>
                        <a:srgbClr val="075693"/>
                      </a:solidFill>
                      <a:prstDash val="solid"/>
                    </a:lnL>
                    <a:lnR w="3175">
                      <a:solidFill>
                        <a:srgbClr val="075693"/>
                      </a:solidFill>
                      <a:prstDash val="solid"/>
                    </a:lnR>
                    <a:lnT w="3175">
                      <a:solidFill>
                        <a:srgbClr val="075693"/>
                      </a:solidFill>
                      <a:prstDash val="solid"/>
                    </a:lnT>
                    <a:lnB w="3175">
                      <a:solidFill>
                        <a:srgbClr val="0756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 marR="248285" algn="just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Используется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для  взаимодействия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2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 err="1" smtClean="0">
                          <a:latin typeface="Arial"/>
                          <a:cs typeface="Arial"/>
                        </a:rPr>
                        <a:t>гос</a:t>
                      </a:r>
                      <a:r>
                        <a:rPr lang="ru-RU" sz="1200" spc="-5" dirty="0" err="1" smtClean="0">
                          <a:latin typeface="Arial"/>
                          <a:cs typeface="Arial"/>
                        </a:rPr>
                        <a:t>ударственными</a:t>
                      </a:r>
                      <a:r>
                        <a:rPr lang="ru-RU" sz="1200" spc="-5" dirty="0" smtClean="0">
                          <a:latin typeface="Arial"/>
                          <a:cs typeface="Arial"/>
                        </a:rPr>
                        <a:t> органами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0956" marB="0">
                    <a:lnL w="3175">
                      <a:solidFill>
                        <a:srgbClr val="075693"/>
                      </a:solidFill>
                      <a:prstDash val="solid"/>
                    </a:lnL>
                    <a:lnR w="3175">
                      <a:solidFill>
                        <a:srgbClr val="075693"/>
                      </a:solidFill>
                      <a:prstDash val="solid"/>
                    </a:lnR>
                    <a:lnT w="3175">
                      <a:solidFill>
                        <a:srgbClr val="075693"/>
                      </a:solidFill>
                      <a:prstDash val="solid"/>
                    </a:lnT>
                    <a:lnB w="3175">
                      <a:solidFill>
                        <a:srgbClr val="07569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357973"/>
      </p:ext>
    </p:extLst>
  </p:cSld>
  <p:clrMapOvr>
    <a:masterClrMapping/>
  </p:clrMapOvr>
  <p:transition>
    <p:fade thruBlk="1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 txBox="1">
            <a:spLocks noGrp="1"/>
          </p:cNvSpPr>
          <p:nvPr>
            <p:ph type="title"/>
          </p:nvPr>
        </p:nvSpPr>
        <p:spPr>
          <a:xfrm>
            <a:off x="1691680" y="771550"/>
            <a:ext cx="6120679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>
              <a:spcBef>
                <a:spcPts val="95"/>
              </a:spcBef>
            </a:pPr>
            <a:r>
              <a:rPr lang="ru-RU" sz="2200" spc="-10" dirty="0" smtClean="0"/>
              <a:t>Электронный аукцион. Подача заявки</a:t>
            </a:r>
            <a:endParaRPr sz="2200" spc="-1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56582"/>
            <a:ext cx="8928747" cy="387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444149"/>
      </p:ext>
    </p:extLst>
  </p:cSld>
  <p:clrMapOvr>
    <a:masterClrMapping/>
  </p:clrMapOvr>
  <p:transition>
    <p:fade thruBlk="1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 txBox="1">
            <a:spLocks noGrp="1"/>
          </p:cNvSpPr>
          <p:nvPr>
            <p:ph type="title"/>
          </p:nvPr>
        </p:nvSpPr>
        <p:spPr>
          <a:xfrm>
            <a:off x="1691680" y="771550"/>
            <a:ext cx="6120679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>
              <a:spcBef>
                <a:spcPts val="95"/>
              </a:spcBef>
            </a:pPr>
            <a:r>
              <a:rPr lang="ru-RU" sz="2200" spc="-10" dirty="0" smtClean="0"/>
              <a:t>Электронный аукцион. Подача заявки</a:t>
            </a:r>
            <a:endParaRPr sz="2200" spc="-1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65" y="1153505"/>
            <a:ext cx="8540206" cy="393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581290"/>
      </p:ext>
    </p:extLst>
  </p:cSld>
  <p:clrMapOvr>
    <a:masterClrMapping/>
  </p:clrMapOvr>
  <p:transition>
    <p:fade thruBlk="1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 txBox="1">
            <a:spLocks noGrp="1"/>
          </p:cNvSpPr>
          <p:nvPr>
            <p:ph type="title"/>
          </p:nvPr>
        </p:nvSpPr>
        <p:spPr>
          <a:xfrm>
            <a:off x="1691680" y="771550"/>
            <a:ext cx="6120679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>
              <a:spcBef>
                <a:spcPts val="95"/>
              </a:spcBef>
            </a:pPr>
            <a:r>
              <a:rPr lang="ru-RU" sz="2200" spc="-10" dirty="0" smtClean="0"/>
              <a:t>Электронный аукцион. Подача заявки</a:t>
            </a:r>
            <a:endParaRPr sz="2200" spc="-1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22" y="1227501"/>
            <a:ext cx="8188033" cy="388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752816"/>
      </p:ext>
    </p:extLst>
  </p:cSld>
  <p:clrMapOvr>
    <a:masterClrMapping/>
  </p:clrMapOvr>
  <p:transition>
    <p:fade thruBlk="1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 txBox="1">
            <a:spLocks noGrp="1"/>
          </p:cNvSpPr>
          <p:nvPr>
            <p:ph type="title"/>
          </p:nvPr>
        </p:nvSpPr>
        <p:spPr>
          <a:xfrm>
            <a:off x="1691680" y="771550"/>
            <a:ext cx="6120679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>
              <a:spcBef>
                <a:spcPts val="95"/>
              </a:spcBef>
            </a:pPr>
            <a:r>
              <a:rPr lang="ru-RU" sz="2200" spc="-10" dirty="0" smtClean="0"/>
              <a:t>Электронный аукцион. Первые части</a:t>
            </a:r>
            <a:endParaRPr sz="2200" spc="-1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5146"/>
            <a:ext cx="9144000" cy="386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777453"/>
      </p:ext>
    </p:extLst>
  </p:cSld>
  <p:clrMapOvr>
    <a:masterClrMapping/>
  </p:clrMapOvr>
  <p:transition>
    <p:fade thruBlk="1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 txBox="1">
            <a:spLocks noGrp="1"/>
          </p:cNvSpPr>
          <p:nvPr>
            <p:ph type="title"/>
          </p:nvPr>
        </p:nvSpPr>
        <p:spPr>
          <a:xfrm>
            <a:off x="1691680" y="771550"/>
            <a:ext cx="6120679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>
              <a:spcBef>
                <a:spcPts val="95"/>
              </a:spcBef>
            </a:pPr>
            <a:r>
              <a:rPr lang="ru-RU" sz="2200" spc="-10" dirty="0" smtClean="0"/>
              <a:t>Электронный аукцион. Первые части</a:t>
            </a:r>
            <a:endParaRPr sz="2200" spc="-1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3353"/>
            <a:ext cx="9144000" cy="393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546316"/>
      </p:ext>
    </p:extLst>
  </p:cSld>
  <p:clrMapOvr>
    <a:masterClrMapping/>
  </p:clrMapOvr>
  <p:transition>
    <p:fade thruBlk="1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 txBox="1">
            <a:spLocks noGrp="1"/>
          </p:cNvSpPr>
          <p:nvPr>
            <p:ph type="title"/>
          </p:nvPr>
        </p:nvSpPr>
        <p:spPr>
          <a:xfrm>
            <a:off x="1691680" y="771550"/>
            <a:ext cx="6120679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>
              <a:spcBef>
                <a:spcPts val="95"/>
              </a:spcBef>
            </a:pPr>
            <a:r>
              <a:rPr lang="ru-RU" sz="2200" spc="-10" dirty="0" smtClean="0"/>
              <a:t>Электронный аукцион. Торги</a:t>
            </a:r>
            <a:endParaRPr sz="2200" spc="-1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2788"/>
            <a:ext cx="9144000" cy="368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703976"/>
      </p:ext>
    </p:extLst>
  </p:cSld>
  <p:clrMapOvr>
    <a:masterClrMapping/>
  </p:clrMapOvr>
  <p:transition>
    <p:fade thruBlk="1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 txBox="1">
            <a:spLocks noGrp="1"/>
          </p:cNvSpPr>
          <p:nvPr>
            <p:ph type="title"/>
          </p:nvPr>
        </p:nvSpPr>
        <p:spPr>
          <a:xfrm>
            <a:off x="1691680" y="771550"/>
            <a:ext cx="6120679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>
              <a:spcBef>
                <a:spcPts val="95"/>
              </a:spcBef>
            </a:pPr>
            <a:r>
              <a:rPr lang="ru-RU" sz="2200" spc="-10" dirty="0" smtClean="0"/>
              <a:t>Электронный аукцион. Торги</a:t>
            </a:r>
            <a:endParaRPr sz="2200" spc="-1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6261"/>
            <a:ext cx="9144000" cy="378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955690"/>
      </p:ext>
    </p:extLst>
  </p:cSld>
  <p:clrMapOvr>
    <a:masterClrMapping/>
  </p:clrMapOvr>
  <p:transition>
    <p:fade thruBlk="1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 txBox="1">
            <a:spLocks noGrp="1"/>
          </p:cNvSpPr>
          <p:nvPr>
            <p:ph type="title"/>
          </p:nvPr>
        </p:nvSpPr>
        <p:spPr>
          <a:xfrm>
            <a:off x="1691680" y="771550"/>
            <a:ext cx="6120679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>
              <a:spcBef>
                <a:spcPts val="95"/>
              </a:spcBef>
            </a:pPr>
            <a:r>
              <a:rPr lang="ru-RU" sz="2200" spc="-10" dirty="0" smtClean="0"/>
              <a:t>Электронный аукцион. Подведение итогов</a:t>
            </a:r>
            <a:endParaRPr sz="2200" spc="-1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2" y="1358787"/>
            <a:ext cx="9036496" cy="369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001578"/>
      </p:ext>
    </p:extLst>
  </p:cSld>
  <p:clrMapOvr>
    <a:masterClrMapping/>
  </p:clrMapOvr>
  <p:transition>
    <p:fade thruBlk="1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 txBox="1">
            <a:spLocks noGrp="1"/>
          </p:cNvSpPr>
          <p:nvPr>
            <p:ph type="title"/>
          </p:nvPr>
        </p:nvSpPr>
        <p:spPr>
          <a:xfrm>
            <a:off x="1691680" y="771550"/>
            <a:ext cx="6120679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>
              <a:spcBef>
                <a:spcPts val="95"/>
              </a:spcBef>
            </a:pPr>
            <a:r>
              <a:rPr lang="ru-RU" sz="2200" spc="-10" dirty="0" smtClean="0"/>
              <a:t>Электронный аукцион. Подведение итогов</a:t>
            </a:r>
            <a:endParaRPr sz="2200" spc="-1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73" y="1225830"/>
            <a:ext cx="9151573" cy="391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879654"/>
      </p:ext>
    </p:extLst>
  </p:cSld>
  <p:clrMapOvr>
    <a:masterClrMapping/>
  </p:clrMapOvr>
  <p:transition>
    <p:fade thruBlk="1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User\Desktop\Screen\Рисунок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14451"/>
            <a:ext cx="4671764" cy="266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99861" y="3982612"/>
            <a:ext cx="2295500" cy="64632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+mn-lt"/>
                <a:cs typeface="+mn-cs"/>
              </a:rPr>
              <a:t>1 рабочий день после окончания приема заявок</a:t>
            </a:r>
            <a:br>
              <a:rPr lang="ru-RU" sz="1200" dirty="0">
                <a:solidFill>
                  <a:prstClr val="black"/>
                </a:solidFill>
                <a:latin typeface="+mn-lt"/>
                <a:cs typeface="+mn-cs"/>
              </a:rPr>
            </a:br>
            <a:r>
              <a:rPr lang="ru-RU" sz="1200" dirty="0">
                <a:solidFill>
                  <a:prstClr val="black"/>
                </a:solidFill>
                <a:latin typeface="+mn-lt"/>
                <a:cs typeface="+mn-cs"/>
              </a:rPr>
              <a:t>(ч. 1 ст. 82.4)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27984" y="3956567"/>
            <a:ext cx="2664296" cy="64632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+mn-lt"/>
                <a:cs typeface="+mn-cs"/>
              </a:rPr>
              <a:t>Не ранее чем через 7 дней с даты размещения протокола в ЕИС (ч. 9 ст. 83.2)</a:t>
            </a:r>
          </a:p>
        </p:txBody>
      </p:sp>
      <p:sp>
        <p:nvSpPr>
          <p:cNvPr id="10" name="object 2"/>
          <p:cNvSpPr txBox="1">
            <a:spLocks noGrp="1"/>
          </p:cNvSpPr>
          <p:nvPr>
            <p:ph type="title"/>
          </p:nvPr>
        </p:nvSpPr>
        <p:spPr>
          <a:xfrm>
            <a:off x="1547664" y="699542"/>
            <a:ext cx="6192687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>
              <a:spcBef>
                <a:spcPts val="95"/>
              </a:spcBef>
            </a:pPr>
            <a:r>
              <a:rPr sz="2200" spc="-10" dirty="0"/>
              <a:t>Электронные </a:t>
            </a:r>
            <a:r>
              <a:rPr sz="2200" spc="-15" dirty="0"/>
              <a:t>процедуры.</a:t>
            </a:r>
            <a:r>
              <a:rPr sz="2200" spc="25" dirty="0"/>
              <a:t> </a:t>
            </a:r>
            <a:r>
              <a:rPr lang="ru-RU" sz="2200" spc="-10" dirty="0" smtClean="0"/>
              <a:t>Запрос котировок</a:t>
            </a:r>
            <a:endParaRPr sz="2200" spc="-10" dirty="0"/>
          </a:p>
        </p:txBody>
      </p:sp>
    </p:spTree>
    <p:extLst>
      <p:ext uri="{BB962C8B-B14F-4D97-AF65-F5344CB8AC3E}">
        <p14:creationId xmlns:p14="http://schemas.microsoft.com/office/powerpoint/2010/main" val="2142707648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609600" y="473869"/>
            <a:ext cx="8305800" cy="665560"/>
          </a:xfrm>
        </p:spPr>
        <p:txBody>
          <a:bodyPr/>
          <a:lstStyle/>
          <a:p>
            <a:pPr eaLnBrk="1" hangingPunct="1"/>
            <a:r>
              <a:rPr lang="ru-RU" altLang="ru-RU" sz="2000" dirty="0" smtClean="0">
                <a:solidFill>
                  <a:srgbClr val="075794"/>
                </a:solidFill>
                <a:cs typeface="Arial" charset="0"/>
              </a:rPr>
              <a:t>Аккредитация. ЕРУЗ</a:t>
            </a:r>
            <a:endParaRPr lang="ru-RU" altLang="ru-RU" sz="2000" dirty="0">
              <a:solidFill>
                <a:srgbClr val="075794"/>
              </a:solidFill>
              <a:cs typeface="Arial" charset="0"/>
            </a:endParaRPr>
          </a:p>
        </p:txBody>
      </p:sp>
      <p:sp>
        <p:nvSpPr>
          <p:cNvPr id="68611" name="Текст 2"/>
          <p:cNvSpPr>
            <a:spLocks noGrp="1" noChangeArrowheads="1"/>
          </p:cNvSpPr>
          <p:nvPr>
            <p:ph type="body" idx="1"/>
          </p:nvPr>
        </p:nvSpPr>
        <p:spPr>
          <a:xfrm>
            <a:off x="395288" y="1707356"/>
            <a:ext cx="3505200" cy="3053954"/>
          </a:xfrm>
        </p:spPr>
        <p:txBody>
          <a:bodyPr/>
          <a:lstStyle/>
          <a:p>
            <a:pPr marL="0" indent="0" algn="just" eaLnBrk="1" hangingPunct="1">
              <a:spcBef>
                <a:spcPct val="0"/>
              </a:spcBef>
              <a:buNone/>
            </a:pPr>
            <a:r>
              <a:rPr lang="ru-RU" altLang="ru-RU" sz="1400" dirty="0">
                <a:cs typeface="Arial" charset="0"/>
              </a:rPr>
              <a:t>Для прохождения аккредитации </a:t>
            </a:r>
            <a:r>
              <a:rPr lang="ru-RU" altLang="ru-RU" sz="1400" dirty="0" smtClean="0">
                <a:cs typeface="Arial" charset="0"/>
              </a:rPr>
              <a:t>необходимо предоставить </a:t>
            </a:r>
            <a:r>
              <a:rPr lang="ru-RU" altLang="ru-RU" sz="1400" dirty="0">
                <a:cs typeface="Arial" charset="0"/>
              </a:rPr>
              <a:t>необходимые документы из списка.</a:t>
            </a:r>
          </a:p>
          <a:p>
            <a:pPr marL="0" indent="0" algn="just" eaLnBrk="1" hangingPunct="1">
              <a:spcBef>
                <a:spcPct val="0"/>
              </a:spcBef>
              <a:buNone/>
            </a:pPr>
            <a:endParaRPr lang="ru-RU" altLang="ru-RU" sz="1400" dirty="0">
              <a:cs typeface="Arial" charset="0"/>
            </a:endParaRPr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ru-RU" altLang="ru-RU" sz="1400" dirty="0">
                <a:cs typeface="Arial" charset="0"/>
              </a:rPr>
              <a:t>Аккредитоваться для участия по 44-ФЗ необходимо строго как поставщику.</a:t>
            </a:r>
          </a:p>
          <a:p>
            <a:pPr marL="0" indent="0" algn="just" eaLnBrk="1" hangingPunct="1">
              <a:spcBef>
                <a:spcPct val="0"/>
              </a:spcBef>
              <a:buNone/>
            </a:pPr>
            <a:endParaRPr lang="ru-RU" altLang="ru-RU" sz="1400" dirty="0">
              <a:cs typeface="Arial" charset="0"/>
            </a:endParaRPr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ru-RU" altLang="ru-RU" sz="1400" dirty="0">
                <a:cs typeface="Arial" charset="0"/>
              </a:rPr>
              <a:t>Аккредитация на федеральных ЭТП в качестве поставщика предоставляется на 3 года.</a:t>
            </a:r>
          </a:p>
          <a:p>
            <a:pPr marL="0" indent="0" algn="just" eaLnBrk="1" hangingPunct="1">
              <a:spcBef>
                <a:spcPct val="0"/>
              </a:spcBef>
              <a:buNone/>
            </a:pPr>
            <a:endParaRPr lang="ru-RU" altLang="ru-RU" sz="1400" dirty="0">
              <a:cs typeface="Arial" charset="0"/>
            </a:endParaRPr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ru-RU" altLang="ru-RU" sz="1400" dirty="0">
                <a:cs typeface="Arial" charset="0"/>
              </a:rPr>
              <a:t> Аккредитация на секциях </a:t>
            </a:r>
            <a:r>
              <a:rPr lang="ru-RU" altLang="ru-RU" sz="1400" dirty="0" err="1" smtClean="0">
                <a:cs typeface="Arial" charset="0"/>
              </a:rPr>
              <a:t>госторгов</a:t>
            </a:r>
            <a:r>
              <a:rPr lang="ru-RU" altLang="ru-RU" sz="1400" dirty="0" smtClean="0">
                <a:cs typeface="Arial" charset="0"/>
              </a:rPr>
              <a:t> </a:t>
            </a:r>
            <a:r>
              <a:rPr lang="ru-RU" altLang="ru-RU" sz="1400" dirty="0">
                <a:cs typeface="Arial" charset="0"/>
              </a:rPr>
              <a:t>и коммерческих торгов может осуществляться отдельно.</a:t>
            </a:r>
          </a:p>
        </p:txBody>
      </p:sp>
      <p:sp>
        <p:nvSpPr>
          <p:cNvPr id="68612" name="TextBox 4"/>
          <p:cNvSpPr txBox="1">
            <a:spLocks noChangeArrowheads="1"/>
          </p:cNvSpPr>
          <p:nvPr/>
        </p:nvSpPr>
        <p:spPr bwMode="auto">
          <a:xfrm>
            <a:off x="467544" y="1176790"/>
            <a:ext cx="3124200" cy="36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dirty="0"/>
              <a:t>СУЩЕСТВУЩАЯ МОДЕЛЬ</a:t>
            </a:r>
          </a:p>
        </p:txBody>
      </p:sp>
      <p:sp>
        <p:nvSpPr>
          <p:cNvPr id="68613" name="TextBox 5"/>
          <p:cNvSpPr txBox="1">
            <a:spLocks noChangeArrowheads="1"/>
          </p:cNvSpPr>
          <p:nvPr/>
        </p:nvSpPr>
        <p:spPr bwMode="auto">
          <a:xfrm>
            <a:off x="5014864" y="1214321"/>
            <a:ext cx="3810000" cy="36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dirty="0"/>
              <a:t>ПОСЛЕ ВНЕСЕНИЯ ПОПРАВОК</a:t>
            </a: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4724400" y="1515666"/>
            <a:ext cx="3505200" cy="305395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kern="0" dirty="0">
              <a:latin typeface="+mn-lt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189376" y="1705879"/>
            <a:ext cx="4726023" cy="3003947"/>
          </a:xfrm>
          <a:prstGeom prst="rect">
            <a:avLst/>
          </a:prstGeom>
        </p:spPr>
        <p:txBody>
          <a:bodyPr lIns="0" tIns="0" rIns="0" bIns="0">
            <a:normAutofit fontScale="25000" lnSpcReduction="20000"/>
          </a:bodyPr>
          <a:lstStyle/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600" b="1" kern="0" dirty="0">
                <a:latin typeface="Arial" panose="020B0604020202020204" pitchFamily="34" charset="0"/>
                <a:cs typeface="Arial" panose="020B0604020202020204" pitchFamily="34" charset="0"/>
              </a:rPr>
              <a:t>С 1 января 2019 года - обязаны</a:t>
            </a:r>
            <a:r>
              <a:rPr lang="ru-RU" sz="5600" kern="0" dirty="0">
                <a:latin typeface="Arial" panose="020B0604020202020204" pitchFamily="34" charset="0"/>
                <a:cs typeface="Arial" panose="020B0604020202020204" pitchFamily="34" charset="0"/>
              </a:rPr>
              <a:t> проходить регистрацию в ЕИС.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4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600" kern="0" dirty="0">
                <a:latin typeface="Arial" panose="020B0604020202020204" pitchFamily="34" charset="0"/>
                <a:cs typeface="Arial" panose="020B0604020202020204" pitchFamily="34" charset="0"/>
              </a:rPr>
              <a:t>Далее информация из ЕИС будет перенаправлена на отобранные для проведения закупок  по 44-ФЗ электронные площадки.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4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600" kern="0" dirty="0">
                <a:latin typeface="Arial" panose="020B0604020202020204" pitchFamily="34" charset="0"/>
                <a:cs typeface="Arial" panose="020B0604020202020204" pitchFamily="34" charset="0"/>
              </a:rPr>
              <a:t>Площадки будут проводить окончательную аккредитацию участников.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4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600" kern="0" dirty="0">
                <a:latin typeface="Arial" panose="020B0604020202020204" pitchFamily="34" charset="0"/>
                <a:cs typeface="Arial" panose="020B0604020202020204" pitchFamily="34" charset="0"/>
              </a:rPr>
              <a:t>В ЕИС будет вестись единый реестр участников </a:t>
            </a:r>
            <a:r>
              <a:rPr lang="ru-RU" sz="5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закупки (ЕРУЗ).</a:t>
            </a:r>
            <a:endParaRPr lang="ru-RU" sz="5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5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600" kern="0" dirty="0">
                <a:latin typeface="Arial" panose="020B0604020202020204" pitchFamily="34" charset="0"/>
                <a:cs typeface="Arial" panose="020B0604020202020204" pitchFamily="34" charset="0"/>
              </a:rPr>
              <a:t>Регистрация в реестре бесплатная, сроком на 3 </a:t>
            </a:r>
            <a:r>
              <a:rPr lang="ru-RU" sz="5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года.</a:t>
            </a:r>
            <a:endParaRPr lang="ru-RU" sz="5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9075588"/>
      </p:ext>
    </p:extLst>
  </p:cSld>
  <p:clrMapOvr>
    <a:masterClrMapping/>
  </p:clrMapOvr>
  <p:transition>
    <p:fade thruBlk="1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/>
          <p:cNvSpPr txBox="1">
            <a:spLocks noGrp="1"/>
          </p:cNvSpPr>
          <p:nvPr>
            <p:ph type="title"/>
          </p:nvPr>
        </p:nvSpPr>
        <p:spPr>
          <a:xfrm>
            <a:off x="1763688" y="699542"/>
            <a:ext cx="6473511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 marR="5080">
              <a:spcBef>
                <a:spcPts val="95"/>
              </a:spcBef>
            </a:pPr>
            <a:r>
              <a:rPr sz="2200" spc="-10" dirty="0"/>
              <a:t>Электронные </a:t>
            </a:r>
            <a:r>
              <a:rPr sz="2200" spc="-15" dirty="0"/>
              <a:t>процедуры.  </a:t>
            </a:r>
            <a:r>
              <a:rPr sz="2200" spc="-5" dirty="0"/>
              <a:t>Запрос</a:t>
            </a:r>
            <a:r>
              <a:rPr sz="2200" spc="-10" dirty="0"/>
              <a:t> котировок</a:t>
            </a:r>
          </a:p>
        </p:txBody>
      </p:sp>
      <p:sp>
        <p:nvSpPr>
          <p:cNvPr id="11" name="object 3"/>
          <p:cNvSpPr txBox="1">
            <a:spLocks/>
          </p:cNvSpPr>
          <p:nvPr/>
        </p:nvSpPr>
        <p:spPr bwMode="auto">
          <a:xfrm>
            <a:off x="-900608" y="1329613"/>
            <a:ext cx="9793088" cy="3325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3333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961323" marR="90796">
              <a:spcBef>
                <a:spcPts val="105"/>
              </a:spcBef>
            </a:pPr>
            <a:r>
              <a:rPr lang="ru-RU" sz="1600" kern="0" spc="-10" dirty="0"/>
              <a:t>Проводится</a:t>
            </a:r>
            <a:r>
              <a:rPr lang="ru-RU" sz="1600" b="1" kern="0" spc="-10" dirty="0">
                <a:cs typeface="Arial"/>
              </a:rPr>
              <a:t>, если </a:t>
            </a:r>
            <a:r>
              <a:rPr lang="ru-RU" sz="1600" b="1" kern="0" dirty="0">
                <a:cs typeface="Arial"/>
              </a:rPr>
              <a:t>НМЦК не </a:t>
            </a:r>
            <a:r>
              <a:rPr lang="ru-RU" sz="1600" b="1" kern="0" spc="-5" dirty="0">
                <a:cs typeface="Arial"/>
              </a:rPr>
              <a:t>превышает 500 тысяч </a:t>
            </a:r>
            <a:r>
              <a:rPr lang="ru-RU" sz="1600" b="1" kern="0" spc="-20" dirty="0">
                <a:cs typeface="Arial"/>
              </a:rPr>
              <a:t>рублей</a:t>
            </a:r>
            <a:r>
              <a:rPr lang="ru-RU" sz="1600" kern="0" spc="-20" dirty="0"/>
              <a:t>, </a:t>
            </a:r>
            <a:r>
              <a:rPr lang="ru-RU" sz="1600" kern="0" dirty="0"/>
              <a:t>а </a:t>
            </a:r>
            <a:r>
              <a:rPr lang="ru-RU" sz="1600" kern="0" spc="-15" dirty="0"/>
              <a:t>годовой  </a:t>
            </a:r>
            <a:r>
              <a:rPr lang="ru-RU" sz="1600" kern="0" spc="-10" dirty="0"/>
              <a:t>объем </a:t>
            </a:r>
            <a:r>
              <a:rPr lang="ru-RU" sz="1600" kern="0" spc="-5" dirty="0"/>
              <a:t>закупок, </a:t>
            </a:r>
            <a:r>
              <a:rPr lang="ru-RU" sz="1600" kern="0" spc="-10" dirty="0"/>
              <a:t>осуществляемых путем проведения </a:t>
            </a:r>
            <a:r>
              <a:rPr lang="ru-RU" sz="1600" kern="0" spc="-5" dirty="0"/>
              <a:t>запроса </a:t>
            </a:r>
            <a:r>
              <a:rPr lang="ru-RU" sz="1600" kern="0" spc="-10" dirty="0"/>
              <a:t>котировок </a:t>
            </a:r>
            <a:r>
              <a:rPr lang="ru-RU" sz="1600" kern="0" dirty="0"/>
              <a:t>в  </a:t>
            </a:r>
            <a:r>
              <a:rPr lang="ru-RU" sz="1600" kern="0" spc="-5" dirty="0"/>
              <a:t>электронной форме, </a:t>
            </a:r>
            <a:r>
              <a:rPr lang="ru-RU" sz="1600" kern="0" dirty="0"/>
              <a:t>не </a:t>
            </a:r>
            <a:r>
              <a:rPr lang="ru-RU" sz="1600" kern="0" spc="-10" dirty="0"/>
              <a:t>должен превышать </a:t>
            </a:r>
            <a:r>
              <a:rPr lang="ru-RU" sz="1600" kern="0" spc="-5" dirty="0"/>
              <a:t>10% совокупного </a:t>
            </a:r>
            <a:r>
              <a:rPr lang="ru-RU" sz="1600" kern="0" spc="-20" dirty="0"/>
              <a:t>годового  </a:t>
            </a:r>
            <a:r>
              <a:rPr lang="ru-RU" sz="1600" kern="0" spc="-10" dirty="0"/>
              <a:t>объема </a:t>
            </a:r>
            <a:r>
              <a:rPr lang="ru-RU" sz="1600" kern="0" spc="-5" dirty="0"/>
              <a:t>закупок заказчика </a:t>
            </a:r>
            <a:r>
              <a:rPr lang="ru-RU" sz="1600" kern="0" dirty="0"/>
              <a:t>и не </a:t>
            </a:r>
            <a:r>
              <a:rPr lang="ru-RU" sz="1600" kern="0" spc="-10" dirty="0"/>
              <a:t>должен </a:t>
            </a:r>
            <a:r>
              <a:rPr lang="ru-RU" sz="1600" kern="0" spc="-5" dirty="0"/>
              <a:t>составлять </a:t>
            </a:r>
            <a:r>
              <a:rPr lang="ru-RU" sz="1600" kern="0" spc="-10" dirty="0"/>
              <a:t>более, </a:t>
            </a:r>
            <a:r>
              <a:rPr lang="ru-RU" sz="1600" kern="0" dirty="0"/>
              <a:t>чем </a:t>
            </a:r>
            <a:r>
              <a:rPr lang="ru-RU" sz="1600" kern="0" spc="-5" dirty="0"/>
              <a:t>100  миллионов</a:t>
            </a:r>
            <a:r>
              <a:rPr lang="ru-RU" sz="1600" kern="0" spc="-15" dirty="0"/>
              <a:t> рублей.</a:t>
            </a:r>
          </a:p>
          <a:p>
            <a:pPr marL="1961323">
              <a:spcBef>
                <a:spcPts val="1200"/>
              </a:spcBef>
            </a:pPr>
            <a:r>
              <a:rPr lang="ru-RU" sz="1600" kern="0" spc="5" dirty="0"/>
              <a:t>Заявка </a:t>
            </a:r>
            <a:r>
              <a:rPr lang="ru-RU" sz="1600" kern="0" spc="-5" dirty="0"/>
              <a:t>состоит из </a:t>
            </a:r>
            <a:r>
              <a:rPr lang="ru-RU" sz="1600" kern="0" spc="-10" dirty="0"/>
              <a:t>одной </a:t>
            </a:r>
            <a:r>
              <a:rPr lang="ru-RU" sz="1600" kern="0" dirty="0"/>
              <a:t>части, </a:t>
            </a:r>
            <a:r>
              <a:rPr lang="ru-RU" sz="1600" kern="0" spc="-10" dirty="0"/>
              <a:t>содержащей </a:t>
            </a:r>
            <a:r>
              <a:rPr lang="ru-RU" sz="1600" kern="0" spc="-5" dirty="0"/>
              <a:t>предложения</a:t>
            </a:r>
            <a:r>
              <a:rPr lang="ru-RU" sz="1600" kern="0" spc="-105" dirty="0"/>
              <a:t> </a:t>
            </a:r>
            <a:r>
              <a:rPr lang="ru-RU" sz="1600" kern="0" dirty="0"/>
              <a:t>участника</a:t>
            </a:r>
          </a:p>
          <a:p>
            <a:pPr marL="1961323"/>
            <a:r>
              <a:rPr lang="ru-RU" sz="1600" kern="0" dirty="0"/>
              <a:t>о </a:t>
            </a:r>
            <a:r>
              <a:rPr lang="ru-RU" sz="1600" kern="0" spc="-10" dirty="0"/>
              <a:t>предлагаемых </a:t>
            </a:r>
            <a:r>
              <a:rPr lang="ru-RU" sz="1600" kern="0" spc="-15" dirty="0"/>
              <a:t>ТРУ </a:t>
            </a:r>
            <a:r>
              <a:rPr lang="ru-RU" sz="1600" kern="0" dirty="0"/>
              <a:t>и </a:t>
            </a:r>
            <a:r>
              <a:rPr lang="ru-RU" sz="1600" kern="0" spc="-5" dirty="0"/>
              <a:t>цене контракта, </a:t>
            </a:r>
            <a:r>
              <a:rPr lang="ru-RU" sz="1600" kern="0" dirty="0"/>
              <a:t>и </a:t>
            </a:r>
            <a:r>
              <a:rPr lang="ru-RU" sz="1600" kern="0" spc="-15" dirty="0"/>
              <a:t>подается </a:t>
            </a:r>
            <a:r>
              <a:rPr lang="ru-RU" sz="1600" kern="0" dirty="0"/>
              <a:t>в форме</a:t>
            </a:r>
            <a:r>
              <a:rPr lang="ru-RU" sz="1600" kern="0" spc="-60" dirty="0"/>
              <a:t> </a:t>
            </a:r>
            <a:r>
              <a:rPr lang="ru-RU" sz="1600" kern="0" spc="-10" dirty="0"/>
              <a:t>электронного</a:t>
            </a:r>
          </a:p>
          <a:p>
            <a:pPr marL="1961323">
              <a:spcBef>
                <a:spcPts val="5"/>
              </a:spcBef>
            </a:pPr>
            <a:r>
              <a:rPr lang="ru-RU" sz="1600" kern="0" spc="-5" dirty="0"/>
              <a:t>документа.</a:t>
            </a:r>
          </a:p>
          <a:p>
            <a:pPr marL="1961323" marR="758116">
              <a:spcBef>
                <a:spcPts val="1200"/>
              </a:spcBef>
            </a:pPr>
            <a:r>
              <a:rPr lang="ru-RU" sz="1600" b="1" kern="0" spc="-20" dirty="0">
                <a:cs typeface="Arial"/>
              </a:rPr>
              <a:t>Годовой </a:t>
            </a:r>
            <a:r>
              <a:rPr lang="ru-RU" sz="1600" b="1" kern="0" spc="-15" dirty="0">
                <a:cs typeface="Arial"/>
              </a:rPr>
              <a:t>объем </a:t>
            </a:r>
            <a:r>
              <a:rPr lang="ru-RU" sz="1600" b="1" kern="0" spc="-10" dirty="0">
                <a:cs typeface="Arial"/>
              </a:rPr>
              <a:t>закупок, </a:t>
            </a:r>
            <a:r>
              <a:rPr lang="ru-RU" sz="1600" b="1" kern="0" spc="-15" dirty="0">
                <a:cs typeface="Arial"/>
              </a:rPr>
              <a:t>осуществляемых </a:t>
            </a:r>
            <a:r>
              <a:rPr lang="ru-RU" sz="1600" b="1" kern="0" dirty="0">
                <a:cs typeface="Arial"/>
              </a:rPr>
              <a:t>в </a:t>
            </a:r>
            <a:r>
              <a:rPr lang="ru-RU" sz="1600" b="1" kern="0" spc="-5" dirty="0">
                <a:cs typeface="Arial"/>
              </a:rPr>
              <a:t>2018 </a:t>
            </a:r>
            <a:r>
              <a:rPr lang="ru-RU" sz="1600" b="1" kern="0" spc="-15" dirty="0">
                <a:cs typeface="Arial"/>
              </a:rPr>
              <a:t>году путем  </a:t>
            </a:r>
            <a:r>
              <a:rPr lang="ru-RU" sz="1600" b="1" kern="0" spc="-5" dirty="0">
                <a:cs typeface="Arial"/>
              </a:rPr>
              <a:t>проведения </a:t>
            </a:r>
            <a:r>
              <a:rPr lang="ru-RU" sz="1600" b="1" kern="0" spc="-10" dirty="0">
                <a:cs typeface="Arial"/>
              </a:rPr>
              <a:t>запроса </a:t>
            </a:r>
            <a:r>
              <a:rPr lang="ru-RU" sz="1600" b="1" kern="0" spc="-15" dirty="0">
                <a:cs typeface="Arial"/>
              </a:rPr>
              <a:t>котировок </a:t>
            </a:r>
            <a:r>
              <a:rPr lang="ru-RU" sz="1600" kern="0" dirty="0"/>
              <a:t>и </a:t>
            </a:r>
            <a:r>
              <a:rPr lang="ru-RU" sz="1600" kern="0" spc="-5" dirty="0"/>
              <a:t>(или) запроса </a:t>
            </a:r>
            <a:r>
              <a:rPr lang="ru-RU" sz="1600" kern="0" spc="-10" dirty="0"/>
              <a:t>котировок </a:t>
            </a:r>
            <a:r>
              <a:rPr lang="ru-RU" sz="1600" kern="0" dirty="0"/>
              <a:t>в  </a:t>
            </a:r>
            <a:r>
              <a:rPr lang="ru-RU" sz="1600" kern="0" spc="-5" dirty="0"/>
              <a:t>электронной форме, </a:t>
            </a:r>
            <a:r>
              <a:rPr lang="ru-RU" sz="1600" kern="0" dirty="0"/>
              <a:t>не </a:t>
            </a:r>
            <a:r>
              <a:rPr lang="ru-RU" sz="1600" kern="0" spc="-10" dirty="0"/>
              <a:t>должен </a:t>
            </a:r>
            <a:r>
              <a:rPr lang="ru-RU" sz="1600" kern="0" dirty="0"/>
              <a:t>в </a:t>
            </a:r>
            <a:r>
              <a:rPr lang="ru-RU" sz="1600" kern="0" spc="-5" dirty="0"/>
              <a:t>совокупности </a:t>
            </a:r>
            <a:r>
              <a:rPr lang="ru-RU" sz="1600" kern="0" spc="-10" dirty="0"/>
              <a:t>превышать </a:t>
            </a:r>
            <a:r>
              <a:rPr lang="ru-RU" sz="1600" kern="0" spc="-5" dirty="0"/>
              <a:t>10%  совокупного </a:t>
            </a:r>
            <a:r>
              <a:rPr lang="ru-RU" sz="1600" kern="0" spc="-20" dirty="0"/>
              <a:t>годового </a:t>
            </a:r>
            <a:r>
              <a:rPr lang="ru-RU" sz="1600" kern="0" spc="-10" dirty="0"/>
              <a:t>объема </a:t>
            </a:r>
            <a:r>
              <a:rPr lang="ru-RU" sz="1600" kern="0" spc="-5" dirty="0"/>
              <a:t>закупок </a:t>
            </a:r>
            <a:r>
              <a:rPr lang="ru-RU" sz="1600" kern="0" dirty="0"/>
              <a:t>заказчика и </a:t>
            </a:r>
            <a:r>
              <a:rPr lang="ru-RU" sz="1600" b="1" kern="0" dirty="0">
                <a:cs typeface="Arial"/>
              </a:rPr>
              <a:t>не </a:t>
            </a:r>
            <a:r>
              <a:rPr lang="ru-RU" sz="1600" b="1" kern="0" spc="-15" dirty="0">
                <a:cs typeface="Arial"/>
              </a:rPr>
              <a:t>должен  составлять более </a:t>
            </a:r>
            <a:r>
              <a:rPr lang="ru-RU" sz="1600" b="1" kern="0" spc="-10" dirty="0">
                <a:cs typeface="Arial"/>
              </a:rPr>
              <a:t>чем </a:t>
            </a:r>
            <a:r>
              <a:rPr lang="ru-RU" sz="1600" b="1" kern="0" spc="-5" dirty="0">
                <a:cs typeface="Arial"/>
              </a:rPr>
              <a:t>100 </a:t>
            </a:r>
            <a:r>
              <a:rPr lang="ru-RU" sz="1600" b="1" kern="0" dirty="0">
                <a:cs typeface="Arial"/>
              </a:rPr>
              <a:t>миллионов</a:t>
            </a:r>
            <a:r>
              <a:rPr lang="ru-RU" sz="1600" b="1" kern="0" spc="5" dirty="0">
                <a:cs typeface="Arial"/>
              </a:rPr>
              <a:t> </a:t>
            </a:r>
            <a:r>
              <a:rPr lang="ru-RU" sz="1600" b="1" kern="0" spc="-25" dirty="0">
                <a:cs typeface="Arial"/>
              </a:rPr>
              <a:t>рублей.</a:t>
            </a:r>
          </a:p>
        </p:txBody>
      </p:sp>
    </p:spTree>
    <p:extLst>
      <p:ext uri="{BB962C8B-B14F-4D97-AF65-F5344CB8AC3E}">
        <p14:creationId xmlns:p14="http://schemas.microsoft.com/office/powerpoint/2010/main" val="1315131745"/>
      </p:ext>
    </p:extLst>
  </p:cSld>
  <p:clrMapOvr>
    <a:masterClrMapping/>
  </p:clrMapOvr>
  <p:transition>
    <p:fade thruBlk="1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/>
          <p:cNvSpPr txBox="1">
            <a:spLocks noGrp="1"/>
          </p:cNvSpPr>
          <p:nvPr>
            <p:ph type="title"/>
          </p:nvPr>
        </p:nvSpPr>
        <p:spPr>
          <a:xfrm>
            <a:off x="1979713" y="629033"/>
            <a:ext cx="6473511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 marR="5080">
              <a:spcBef>
                <a:spcPts val="95"/>
              </a:spcBef>
            </a:pPr>
            <a:r>
              <a:rPr sz="2200" spc="-10" dirty="0"/>
              <a:t>Электронные </a:t>
            </a:r>
            <a:r>
              <a:rPr sz="2200" spc="-15" dirty="0"/>
              <a:t>процедуры.  </a:t>
            </a:r>
            <a:r>
              <a:rPr sz="2200" spc="-5" dirty="0"/>
              <a:t>Запрос</a:t>
            </a:r>
            <a:r>
              <a:rPr sz="2200" spc="-10" dirty="0"/>
              <a:t> котировок</a:t>
            </a:r>
          </a:p>
        </p:txBody>
      </p:sp>
      <p:graphicFrame>
        <p:nvGraphicFramePr>
          <p:cNvPr id="4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954495"/>
              </p:ext>
            </p:extLst>
          </p:nvPr>
        </p:nvGraphicFramePr>
        <p:xfrm>
          <a:off x="395536" y="1275606"/>
          <a:ext cx="8496943" cy="33849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535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577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856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200" b="1" spc="-10" dirty="0" err="1" smtClean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Этапы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200" b="1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Сроки, </a:t>
                      </a:r>
                      <a:r>
                        <a:rPr sz="1200" b="1" spc="-1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выделенные </a:t>
                      </a:r>
                      <a:r>
                        <a:rPr sz="1200" b="1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на</a:t>
                      </a:r>
                      <a:r>
                        <a:rPr sz="1200" b="1" spc="2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этап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200" b="1" spc="-1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Примечания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2254">
                <a:tc>
                  <a:txBody>
                    <a:bodyPr/>
                    <a:lstStyle/>
                    <a:p>
                      <a:pPr marL="99695" marR="27686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200" i="1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1200" i="1" spc="-20" dirty="0">
                          <a:latin typeface="Arial"/>
                          <a:cs typeface="Arial"/>
                        </a:rPr>
                        <a:t>аз</a:t>
                      </a:r>
                      <a:r>
                        <a:rPr sz="1200" i="1" dirty="0">
                          <a:latin typeface="Arial"/>
                          <a:cs typeface="Arial"/>
                        </a:rPr>
                        <a:t>ме</a:t>
                      </a:r>
                      <a:r>
                        <a:rPr sz="1200" i="1" spc="-5" dirty="0">
                          <a:latin typeface="Arial"/>
                          <a:cs typeface="Arial"/>
                        </a:rPr>
                        <a:t>ще</a:t>
                      </a:r>
                      <a:r>
                        <a:rPr sz="1200" i="1" dirty="0">
                          <a:latin typeface="Arial"/>
                          <a:cs typeface="Arial"/>
                        </a:rPr>
                        <a:t>ние  </a:t>
                      </a:r>
                      <a:r>
                        <a:rPr sz="1200" i="1" spc="-10" dirty="0">
                          <a:latin typeface="Arial"/>
                          <a:cs typeface="Arial"/>
                        </a:rPr>
                        <a:t>извещения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 marR="26797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Не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менее, чем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за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5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рабочих</a:t>
                      </a:r>
                      <a:r>
                        <a:rPr sz="12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дней  до окончания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приема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заявок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 marR="42545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Внесены изменения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- срок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подачи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заявок продлен  так, что до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его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окончания остаётся не менее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чем  5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рабочих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дней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80178">
                <a:tc>
                  <a:txBody>
                    <a:bodyPr/>
                    <a:lstStyle/>
                    <a:p>
                      <a:pPr marL="99695" marR="42164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200" i="1" spc="-5" dirty="0">
                          <a:latin typeface="Arial"/>
                          <a:cs typeface="Arial"/>
                        </a:rPr>
                        <a:t>Внесение  </a:t>
                      </a:r>
                      <a:r>
                        <a:rPr sz="1200" i="1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200" i="1" spc="-20" dirty="0">
                          <a:latin typeface="Arial"/>
                          <a:cs typeface="Arial"/>
                        </a:rPr>
                        <a:t>з</a:t>
                      </a:r>
                      <a:r>
                        <a:rPr sz="1200" i="1" dirty="0">
                          <a:latin typeface="Arial"/>
                          <a:cs typeface="Arial"/>
                        </a:rPr>
                        <a:t>ме</a:t>
                      </a:r>
                      <a:r>
                        <a:rPr sz="1200" i="1" spc="-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200" i="1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200" i="1" spc="-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200" i="1" dirty="0">
                          <a:latin typeface="Arial"/>
                          <a:cs typeface="Arial"/>
                        </a:rPr>
                        <a:t>ий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1200" i="1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200" i="1" spc="-10" dirty="0">
                          <a:latin typeface="Arial"/>
                          <a:cs typeface="Arial"/>
                        </a:rPr>
                        <a:t> извещение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Решение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о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внесении</a:t>
                      </a:r>
                      <a:r>
                        <a:rPr sz="12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изменений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99695" marR="10350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извещение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о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проведении</a:t>
                      </a:r>
                      <a:r>
                        <a:rPr sz="12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запроса 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котировок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электронной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форме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не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позднее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чем за 2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рабочих</a:t>
                      </a:r>
                      <a:r>
                        <a:rPr sz="12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дня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до окончания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подачи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заявок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 marR="23749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200" spc="-30" dirty="0">
                          <a:latin typeface="Arial"/>
                          <a:cs typeface="Arial"/>
                        </a:rPr>
                        <a:t>Результаты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рассмотрения фиксируются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протоколе,  протокол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не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позднее даты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окончания рассмотрения 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направляется оператору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ЭП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00330" marR="13398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Оператор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размещает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протокол на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ЕИС и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на</a:t>
                      </a:r>
                      <a:r>
                        <a:rPr sz="1200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площадке  в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течение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часа с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момента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его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получения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от</a:t>
                      </a:r>
                      <a:r>
                        <a:rPr sz="12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заказчика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2254"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200" i="1" spc="-20" dirty="0">
                          <a:latin typeface="Arial"/>
                          <a:cs typeface="Arial"/>
                        </a:rPr>
                        <a:t>Подача </a:t>
                      </a:r>
                      <a:r>
                        <a:rPr sz="1200" i="1" spc="-5" dirty="0">
                          <a:latin typeface="Arial"/>
                          <a:cs typeface="Arial"/>
                        </a:rPr>
                        <a:t>заявки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 marR="313690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любое время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с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момента 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размещения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извещения до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даты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времени окончания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срока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подачи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 marR="57213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200" spc="-15" dirty="0">
                          <a:latin typeface="Arial"/>
                          <a:cs typeface="Arial"/>
                        </a:rPr>
                        <a:t>Нет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ни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одной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заявки или поступила только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одна 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заявка - срок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подачи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заявок</a:t>
                      </a:r>
                      <a:r>
                        <a:rPr sz="1200" spc="2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продлевается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10033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на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4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рабочих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дня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72254">
                <a:tc>
                  <a:txBody>
                    <a:bodyPr/>
                    <a:lstStyle/>
                    <a:p>
                      <a:pPr marL="99695" marR="111125" algn="just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200" i="1" dirty="0">
                          <a:latin typeface="Arial"/>
                          <a:cs typeface="Arial"/>
                        </a:rPr>
                        <a:t>Рассмо</a:t>
                      </a:r>
                      <a:r>
                        <a:rPr sz="1200" i="1" spc="-3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200" i="1" dirty="0">
                          <a:latin typeface="Arial"/>
                          <a:cs typeface="Arial"/>
                        </a:rPr>
                        <a:t>ре</a:t>
                      </a:r>
                      <a:r>
                        <a:rPr sz="1200" i="1" spc="-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200" i="1" dirty="0">
                          <a:latin typeface="Arial"/>
                          <a:cs typeface="Arial"/>
                        </a:rPr>
                        <a:t>ие  </a:t>
                      </a:r>
                      <a:r>
                        <a:rPr sz="1200" i="1" spc="-10" dirty="0">
                          <a:latin typeface="Arial"/>
                          <a:cs typeface="Arial"/>
                        </a:rPr>
                        <a:t>котировочных  заявок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 marR="355600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течение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1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рабочего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дня</a:t>
                      </a:r>
                      <a:r>
                        <a:rPr sz="12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после 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окончания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приема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заявок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 marR="264160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По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итогам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продления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подачи подана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1 заявка или 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только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1 заявка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соответствует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всем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требованиям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-  контракт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заключается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с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единственным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поставщиком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5399501"/>
      </p:ext>
    </p:extLst>
  </p:cSld>
  <p:clrMapOvr>
    <a:masterClrMapping/>
  </p:clrMapOvr>
  <p:transition>
    <p:fade thruBlk="1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/>
          <p:cNvSpPr txBox="1">
            <a:spLocks noGrp="1"/>
          </p:cNvSpPr>
          <p:nvPr>
            <p:ph type="title"/>
          </p:nvPr>
        </p:nvSpPr>
        <p:spPr>
          <a:xfrm>
            <a:off x="1475656" y="699542"/>
            <a:ext cx="6473511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 marR="5080">
              <a:spcBef>
                <a:spcPts val="95"/>
              </a:spcBef>
            </a:pPr>
            <a:r>
              <a:rPr sz="2200" spc="-10" dirty="0" err="1" smtClean="0"/>
              <a:t>Электронны</a:t>
            </a:r>
            <a:r>
              <a:rPr lang="ru-RU" sz="2200" spc="-10" dirty="0" smtClean="0"/>
              <a:t>й </a:t>
            </a:r>
            <a:r>
              <a:rPr lang="ru-RU" sz="2200" spc="-5" dirty="0"/>
              <a:t>з</a:t>
            </a:r>
            <a:r>
              <a:rPr sz="2200" spc="-5" dirty="0" err="1" smtClean="0"/>
              <a:t>апрос</a:t>
            </a:r>
            <a:r>
              <a:rPr sz="2200" spc="-10" dirty="0" smtClean="0"/>
              <a:t> </a:t>
            </a:r>
            <a:r>
              <a:rPr sz="2200" spc="-10" dirty="0" err="1" smtClean="0"/>
              <a:t>котировок</a:t>
            </a:r>
            <a:r>
              <a:rPr lang="ru-RU" sz="2200" spc="-10" dirty="0" smtClean="0"/>
              <a:t>. Подача заявки</a:t>
            </a:r>
            <a:endParaRPr sz="2200" spc="-1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86490"/>
            <a:ext cx="9144000" cy="3924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385550"/>
      </p:ext>
    </p:extLst>
  </p:cSld>
  <p:clrMapOvr>
    <a:masterClrMapping/>
  </p:clrMapOvr>
  <p:transition>
    <p:fade thruBlk="1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584" y="1111052"/>
            <a:ext cx="8960993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1475656" y="699542"/>
            <a:ext cx="6473511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 marR="5080">
              <a:spcBef>
                <a:spcPts val="95"/>
              </a:spcBef>
            </a:pPr>
            <a:r>
              <a:rPr sz="2200" spc="-10" dirty="0" err="1" smtClean="0"/>
              <a:t>Электронны</a:t>
            </a:r>
            <a:r>
              <a:rPr lang="ru-RU" sz="2200" spc="-10" dirty="0" smtClean="0"/>
              <a:t>й </a:t>
            </a:r>
            <a:r>
              <a:rPr lang="ru-RU" sz="2200" spc="-5" dirty="0"/>
              <a:t>з</a:t>
            </a:r>
            <a:r>
              <a:rPr sz="2200" spc="-5" dirty="0" err="1" smtClean="0"/>
              <a:t>апрос</a:t>
            </a:r>
            <a:r>
              <a:rPr sz="2200" spc="-10" dirty="0" smtClean="0"/>
              <a:t> </a:t>
            </a:r>
            <a:r>
              <a:rPr sz="2200" spc="-10" dirty="0" err="1" smtClean="0"/>
              <a:t>котировок</a:t>
            </a:r>
            <a:r>
              <a:rPr lang="ru-RU" sz="2200" spc="-10" dirty="0" smtClean="0"/>
              <a:t>. Подача заявки</a:t>
            </a:r>
            <a:endParaRPr sz="2200" spc="-10" dirty="0"/>
          </a:p>
        </p:txBody>
      </p:sp>
    </p:spTree>
    <p:extLst>
      <p:ext uri="{BB962C8B-B14F-4D97-AF65-F5344CB8AC3E}">
        <p14:creationId xmlns:p14="http://schemas.microsoft.com/office/powerpoint/2010/main" val="2055933235"/>
      </p:ext>
    </p:extLst>
  </p:cSld>
  <p:clrMapOvr>
    <a:masterClrMapping/>
  </p:clrMapOvr>
  <p:transition>
    <p:fade thruBlk="1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187968"/>
            <a:ext cx="8136904" cy="3952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1475656" y="699542"/>
            <a:ext cx="6473511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 marR="5080">
              <a:spcBef>
                <a:spcPts val="95"/>
              </a:spcBef>
            </a:pPr>
            <a:r>
              <a:rPr sz="2200" spc="-10" dirty="0" err="1" smtClean="0"/>
              <a:t>Электронны</a:t>
            </a:r>
            <a:r>
              <a:rPr lang="ru-RU" sz="2200" spc="-10" dirty="0" smtClean="0"/>
              <a:t>й </a:t>
            </a:r>
            <a:r>
              <a:rPr lang="ru-RU" sz="2200" spc="-5" dirty="0"/>
              <a:t>з</a:t>
            </a:r>
            <a:r>
              <a:rPr sz="2200" spc="-5" dirty="0" err="1" smtClean="0"/>
              <a:t>апрос</a:t>
            </a:r>
            <a:r>
              <a:rPr sz="2200" spc="-10" dirty="0" smtClean="0"/>
              <a:t> </a:t>
            </a:r>
            <a:r>
              <a:rPr sz="2200" spc="-10" dirty="0" err="1" smtClean="0"/>
              <a:t>котировок</a:t>
            </a:r>
            <a:r>
              <a:rPr lang="ru-RU" sz="2200" spc="-10" dirty="0" smtClean="0"/>
              <a:t>. Подача заявки</a:t>
            </a:r>
            <a:endParaRPr sz="2200" spc="-10" dirty="0"/>
          </a:p>
        </p:txBody>
      </p:sp>
    </p:spTree>
    <p:extLst>
      <p:ext uri="{BB962C8B-B14F-4D97-AF65-F5344CB8AC3E}">
        <p14:creationId xmlns:p14="http://schemas.microsoft.com/office/powerpoint/2010/main" val="4243392850"/>
      </p:ext>
    </p:extLst>
  </p:cSld>
  <p:clrMapOvr>
    <a:masterClrMapping/>
  </p:clrMapOvr>
  <p:transition>
    <p:fade thruBlk="1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203598"/>
            <a:ext cx="8302835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1475656" y="699542"/>
            <a:ext cx="6473511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 marR="5080">
              <a:spcBef>
                <a:spcPts val="95"/>
              </a:spcBef>
            </a:pPr>
            <a:r>
              <a:rPr sz="2200" spc="-10" dirty="0" err="1" smtClean="0"/>
              <a:t>Электронны</a:t>
            </a:r>
            <a:r>
              <a:rPr lang="ru-RU" sz="2200" spc="-10" dirty="0" smtClean="0"/>
              <a:t>й </a:t>
            </a:r>
            <a:r>
              <a:rPr lang="ru-RU" sz="2200" spc="-5" dirty="0"/>
              <a:t>з</a:t>
            </a:r>
            <a:r>
              <a:rPr sz="2200" spc="-5" dirty="0" err="1" smtClean="0"/>
              <a:t>апрос</a:t>
            </a:r>
            <a:r>
              <a:rPr sz="2200" spc="-10" dirty="0" smtClean="0"/>
              <a:t> </a:t>
            </a:r>
            <a:r>
              <a:rPr sz="2200" spc="-10" dirty="0" err="1" smtClean="0"/>
              <a:t>котировок</a:t>
            </a:r>
            <a:r>
              <a:rPr lang="ru-RU" sz="2200" spc="-10" dirty="0" smtClean="0"/>
              <a:t>. Подача заявки</a:t>
            </a:r>
            <a:endParaRPr sz="2200" spc="-10" dirty="0"/>
          </a:p>
        </p:txBody>
      </p:sp>
    </p:spTree>
    <p:extLst>
      <p:ext uri="{BB962C8B-B14F-4D97-AF65-F5344CB8AC3E}">
        <p14:creationId xmlns:p14="http://schemas.microsoft.com/office/powerpoint/2010/main" val="2866884865"/>
      </p:ext>
    </p:extLst>
  </p:cSld>
  <p:clrMapOvr>
    <a:masterClrMapping/>
  </p:clrMapOvr>
  <p:transition>
    <p:fade thruBlk="1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18" y="1106660"/>
            <a:ext cx="8989277" cy="4036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971600" y="699542"/>
            <a:ext cx="7560840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 marR="5080">
              <a:spcBef>
                <a:spcPts val="95"/>
              </a:spcBef>
            </a:pPr>
            <a:r>
              <a:rPr sz="2200" spc="-10" dirty="0" err="1" smtClean="0"/>
              <a:t>Электронны</a:t>
            </a:r>
            <a:r>
              <a:rPr lang="ru-RU" sz="2200" spc="-10" dirty="0" smtClean="0"/>
              <a:t>й </a:t>
            </a:r>
            <a:r>
              <a:rPr lang="ru-RU" sz="2200" spc="-5" dirty="0"/>
              <a:t>з</a:t>
            </a:r>
            <a:r>
              <a:rPr sz="2200" spc="-5" dirty="0" err="1" smtClean="0"/>
              <a:t>апрос</a:t>
            </a:r>
            <a:r>
              <a:rPr sz="2200" spc="-10" dirty="0" smtClean="0"/>
              <a:t> </a:t>
            </a:r>
            <a:r>
              <a:rPr sz="2200" spc="-10" dirty="0" err="1" smtClean="0"/>
              <a:t>котировок</a:t>
            </a:r>
            <a:r>
              <a:rPr lang="ru-RU" sz="2200" spc="-10" dirty="0" smtClean="0"/>
              <a:t>. Рассмотрение заявок</a:t>
            </a:r>
            <a:endParaRPr sz="2200" spc="-10" dirty="0"/>
          </a:p>
        </p:txBody>
      </p:sp>
    </p:spTree>
    <p:extLst>
      <p:ext uri="{BB962C8B-B14F-4D97-AF65-F5344CB8AC3E}">
        <p14:creationId xmlns:p14="http://schemas.microsoft.com/office/powerpoint/2010/main" val="1557242596"/>
      </p:ext>
    </p:extLst>
  </p:cSld>
  <p:clrMapOvr>
    <a:masterClrMapping/>
  </p:clrMapOvr>
  <p:transition>
    <p:fade thruBlk="1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203598"/>
            <a:ext cx="9087883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971600" y="699542"/>
            <a:ext cx="7560840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 marR="5080">
              <a:spcBef>
                <a:spcPts val="95"/>
              </a:spcBef>
            </a:pPr>
            <a:r>
              <a:rPr sz="2200" spc="-10" dirty="0" err="1" smtClean="0"/>
              <a:t>Электронны</a:t>
            </a:r>
            <a:r>
              <a:rPr lang="ru-RU" sz="2200" spc="-10" dirty="0" smtClean="0"/>
              <a:t>й </a:t>
            </a:r>
            <a:r>
              <a:rPr lang="ru-RU" sz="2200" spc="-5" dirty="0"/>
              <a:t>з</a:t>
            </a:r>
            <a:r>
              <a:rPr sz="2200" spc="-5" dirty="0" err="1" smtClean="0"/>
              <a:t>апрос</a:t>
            </a:r>
            <a:r>
              <a:rPr sz="2200" spc="-10" dirty="0" smtClean="0"/>
              <a:t> </a:t>
            </a:r>
            <a:r>
              <a:rPr sz="2200" spc="-10" dirty="0" err="1" smtClean="0"/>
              <a:t>котировок</a:t>
            </a:r>
            <a:r>
              <a:rPr lang="ru-RU" sz="2200" spc="-10" dirty="0" smtClean="0"/>
              <a:t>. Рассмотрение заявок</a:t>
            </a:r>
            <a:endParaRPr sz="2200" spc="-10" dirty="0"/>
          </a:p>
        </p:txBody>
      </p:sp>
    </p:spTree>
    <p:extLst>
      <p:ext uri="{BB962C8B-B14F-4D97-AF65-F5344CB8AC3E}">
        <p14:creationId xmlns:p14="http://schemas.microsoft.com/office/powerpoint/2010/main" val="1814029887"/>
      </p:ext>
    </p:extLst>
  </p:cSld>
  <p:clrMapOvr>
    <a:masterClrMapping/>
  </p:clrMapOvr>
  <p:transition>
    <p:fade thruBlk="1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31589"/>
            <a:ext cx="8604448" cy="3895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971600" y="699542"/>
            <a:ext cx="7560840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 marR="5080">
              <a:spcBef>
                <a:spcPts val="95"/>
              </a:spcBef>
            </a:pPr>
            <a:r>
              <a:rPr sz="2200" spc="-10" dirty="0" err="1" smtClean="0"/>
              <a:t>Электронны</a:t>
            </a:r>
            <a:r>
              <a:rPr lang="ru-RU" sz="2200" spc="-10" dirty="0" smtClean="0"/>
              <a:t>й </a:t>
            </a:r>
            <a:r>
              <a:rPr lang="ru-RU" sz="2200" spc="-5" dirty="0"/>
              <a:t>з</a:t>
            </a:r>
            <a:r>
              <a:rPr sz="2200" spc="-5" dirty="0" err="1" smtClean="0"/>
              <a:t>апрос</a:t>
            </a:r>
            <a:r>
              <a:rPr sz="2200" spc="-10" dirty="0" smtClean="0"/>
              <a:t> </a:t>
            </a:r>
            <a:r>
              <a:rPr sz="2200" spc="-10" dirty="0" err="1" smtClean="0"/>
              <a:t>котировок</a:t>
            </a:r>
            <a:r>
              <a:rPr lang="ru-RU" sz="2200" spc="-10" dirty="0" smtClean="0"/>
              <a:t>. Рассмотрение заявок</a:t>
            </a:r>
            <a:endParaRPr sz="2200" spc="-10" dirty="0"/>
          </a:p>
        </p:txBody>
      </p:sp>
    </p:spTree>
    <p:extLst>
      <p:ext uri="{BB962C8B-B14F-4D97-AF65-F5344CB8AC3E}">
        <p14:creationId xmlns:p14="http://schemas.microsoft.com/office/powerpoint/2010/main" val="2476876835"/>
      </p:ext>
    </p:extLst>
  </p:cSld>
  <p:clrMapOvr>
    <a:masterClrMapping/>
  </p:clrMapOvr>
  <p:transition>
    <p:fade thruBlk="1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170347"/>
            <a:ext cx="8820472" cy="376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971600" y="699542"/>
            <a:ext cx="7560840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 marR="5080">
              <a:spcBef>
                <a:spcPts val="95"/>
              </a:spcBef>
            </a:pPr>
            <a:r>
              <a:rPr sz="2200" spc="-10" dirty="0" err="1" smtClean="0"/>
              <a:t>Электронны</a:t>
            </a:r>
            <a:r>
              <a:rPr lang="ru-RU" sz="2200" spc="-10" dirty="0" smtClean="0"/>
              <a:t>й </a:t>
            </a:r>
            <a:r>
              <a:rPr lang="ru-RU" sz="2200" spc="-5" dirty="0"/>
              <a:t>з</a:t>
            </a:r>
            <a:r>
              <a:rPr sz="2200" spc="-5" dirty="0" err="1" smtClean="0"/>
              <a:t>апрос</a:t>
            </a:r>
            <a:r>
              <a:rPr sz="2200" spc="-10" dirty="0" smtClean="0"/>
              <a:t> </a:t>
            </a:r>
            <a:r>
              <a:rPr sz="2200" spc="-10" dirty="0" err="1" smtClean="0"/>
              <a:t>котировок</a:t>
            </a:r>
            <a:r>
              <a:rPr lang="ru-RU" sz="2200" spc="-10" dirty="0" smtClean="0"/>
              <a:t>. Рассмотрение заявок</a:t>
            </a:r>
            <a:endParaRPr sz="2200" spc="-10" dirty="0"/>
          </a:p>
        </p:txBody>
      </p:sp>
    </p:spTree>
    <p:extLst>
      <p:ext uri="{BB962C8B-B14F-4D97-AF65-F5344CB8AC3E}">
        <p14:creationId xmlns:p14="http://schemas.microsoft.com/office/powerpoint/2010/main" val="929837052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9552" y="869113"/>
            <a:ext cx="8352928" cy="319957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>
              <a:spcBef>
                <a:spcPts val="95"/>
              </a:spcBef>
            </a:pPr>
            <a:r>
              <a:rPr lang="ru-RU" sz="2000" spc="-5" dirty="0" smtClean="0"/>
              <a:t>Способы и порядок зачисления обеспечения заявок</a:t>
            </a:r>
            <a:endParaRPr sz="2000" spc="-30" dirty="0"/>
          </a:p>
        </p:txBody>
      </p:sp>
      <p:sp>
        <p:nvSpPr>
          <p:cNvPr id="3" name="object 3"/>
          <p:cNvSpPr txBox="1"/>
          <p:nvPr/>
        </p:nvSpPr>
        <p:spPr>
          <a:xfrm>
            <a:off x="539553" y="1994336"/>
            <a:ext cx="3442970" cy="1735730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 marR="5080" algn="just">
              <a:spcBef>
                <a:spcPts val="95"/>
              </a:spcBef>
            </a:pPr>
            <a:r>
              <a:rPr sz="1400" spc="-10" dirty="0">
                <a:latin typeface="Arial"/>
                <a:cs typeface="Arial"/>
              </a:rPr>
              <a:t>Денежные средства </a:t>
            </a:r>
            <a:r>
              <a:rPr sz="1400" spc="-5" dirty="0">
                <a:latin typeface="Arial"/>
                <a:cs typeface="Arial"/>
              </a:rPr>
              <a:t>или </a:t>
            </a:r>
            <a:r>
              <a:rPr sz="1400" spc="-10" dirty="0">
                <a:latin typeface="Arial"/>
                <a:cs typeface="Arial"/>
              </a:rPr>
              <a:t>банковская  гарантия.</a:t>
            </a:r>
            <a:endParaRPr sz="1400" dirty="0">
              <a:latin typeface="Arial"/>
              <a:cs typeface="Arial"/>
            </a:endParaRPr>
          </a:p>
          <a:p>
            <a:pPr algn="just">
              <a:spcBef>
                <a:spcPts val="25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12698" marR="277468" algn="just"/>
            <a:r>
              <a:rPr sz="1400" spc="-5" dirty="0">
                <a:latin typeface="Arial"/>
                <a:cs typeface="Arial"/>
              </a:rPr>
              <a:t>Способ </a:t>
            </a:r>
            <a:r>
              <a:rPr sz="1400" spc="-15" dirty="0">
                <a:latin typeface="Arial"/>
                <a:cs typeface="Arial"/>
              </a:rPr>
              <a:t>обеспечения выбирается  </a:t>
            </a:r>
            <a:r>
              <a:rPr sz="1400" spc="-5" dirty="0">
                <a:latin typeface="Arial"/>
                <a:cs typeface="Arial"/>
              </a:rPr>
              <a:t>участником</a:t>
            </a:r>
            <a:r>
              <a:rPr sz="1400" spc="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закупки.</a:t>
            </a:r>
            <a:endParaRPr sz="1400" dirty="0">
              <a:latin typeface="Arial"/>
              <a:cs typeface="Arial"/>
            </a:endParaRPr>
          </a:p>
          <a:p>
            <a:pPr algn="just">
              <a:spcBef>
                <a:spcPts val="20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12698" marR="66034" algn="just"/>
            <a:r>
              <a:rPr sz="1400" spc="-5" dirty="0">
                <a:latin typeface="Arial"/>
                <a:cs typeface="Arial"/>
              </a:rPr>
              <a:t>По </a:t>
            </a:r>
            <a:r>
              <a:rPr sz="1400" spc="-10" dirty="0">
                <a:latin typeface="Arial"/>
                <a:cs typeface="Arial"/>
              </a:rPr>
              <a:t>электронным </a:t>
            </a:r>
            <a:r>
              <a:rPr sz="1400" spc="-15" dirty="0">
                <a:latin typeface="Arial"/>
                <a:cs typeface="Arial"/>
              </a:rPr>
              <a:t>процедурам </a:t>
            </a:r>
            <a:r>
              <a:rPr sz="1400" spc="-5" dirty="0">
                <a:latin typeface="Arial"/>
                <a:cs typeface="Arial"/>
              </a:rPr>
              <a:t>-  </a:t>
            </a:r>
            <a:r>
              <a:rPr sz="1400" spc="-15" dirty="0">
                <a:latin typeface="Arial"/>
                <a:cs typeface="Arial"/>
              </a:rPr>
              <a:t>только </a:t>
            </a:r>
            <a:r>
              <a:rPr sz="1400" spc="-10" dirty="0">
                <a:latin typeface="Arial"/>
                <a:cs typeface="Arial"/>
              </a:rPr>
              <a:t>денежные </a:t>
            </a:r>
            <a:r>
              <a:rPr sz="1400" spc="-10" dirty="0" err="1">
                <a:latin typeface="Arial"/>
                <a:cs typeface="Arial"/>
              </a:rPr>
              <a:t>средства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5" dirty="0" err="1">
                <a:latin typeface="Arial"/>
                <a:cs typeface="Arial"/>
              </a:rPr>
              <a:t>до</a:t>
            </a:r>
            <a:r>
              <a:rPr lang="ru-RU" sz="1400" spc="-5" dirty="0">
                <a:latin typeface="Arial"/>
                <a:cs typeface="Arial"/>
              </a:rPr>
              <a:t> </a:t>
            </a:r>
            <a:r>
              <a:rPr lang="ru-RU" sz="1400" spc="-5" dirty="0" smtClean="0">
                <a:latin typeface="Arial"/>
                <a:cs typeface="Arial"/>
              </a:rPr>
              <a:t>30 </a:t>
            </a:r>
            <a:r>
              <a:rPr lang="ru-RU" sz="1400" spc="-5" dirty="0">
                <a:latin typeface="Arial"/>
                <a:cs typeface="Arial"/>
              </a:rPr>
              <a:t>июня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2019 </a:t>
            </a:r>
            <a:r>
              <a:rPr lang="ru-RU" sz="1400" spc="-10" dirty="0" smtClean="0">
                <a:latin typeface="Arial"/>
                <a:cs typeface="Arial"/>
              </a:rPr>
              <a:t>г.</a:t>
            </a:r>
            <a:r>
              <a:rPr sz="1400" spc="-10" dirty="0" smtClean="0">
                <a:latin typeface="Arial"/>
                <a:cs typeface="Arial"/>
              </a:rPr>
              <a:t> 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99992" y="1999819"/>
            <a:ext cx="4306570" cy="1951173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 marR="5080" algn="just"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Банковская </a:t>
            </a:r>
            <a:r>
              <a:rPr sz="1400" spc="-10" dirty="0">
                <a:latin typeface="Arial"/>
                <a:cs typeface="Arial"/>
              </a:rPr>
              <a:t>гарантия, выданная </a:t>
            </a:r>
            <a:r>
              <a:rPr sz="1400" spc="-5" dirty="0">
                <a:latin typeface="Arial"/>
                <a:cs typeface="Arial"/>
              </a:rPr>
              <a:t>участнику  </a:t>
            </a:r>
            <a:r>
              <a:rPr sz="1400" spc="-10" dirty="0">
                <a:latin typeface="Arial"/>
                <a:cs typeface="Arial"/>
              </a:rPr>
              <a:t>закупки </a:t>
            </a:r>
            <a:r>
              <a:rPr sz="1400" spc="-15" dirty="0">
                <a:latin typeface="Arial"/>
                <a:cs typeface="Arial"/>
              </a:rPr>
              <a:t>банком </a:t>
            </a:r>
            <a:r>
              <a:rPr sz="1400" spc="-5" dirty="0">
                <a:latin typeface="Arial"/>
                <a:cs typeface="Arial"/>
              </a:rPr>
              <a:t>для </a:t>
            </a:r>
            <a:r>
              <a:rPr sz="1400" spc="-20" dirty="0">
                <a:latin typeface="Arial"/>
                <a:cs typeface="Arial"/>
              </a:rPr>
              <a:t>целей </a:t>
            </a:r>
            <a:r>
              <a:rPr sz="1400" spc="-10" dirty="0">
                <a:latin typeface="Arial"/>
                <a:cs typeface="Arial"/>
              </a:rPr>
              <a:t>обеспечения  </a:t>
            </a:r>
            <a:r>
              <a:rPr sz="1400" spc="-5" dirty="0">
                <a:latin typeface="Arial"/>
                <a:cs typeface="Arial"/>
              </a:rPr>
              <a:t>заявки </a:t>
            </a:r>
            <a:r>
              <a:rPr sz="1400" spc="-10" dirty="0">
                <a:latin typeface="Arial"/>
                <a:cs typeface="Arial"/>
              </a:rPr>
              <a:t>на </a:t>
            </a:r>
            <a:r>
              <a:rPr sz="1400" spc="-5" dirty="0">
                <a:latin typeface="Arial"/>
                <a:cs typeface="Arial"/>
              </a:rPr>
              <a:t>участие в </a:t>
            </a:r>
            <a:r>
              <a:rPr sz="1400" spc="-10" dirty="0">
                <a:latin typeface="Arial"/>
                <a:cs typeface="Arial"/>
              </a:rPr>
              <a:t>конкурсе </a:t>
            </a:r>
            <a:r>
              <a:rPr sz="1400" spc="-5" dirty="0">
                <a:latin typeface="Arial"/>
                <a:cs typeface="Arial"/>
              </a:rPr>
              <a:t>или </a:t>
            </a:r>
            <a:r>
              <a:rPr sz="1400" spc="-10" dirty="0">
                <a:latin typeface="Arial"/>
                <a:cs typeface="Arial"/>
              </a:rPr>
              <a:t>аукционе,  должна </a:t>
            </a:r>
            <a:r>
              <a:rPr sz="1400" spc="-15" dirty="0">
                <a:latin typeface="Arial"/>
                <a:cs typeface="Arial"/>
              </a:rPr>
              <a:t>соответствовать </a:t>
            </a:r>
            <a:r>
              <a:rPr sz="1400" spc="-10" dirty="0">
                <a:latin typeface="Arial"/>
                <a:cs typeface="Arial"/>
              </a:rPr>
              <a:t>требованиям </a:t>
            </a:r>
            <a:r>
              <a:rPr sz="1400" spc="-15" dirty="0">
                <a:latin typeface="Arial"/>
                <a:cs typeface="Arial"/>
              </a:rPr>
              <a:t>статьи  </a:t>
            </a:r>
            <a:r>
              <a:rPr sz="1400" spc="-5" dirty="0">
                <a:latin typeface="Arial"/>
                <a:cs typeface="Arial"/>
              </a:rPr>
              <a:t>45 Закона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№44-ФЗ.</a:t>
            </a:r>
            <a:endParaRPr sz="1400" dirty="0">
              <a:latin typeface="Arial"/>
              <a:cs typeface="Arial"/>
            </a:endParaRPr>
          </a:p>
          <a:p>
            <a:pPr algn="just">
              <a:spcBef>
                <a:spcPts val="25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12698" marR="158100" algn="just"/>
            <a:r>
              <a:rPr sz="1400" b="1" spc="-10" dirty="0">
                <a:latin typeface="Arial"/>
                <a:cs typeface="Arial"/>
              </a:rPr>
              <a:t>Срок действия </a:t>
            </a:r>
            <a:r>
              <a:rPr sz="1400" spc="-10" dirty="0">
                <a:latin typeface="Arial"/>
                <a:cs typeface="Arial"/>
              </a:rPr>
              <a:t>банковской гарантии,  </a:t>
            </a:r>
            <a:r>
              <a:rPr sz="1400" spc="-15" dirty="0">
                <a:latin typeface="Arial"/>
                <a:cs typeface="Arial"/>
              </a:rPr>
              <a:t>предоставленной </a:t>
            </a:r>
            <a:r>
              <a:rPr sz="1400" spc="-5" dirty="0">
                <a:latin typeface="Arial"/>
                <a:cs typeface="Arial"/>
              </a:rPr>
              <a:t>в качестве </a:t>
            </a:r>
            <a:r>
              <a:rPr sz="1400" spc="-10" dirty="0">
                <a:latin typeface="Arial"/>
                <a:cs typeface="Arial"/>
              </a:rPr>
              <a:t>обеспечения  заявки, должен составлять </a:t>
            </a:r>
            <a:r>
              <a:rPr sz="1400" b="1" spc="-5" dirty="0">
                <a:latin typeface="Arial"/>
                <a:cs typeface="Arial"/>
              </a:rPr>
              <a:t>не </a:t>
            </a:r>
            <a:r>
              <a:rPr sz="1400" b="1" spc="-10" dirty="0">
                <a:latin typeface="Arial"/>
                <a:cs typeface="Arial"/>
              </a:rPr>
              <a:t>менее </a:t>
            </a:r>
            <a:r>
              <a:rPr sz="1400" b="1" spc="-15" dirty="0">
                <a:latin typeface="Arial"/>
                <a:cs typeface="Arial"/>
              </a:rPr>
              <a:t>чем </a:t>
            </a:r>
            <a:r>
              <a:rPr sz="1400" b="1" spc="-5" dirty="0">
                <a:latin typeface="Arial"/>
                <a:cs typeface="Arial"/>
              </a:rPr>
              <a:t>2  месяца с </a:t>
            </a:r>
            <a:r>
              <a:rPr sz="1400" b="1" spc="-10" dirty="0">
                <a:latin typeface="Arial"/>
                <a:cs typeface="Arial"/>
              </a:rPr>
              <a:t>даты окончания срока </a:t>
            </a:r>
            <a:r>
              <a:rPr sz="1400" b="1" spc="-20" dirty="0">
                <a:latin typeface="Arial"/>
                <a:cs typeface="Arial"/>
              </a:rPr>
              <a:t>подачи  </a:t>
            </a:r>
            <a:r>
              <a:rPr sz="1400" b="1" spc="-10" dirty="0">
                <a:latin typeface="Arial"/>
                <a:cs typeface="Arial"/>
              </a:rPr>
              <a:t>заявок.</a:t>
            </a:r>
            <a:endParaRPr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0068278"/>
      </p:ext>
    </p:extLst>
  </p:cSld>
  <p:clrMapOvr>
    <a:masterClrMapping/>
  </p:clrMapOvr>
  <p:transition>
    <p:fade thruBlk="1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326060"/>
            <a:ext cx="8640960" cy="351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971600" y="699542"/>
            <a:ext cx="7560840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 marR="5080">
              <a:spcBef>
                <a:spcPts val="95"/>
              </a:spcBef>
            </a:pPr>
            <a:r>
              <a:rPr sz="2200" spc="-10" dirty="0" err="1" smtClean="0"/>
              <a:t>Электронны</a:t>
            </a:r>
            <a:r>
              <a:rPr lang="ru-RU" sz="2200" spc="-10" dirty="0" smtClean="0"/>
              <a:t>й </a:t>
            </a:r>
            <a:r>
              <a:rPr lang="ru-RU" sz="2200" spc="-5" dirty="0"/>
              <a:t>з</a:t>
            </a:r>
            <a:r>
              <a:rPr sz="2200" spc="-5" dirty="0" err="1" smtClean="0"/>
              <a:t>апрос</a:t>
            </a:r>
            <a:r>
              <a:rPr sz="2200" spc="-10" dirty="0" smtClean="0"/>
              <a:t> </a:t>
            </a:r>
            <a:r>
              <a:rPr sz="2200" spc="-10" dirty="0" err="1" smtClean="0"/>
              <a:t>котировок</a:t>
            </a:r>
            <a:r>
              <a:rPr lang="ru-RU" sz="2200" spc="-10" dirty="0" smtClean="0"/>
              <a:t>. Рассмотрение заявок</a:t>
            </a:r>
            <a:endParaRPr sz="2200" spc="-10" dirty="0"/>
          </a:p>
        </p:txBody>
      </p:sp>
    </p:spTree>
    <p:extLst>
      <p:ext uri="{BB962C8B-B14F-4D97-AF65-F5344CB8AC3E}">
        <p14:creationId xmlns:p14="http://schemas.microsoft.com/office/powerpoint/2010/main" val="1158272834"/>
      </p:ext>
    </p:extLst>
  </p:cSld>
  <p:clrMapOvr>
    <a:masterClrMapping/>
  </p:clrMapOvr>
  <p:transition>
    <p:fade thruBlk="1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9" y="1347614"/>
            <a:ext cx="896448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971600" y="699542"/>
            <a:ext cx="7560840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 marR="5080">
              <a:spcBef>
                <a:spcPts val="95"/>
              </a:spcBef>
            </a:pPr>
            <a:r>
              <a:rPr sz="2200" spc="-10" dirty="0" err="1" smtClean="0"/>
              <a:t>Электронны</a:t>
            </a:r>
            <a:r>
              <a:rPr lang="ru-RU" sz="2200" spc="-10" dirty="0" smtClean="0"/>
              <a:t>й </a:t>
            </a:r>
            <a:r>
              <a:rPr lang="ru-RU" sz="2200" spc="-5" dirty="0"/>
              <a:t>з</a:t>
            </a:r>
            <a:r>
              <a:rPr sz="2200" spc="-5" dirty="0" err="1" smtClean="0"/>
              <a:t>апрос</a:t>
            </a:r>
            <a:r>
              <a:rPr sz="2200" spc="-10" dirty="0" smtClean="0"/>
              <a:t> </a:t>
            </a:r>
            <a:r>
              <a:rPr sz="2200" spc="-10" dirty="0" err="1" smtClean="0"/>
              <a:t>котировок</a:t>
            </a:r>
            <a:r>
              <a:rPr lang="ru-RU" sz="2200" spc="-10" dirty="0" smtClean="0"/>
              <a:t>. Рассмотрение заявок</a:t>
            </a:r>
            <a:endParaRPr sz="2200" spc="-10" dirty="0"/>
          </a:p>
        </p:txBody>
      </p:sp>
    </p:spTree>
    <p:extLst>
      <p:ext uri="{BB962C8B-B14F-4D97-AF65-F5344CB8AC3E}">
        <p14:creationId xmlns:p14="http://schemas.microsoft.com/office/powerpoint/2010/main" val="2368936541"/>
      </p:ext>
    </p:extLst>
  </p:cSld>
  <p:clrMapOvr>
    <a:masterClrMapping/>
  </p:clrMapOvr>
  <p:transition>
    <p:fade thruBlk="1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/>
          <p:cNvSpPr txBox="1">
            <a:spLocks noGrp="1"/>
          </p:cNvSpPr>
          <p:nvPr>
            <p:ph type="title"/>
          </p:nvPr>
        </p:nvSpPr>
        <p:spPr>
          <a:xfrm>
            <a:off x="1475656" y="708847"/>
            <a:ext cx="6473511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 marR="5080">
              <a:spcBef>
                <a:spcPts val="95"/>
              </a:spcBef>
            </a:pPr>
            <a:r>
              <a:rPr sz="2200" spc="-10" dirty="0"/>
              <a:t>Электронные </a:t>
            </a:r>
            <a:r>
              <a:rPr sz="2200" spc="-15" dirty="0"/>
              <a:t>процедуры.  </a:t>
            </a:r>
            <a:r>
              <a:rPr sz="2200" spc="-5" dirty="0" err="1"/>
              <a:t>Запрос</a:t>
            </a:r>
            <a:r>
              <a:rPr sz="2200" spc="-10" dirty="0"/>
              <a:t> </a:t>
            </a:r>
            <a:r>
              <a:rPr lang="ru-RU" sz="2200" spc="-10" dirty="0" smtClean="0"/>
              <a:t>предложений</a:t>
            </a:r>
            <a:endParaRPr sz="2200" spc="-10" dirty="0"/>
          </a:p>
        </p:txBody>
      </p:sp>
      <p:pic>
        <p:nvPicPr>
          <p:cNvPr id="4" name="Picture 2" descr="C:\Users\User\Desktop\Screen\Рисунок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37" y="1314451"/>
            <a:ext cx="8064000" cy="233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1560" y="3690130"/>
            <a:ext cx="1800200" cy="830989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+mn-lt"/>
                <a:cs typeface="+mn-cs"/>
              </a:rPr>
              <a:t>Не позднее рабочего дня, следующего за датой окончания срока подачи заявок.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55775" y="3690131"/>
            <a:ext cx="1979961" cy="830989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+mn-lt"/>
                <a:cs typeface="+mn-cs"/>
              </a:rPr>
              <a:t>В течение 1 рабочего дня с момента размещения выписки из протокола (ч. 21 ст. 83.1)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4008" y="3682373"/>
            <a:ext cx="2016224" cy="1384986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+mn-lt"/>
                <a:cs typeface="+mn-cs"/>
              </a:rPr>
              <a:t>В течение 1 рабочего дня с даты окончания срока для направления окончательных предложений</a:t>
            </a:r>
            <a:br>
              <a:rPr lang="ru-RU" sz="1200" dirty="0">
                <a:solidFill>
                  <a:prstClr val="black"/>
                </a:solidFill>
                <a:latin typeface="+mn-lt"/>
                <a:cs typeface="+mn-cs"/>
              </a:rPr>
            </a:br>
            <a:r>
              <a:rPr lang="ru-RU" sz="1200" dirty="0">
                <a:solidFill>
                  <a:prstClr val="black"/>
                </a:solidFill>
                <a:latin typeface="+mn-lt"/>
                <a:cs typeface="+mn-cs"/>
              </a:rPr>
              <a:t>(ч. 23 ст. 83.1)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2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60232" y="3682373"/>
            <a:ext cx="1907507" cy="101565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+mn-lt"/>
                <a:cs typeface="+mn-cs"/>
              </a:rPr>
              <a:t>Не ранее чем через 7 дней с даты размещения протокола в ЕИС (ч. 9 ст. 83.2)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2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5650236"/>
      </p:ext>
    </p:extLst>
  </p:cSld>
  <p:clrMapOvr>
    <a:masterClrMapping/>
  </p:clrMapOvr>
  <p:transition>
    <p:fade thruBlk="1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1187626" y="911458"/>
            <a:ext cx="6172835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>
              <a:spcBef>
                <a:spcPts val="95"/>
              </a:spcBef>
            </a:pPr>
            <a:r>
              <a:rPr sz="2200" spc="-10" dirty="0"/>
              <a:t>Электронные </a:t>
            </a:r>
            <a:r>
              <a:rPr sz="2200" spc="-15" dirty="0"/>
              <a:t>процедуры. </a:t>
            </a:r>
            <a:r>
              <a:rPr sz="2200" spc="-5" dirty="0"/>
              <a:t>Запрос</a:t>
            </a:r>
            <a:r>
              <a:rPr sz="2200" spc="65" dirty="0"/>
              <a:t> </a:t>
            </a:r>
            <a:r>
              <a:rPr sz="2200" spc="-10" dirty="0"/>
              <a:t>предложений</a:t>
            </a:r>
          </a:p>
        </p:txBody>
      </p:sp>
      <p:sp>
        <p:nvSpPr>
          <p:cNvPr id="6" name="object 3"/>
          <p:cNvSpPr txBox="1"/>
          <p:nvPr/>
        </p:nvSpPr>
        <p:spPr>
          <a:xfrm>
            <a:off x="751125" y="1419622"/>
            <a:ext cx="6350635" cy="197488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>
              <a:spcBef>
                <a:spcPts val="100"/>
              </a:spcBef>
            </a:pPr>
            <a:r>
              <a:rPr sz="1200" b="1" i="1" spc="-5" dirty="0">
                <a:latin typeface="Arial"/>
                <a:cs typeface="Arial"/>
              </a:rPr>
              <a:t>Применение </a:t>
            </a:r>
            <a:r>
              <a:rPr sz="1200" b="1" i="1" spc="-10" dirty="0">
                <a:latin typeface="Arial"/>
                <a:cs typeface="Arial"/>
              </a:rPr>
              <a:t>такого </a:t>
            </a:r>
            <a:r>
              <a:rPr sz="1200" b="1" i="1" dirty="0">
                <a:latin typeface="Arial"/>
                <a:cs typeface="Arial"/>
              </a:rPr>
              <a:t>способа закупок </a:t>
            </a:r>
            <a:r>
              <a:rPr sz="1200" b="1" i="1" spc="-10" dirty="0">
                <a:latin typeface="Arial"/>
                <a:cs typeface="Arial"/>
              </a:rPr>
              <a:t>возможно </a:t>
            </a:r>
            <a:r>
              <a:rPr sz="1200" b="1" i="1" dirty="0">
                <a:latin typeface="Arial"/>
                <a:cs typeface="Arial"/>
              </a:rPr>
              <a:t>при </a:t>
            </a:r>
            <a:r>
              <a:rPr sz="1200" b="1" i="1" spc="-5" dirty="0">
                <a:latin typeface="Arial"/>
                <a:cs typeface="Arial"/>
              </a:rPr>
              <a:t>решении определенных</a:t>
            </a:r>
            <a:r>
              <a:rPr sz="1200" b="1" i="1" spc="50" dirty="0">
                <a:latin typeface="Arial"/>
                <a:cs typeface="Arial"/>
              </a:rPr>
              <a:t> </a:t>
            </a:r>
            <a:r>
              <a:rPr sz="1200" b="1" i="1" spc="-10" dirty="0">
                <a:latin typeface="Arial"/>
                <a:cs typeface="Arial"/>
              </a:rPr>
              <a:t>задач</a:t>
            </a:r>
            <a:endParaRPr sz="1200" dirty="0">
              <a:latin typeface="Arial"/>
              <a:cs typeface="Arial"/>
            </a:endParaRPr>
          </a:p>
        </p:txBody>
      </p:sp>
      <p:graphicFrame>
        <p:nvGraphicFramePr>
          <p:cNvPr id="7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761745"/>
              </p:ext>
            </p:extLst>
          </p:nvPr>
        </p:nvGraphicFramePr>
        <p:xfrm>
          <a:off x="737872" y="1779662"/>
          <a:ext cx="8082601" cy="30243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44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183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898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5985"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200" b="1" spc="-5" dirty="0" err="1" smtClean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Этапы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200" b="1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Сроки, выделенные </a:t>
                      </a:r>
                      <a:r>
                        <a:rPr sz="1200" b="1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на</a:t>
                      </a:r>
                      <a:r>
                        <a:rPr sz="1200" b="1" spc="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этап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200" b="1" spc="-1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Примечания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24176">
                <a:tc>
                  <a:txBody>
                    <a:bodyPr/>
                    <a:lstStyle/>
                    <a:p>
                      <a:pPr marL="99695" marR="24892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200" i="1" spc="-5" dirty="0">
                          <a:latin typeface="Arial"/>
                          <a:cs typeface="Arial"/>
                        </a:rPr>
                        <a:t>Размещение</a:t>
                      </a:r>
                      <a:r>
                        <a:rPr sz="1200" i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spc="-10" dirty="0">
                          <a:latin typeface="Arial"/>
                          <a:cs typeface="Arial"/>
                        </a:rPr>
                        <a:t>извещения  </a:t>
                      </a:r>
                      <a:r>
                        <a:rPr sz="1200" i="1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1200" i="1" spc="-5" dirty="0">
                          <a:latin typeface="Arial"/>
                          <a:cs typeface="Arial"/>
                        </a:rPr>
                        <a:t>документации </a:t>
                      </a:r>
                      <a:r>
                        <a:rPr sz="1200" i="1" dirty="0">
                          <a:latin typeface="Arial"/>
                          <a:cs typeface="Arial"/>
                        </a:rPr>
                        <a:t>о  </a:t>
                      </a:r>
                      <a:r>
                        <a:rPr sz="1200" i="1" spc="-5" dirty="0">
                          <a:latin typeface="Arial"/>
                          <a:cs typeface="Arial"/>
                        </a:rPr>
                        <a:t>запросе</a:t>
                      </a:r>
                      <a:r>
                        <a:rPr sz="1200" i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spc="-5" dirty="0">
                          <a:latin typeface="Arial"/>
                          <a:cs typeface="Arial"/>
                        </a:rPr>
                        <a:t>предложений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marR="13779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Не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позднее,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чем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за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5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рабочих</a:t>
                      </a:r>
                      <a:r>
                        <a:rPr sz="12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дней  до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даты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проведения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запроса</a:t>
                      </a: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marR="31686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Заказчик обязан также направить  приглашения принять участие не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менее,  чем 3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лицам,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с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которыми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течение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99060" marR="2997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18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месяцев заключались аналогичные 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контракты,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не расторгнутые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и 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исполненные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без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санкций за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нарушения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24176"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200" i="1" spc="-5" dirty="0">
                          <a:latin typeface="Arial"/>
                          <a:cs typeface="Arial"/>
                        </a:rPr>
                        <a:t>Внесение</a:t>
                      </a:r>
                      <a:r>
                        <a:rPr sz="1200" i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spc="-5" dirty="0">
                          <a:latin typeface="Arial"/>
                          <a:cs typeface="Arial"/>
                        </a:rPr>
                        <a:t>изменений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marR="34861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С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момента размещения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в ЕИС 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извещения заказчик не вправе  отменять проведение такого 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запроса или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вносить изменения 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извещение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документацию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9906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о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проведении такого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запроса</a:t>
                      </a:r>
                    </a:p>
                  </a:txBody>
                  <a:tcPr marL="0" marR="0" marT="51435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5738393"/>
      </p:ext>
    </p:extLst>
  </p:cSld>
  <p:clrMapOvr>
    <a:masterClrMapping/>
  </p:clrMapOvr>
  <p:transition>
    <p:fade thruBlk="1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 txBox="1">
            <a:spLocks noGrp="1"/>
          </p:cNvSpPr>
          <p:nvPr>
            <p:ph type="title"/>
          </p:nvPr>
        </p:nvSpPr>
        <p:spPr>
          <a:xfrm>
            <a:off x="539554" y="813906"/>
            <a:ext cx="8202993" cy="689289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 marR="5080">
              <a:spcBef>
                <a:spcPts val="95"/>
              </a:spcBef>
            </a:pPr>
            <a:r>
              <a:rPr sz="2200" spc="-10" dirty="0"/>
              <a:t>Электронные </a:t>
            </a:r>
            <a:r>
              <a:rPr sz="2200" spc="-15" dirty="0"/>
              <a:t>процедуры. </a:t>
            </a:r>
            <a:r>
              <a:rPr sz="2200" spc="-5" dirty="0"/>
              <a:t>Запрос </a:t>
            </a:r>
            <a:r>
              <a:rPr sz="2200" spc="-10" dirty="0"/>
              <a:t>предложений  </a:t>
            </a:r>
            <a:r>
              <a:rPr sz="2200" spc="-15" dirty="0"/>
              <a:t>(продолжение)</a:t>
            </a:r>
          </a:p>
        </p:txBody>
      </p:sp>
      <p:graphicFrame>
        <p:nvGraphicFramePr>
          <p:cNvPr id="9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558920"/>
              </p:ext>
            </p:extLst>
          </p:nvPr>
        </p:nvGraphicFramePr>
        <p:xfrm>
          <a:off x="323528" y="1635646"/>
          <a:ext cx="8568953" cy="33123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94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785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909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46045"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200" b="1" spc="-5" dirty="0" err="1" smtClean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Этапы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200" b="1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Сроки, выделенные </a:t>
                      </a:r>
                      <a:r>
                        <a:rPr sz="1200" b="1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на</a:t>
                      </a:r>
                      <a:r>
                        <a:rPr sz="1200" b="1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этап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200" b="1" spc="-1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Примечания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1061"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200" i="1" spc="-5" dirty="0">
                          <a:latin typeface="Arial"/>
                          <a:cs typeface="Arial"/>
                        </a:rPr>
                        <a:t>Рассмотрение</a:t>
                      </a:r>
                      <a:r>
                        <a:rPr sz="1200" i="1" spc="2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spc="-10" dirty="0">
                          <a:latin typeface="Arial"/>
                          <a:cs typeface="Arial"/>
                        </a:rPr>
                        <a:t>заявок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9060" marR="43751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Не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позднее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рабочего</a:t>
                      </a:r>
                      <a:r>
                        <a:rPr sz="1200" b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дня, 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следующего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за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датой 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окончания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срока</a:t>
                      </a:r>
                      <a:r>
                        <a:rPr sz="12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подачи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9695" marR="28829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течение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1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рабочего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дня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после</a:t>
                      </a:r>
                      <a:r>
                        <a:rPr sz="12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размещения  выписки участники вправе направить 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окончательные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предложения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(без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ухудшения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714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ts val="1380"/>
                        </a:lnSpc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заявок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оператор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99060" marR="14414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ЭП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направляет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заказчику  заявки,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а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также информацию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и 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электронные документы  участников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ts val="138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условий)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2929">
                <a:tc>
                  <a:txBody>
                    <a:bodyPr/>
                    <a:lstStyle/>
                    <a:p>
                      <a:pPr marL="99695" marR="84645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200" i="1" spc="-5" dirty="0">
                          <a:latin typeface="Arial"/>
                          <a:cs typeface="Arial"/>
                        </a:rPr>
                        <a:t>Рассмотрение  </a:t>
                      </a:r>
                      <a:r>
                        <a:rPr sz="1200" i="1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200" i="1" spc="-5" dirty="0">
                          <a:latin typeface="Arial"/>
                          <a:cs typeface="Arial"/>
                        </a:rPr>
                        <a:t>кон</a:t>
                      </a:r>
                      <a:r>
                        <a:rPr sz="1200" i="1" dirty="0">
                          <a:latin typeface="Arial"/>
                          <a:cs typeface="Arial"/>
                        </a:rPr>
                        <a:t>ча</a:t>
                      </a:r>
                      <a:r>
                        <a:rPr sz="1200" i="1" spc="-2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200" i="1" spc="-3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200" i="1" spc="-5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200" i="1" dirty="0">
                          <a:latin typeface="Arial"/>
                          <a:cs typeface="Arial"/>
                        </a:rPr>
                        <a:t>ь</a:t>
                      </a:r>
                      <a:r>
                        <a:rPr sz="1200" i="1" spc="-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200" i="1" dirty="0">
                          <a:latin typeface="Arial"/>
                          <a:cs typeface="Arial"/>
                        </a:rPr>
                        <a:t>ых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9060" marR="8699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Осуществляется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на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следующий 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рабочий день после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даты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9695" marR="90170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200" spc="-30" dirty="0">
                          <a:latin typeface="Arial"/>
                          <a:cs typeface="Arial"/>
                        </a:rPr>
                        <a:t>Результаты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фиксируются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итоговом протоколе.  Выигрывает окончательное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предложение,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70863">
                <a:tc>
                  <a:txBody>
                    <a:bodyPr/>
                    <a:lstStyle/>
                    <a:p>
                      <a:pPr marL="99695">
                        <a:lnSpc>
                          <a:spcPts val="1375"/>
                        </a:lnSpc>
                      </a:pPr>
                      <a:r>
                        <a:rPr sz="1200" i="1" spc="-5" dirty="0">
                          <a:latin typeface="Arial"/>
                          <a:cs typeface="Arial"/>
                        </a:rPr>
                        <a:t>предложений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ts val="1375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окончания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срока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для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99060" marR="307975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направления окончательных 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предложений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ts val="1375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которое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99695" marR="50101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соответствии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с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критериями, указанными 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документации наилучшим образом 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соответствует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установленным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заказчиком  требованиям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ТРУ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3380849"/>
      </p:ext>
    </p:extLst>
  </p:cSld>
  <p:clrMapOvr>
    <a:masterClrMapping/>
  </p:clrMapOvr>
  <p:transition>
    <p:fade thruBlk="1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 txBox="1">
            <a:spLocks noGrp="1"/>
          </p:cNvSpPr>
          <p:nvPr>
            <p:ph type="title"/>
          </p:nvPr>
        </p:nvSpPr>
        <p:spPr>
          <a:xfrm>
            <a:off x="467544" y="771550"/>
            <a:ext cx="8202993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 marR="5080">
              <a:spcBef>
                <a:spcPts val="95"/>
              </a:spcBef>
            </a:pPr>
            <a:r>
              <a:rPr sz="2200" spc="-10" dirty="0" err="1" smtClean="0"/>
              <a:t>Электронны</a:t>
            </a:r>
            <a:r>
              <a:rPr lang="ru-RU" sz="2200" spc="-10" dirty="0" smtClean="0"/>
              <a:t>й з</a:t>
            </a:r>
            <a:r>
              <a:rPr sz="2200" spc="-5" dirty="0" err="1" smtClean="0"/>
              <a:t>апрос</a:t>
            </a:r>
            <a:r>
              <a:rPr sz="2200" spc="-5" dirty="0" smtClean="0"/>
              <a:t> </a:t>
            </a:r>
            <a:r>
              <a:rPr sz="2200" spc="-10" dirty="0" err="1" smtClean="0"/>
              <a:t>предложений</a:t>
            </a:r>
            <a:r>
              <a:rPr lang="ru-RU" sz="2200" spc="-10" dirty="0" smtClean="0"/>
              <a:t>. Подача заявки</a:t>
            </a:r>
            <a:endParaRPr sz="2200" spc="-15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47614"/>
            <a:ext cx="9036496" cy="3581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4961505"/>
      </p:ext>
    </p:extLst>
  </p:cSld>
  <p:clrMapOvr>
    <a:masterClrMapping/>
  </p:clrMapOvr>
  <p:transition>
    <p:fade thruBlk="1"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38268"/>
            <a:ext cx="9103016" cy="3421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467544" y="771550"/>
            <a:ext cx="8202993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 marR="5080">
              <a:spcBef>
                <a:spcPts val="95"/>
              </a:spcBef>
            </a:pPr>
            <a:r>
              <a:rPr sz="2200" spc="-10" dirty="0" err="1" smtClean="0"/>
              <a:t>Электронны</a:t>
            </a:r>
            <a:r>
              <a:rPr lang="ru-RU" sz="2200" spc="-10" dirty="0" smtClean="0"/>
              <a:t>й з</a:t>
            </a:r>
            <a:r>
              <a:rPr sz="2200" spc="-5" dirty="0" err="1" smtClean="0"/>
              <a:t>апрос</a:t>
            </a:r>
            <a:r>
              <a:rPr sz="2200" spc="-5" dirty="0" smtClean="0"/>
              <a:t> </a:t>
            </a:r>
            <a:r>
              <a:rPr sz="2200" spc="-10" dirty="0" err="1" smtClean="0"/>
              <a:t>предложений</a:t>
            </a:r>
            <a:r>
              <a:rPr lang="ru-RU" sz="2200" spc="-10" dirty="0" smtClean="0"/>
              <a:t>. Подача заявки</a:t>
            </a:r>
            <a:endParaRPr sz="2200" spc="-15" dirty="0"/>
          </a:p>
        </p:txBody>
      </p:sp>
    </p:spTree>
    <p:extLst>
      <p:ext uri="{BB962C8B-B14F-4D97-AF65-F5344CB8AC3E}">
        <p14:creationId xmlns:p14="http://schemas.microsoft.com/office/powerpoint/2010/main" val="3515679829"/>
      </p:ext>
    </p:extLst>
  </p:cSld>
  <p:clrMapOvr>
    <a:masterClrMapping/>
  </p:clrMapOvr>
  <p:transition>
    <p:fade thruBlk="1"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535286"/>
            <a:ext cx="8616474" cy="290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467544" y="771550"/>
            <a:ext cx="8202993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 marR="5080">
              <a:spcBef>
                <a:spcPts val="95"/>
              </a:spcBef>
            </a:pPr>
            <a:r>
              <a:rPr sz="2200" spc="-10" dirty="0" err="1" smtClean="0"/>
              <a:t>Электронны</a:t>
            </a:r>
            <a:r>
              <a:rPr lang="ru-RU" sz="2200" spc="-10" dirty="0" smtClean="0"/>
              <a:t>й з</a:t>
            </a:r>
            <a:r>
              <a:rPr sz="2200" spc="-5" dirty="0" err="1" smtClean="0"/>
              <a:t>апрос</a:t>
            </a:r>
            <a:r>
              <a:rPr sz="2200" spc="-5" dirty="0" smtClean="0"/>
              <a:t> </a:t>
            </a:r>
            <a:r>
              <a:rPr sz="2200" spc="-10" dirty="0" err="1" smtClean="0"/>
              <a:t>предложений</a:t>
            </a:r>
            <a:r>
              <a:rPr lang="ru-RU" sz="2200" spc="-10" dirty="0" smtClean="0"/>
              <a:t>. Подача заявки</a:t>
            </a:r>
            <a:endParaRPr sz="2200" spc="-15" dirty="0"/>
          </a:p>
        </p:txBody>
      </p:sp>
    </p:spTree>
    <p:extLst>
      <p:ext uri="{BB962C8B-B14F-4D97-AF65-F5344CB8AC3E}">
        <p14:creationId xmlns:p14="http://schemas.microsoft.com/office/powerpoint/2010/main" val="3453821723"/>
      </p:ext>
    </p:extLst>
  </p:cSld>
  <p:clrMapOvr>
    <a:masterClrMapping/>
  </p:clrMapOvr>
  <p:transition>
    <p:fade thruBlk="1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80778"/>
            <a:ext cx="914400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467544" y="771550"/>
            <a:ext cx="8202993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 marR="5080">
              <a:spcBef>
                <a:spcPts val="95"/>
              </a:spcBef>
            </a:pPr>
            <a:r>
              <a:rPr sz="2200" spc="-10" dirty="0" err="1" smtClean="0"/>
              <a:t>Электронны</a:t>
            </a:r>
            <a:r>
              <a:rPr lang="ru-RU" sz="2200" spc="-10" dirty="0" smtClean="0"/>
              <a:t>й з</a:t>
            </a:r>
            <a:r>
              <a:rPr sz="2200" spc="-5" dirty="0" err="1" smtClean="0"/>
              <a:t>апрос</a:t>
            </a:r>
            <a:r>
              <a:rPr sz="2200" spc="-5" dirty="0" smtClean="0"/>
              <a:t> </a:t>
            </a:r>
            <a:r>
              <a:rPr sz="2200" spc="-10" dirty="0" err="1" smtClean="0"/>
              <a:t>предложений</a:t>
            </a:r>
            <a:r>
              <a:rPr lang="ru-RU" sz="2200" spc="-10" dirty="0" smtClean="0"/>
              <a:t>. Первые части</a:t>
            </a:r>
            <a:endParaRPr sz="2200" spc="-15" dirty="0"/>
          </a:p>
        </p:txBody>
      </p:sp>
    </p:spTree>
    <p:extLst>
      <p:ext uri="{BB962C8B-B14F-4D97-AF65-F5344CB8AC3E}">
        <p14:creationId xmlns:p14="http://schemas.microsoft.com/office/powerpoint/2010/main" val="767894062"/>
      </p:ext>
    </p:extLst>
  </p:cSld>
  <p:clrMapOvr>
    <a:masterClrMapping/>
  </p:clrMapOvr>
  <p:transition>
    <p:fade thruBlk="1"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81913"/>
            <a:ext cx="9036496" cy="3930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467544" y="771550"/>
            <a:ext cx="8202993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 marR="5080">
              <a:spcBef>
                <a:spcPts val="95"/>
              </a:spcBef>
            </a:pPr>
            <a:r>
              <a:rPr sz="2200" spc="-10" dirty="0" err="1" smtClean="0"/>
              <a:t>Электронны</a:t>
            </a:r>
            <a:r>
              <a:rPr lang="ru-RU" sz="2200" spc="-10" dirty="0" smtClean="0"/>
              <a:t>й з</a:t>
            </a:r>
            <a:r>
              <a:rPr sz="2200" spc="-5" dirty="0" err="1" smtClean="0"/>
              <a:t>апрос</a:t>
            </a:r>
            <a:r>
              <a:rPr sz="2200" spc="-5" dirty="0" smtClean="0"/>
              <a:t> </a:t>
            </a:r>
            <a:r>
              <a:rPr sz="2200" spc="-10" dirty="0" err="1" smtClean="0"/>
              <a:t>предложений</a:t>
            </a:r>
            <a:r>
              <a:rPr lang="ru-RU" sz="2200" spc="-10" dirty="0" smtClean="0"/>
              <a:t>. Первые части</a:t>
            </a:r>
            <a:endParaRPr sz="2200" spc="-15" dirty="0"/>
          </a:p>
        </p:txBody>
      </p:sp>
    </p:spTree>
    <p:extLst>
      <p:ext uri="{BB962C8B-B14F-4D97-AF65-F5344CB8AC3E}">
        <p14:creationId xmlns:p14="http://schemas.microsoft.com/office/powerpoint/2010/main" val="31215395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04788" y="699542"/>
            <a:ext cx="8686800" cy="431451"/>
          </a:xfrm>
        </p:spPr>
        <p:txBody>
          <a:bodyPr/>
          <a:lstStyle/>
          <a:p>
            <a:pPr eaLnBrk="1" hangingPunct="1"/>
            <a:r>
              <a:rPr lang="ru-RU" altLang="ru-RU" sz="2200" dirty="0" smtClean="0">
                <a:solidFill>
                  <a:srgbClr val="075794"/>
                </a:solidFill>
                <a:cs typeface="Arial" charset="0"/>
              </a:rPr>
              <a:t>Специальный счет для обеспечения заявок</a:t>
            </a:r>
            <a:endParaRPr lang="ru-RU" altLang="ru-RU" sz="2200" dirty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69635" name="TextBox 2"/>
          <p:cNvSpPr txBox="1">
            <a:spLocks noChangeArrowheads="1"/>
          </p:cNvSpPr>
          <p:nvPr/>
        </p:nvSpPr>
        <p:spPr bwMode="auto">
          <a:xfrm>
            <a:off x="251520" y="1131590"/>
            <a:ext cx="8305800" cy="2031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altLang="ru-RU" sz="1400" dirty="0"/>
              <a:t>Для участия в электронных процедурах и внесения обеспечения заявок используются </a:t>
            </a:r>
            <a:r>
              <a:rPr lang="ru-RU" altLang="ru-RU" sz="1400" b="1" dirty="0"/>
              <a:t>специальные счета.</a:t>
            </a:r>
          </a:p>
          <a:p>
            <a:pPr algn="just" eaLnBrk="1" hangingPunct="1"/>
            <a:endParaRPr lang="ru-RU" altLang="ru-RU" sz="1400" b="1" dirty="0"/>
          </a:p>
          <a:p>
            <a:pPr algn="just" eaLnBrk="1" hangingPunct="1"/>
            <a:r>
              <a:rPr lang="ru-RU" altLang="ru-RU" sz="1400" b="1" dirty="0"/>
              <a:t>Специальные счета </a:t>
            </a:r>
            <a:r>
              <a:rPr lang="ru-RU" altLang="ru-RU" sz="1400" dirty="0"/>
              <a:t>– счета, открытые поставщиками в банках, перечень которых будет установлен Правительством РФ. Участник закупки будет вправе открыть на основании договора с любым банком из утвержденного перечня специальный счет, на который  вносятся денежные средства,  в отношении которых возможно осуществлять (при необходимости).</a:t>
            </a:r>
          </a:p>
          <a:p>
            <a:pPr algn="just" eaLnBrk="1" hangingPunct="1"/>
            <a:r>
              <a:rPr lang="ru-RU" altLang="ru-RU" sz="1400" b="1" dirty="0"/>
              <a:t/>
            </a:r>
            <a:br>
              <a:rPr lang="ru-RU" altLang="ru-RU" sz="1400" b="1" dirty="0"/>
            </a:br>
            <a:r>
              <a:rPr lang="ru-RU" altLang="ru-RU" sz="1400" b="1" dirty="0" smtClean="0"/>
              <a:t>С </a:t>
            </a:r>
            <a:r>
              <a:rPr lang="ru-RU" altLang="ru-RU" sz="1400" b="1" dirty="0"/>
              <a:t>1 октября 2018 года средства обеспечения вносятся на специальные </a:t>
            </a:r>
            <a:r>
              <a:rPr lang="ru-RU" altLang="ru-RU" sz="1400" b="1" dirty="0" smtClean="0"/>
              <a:t>счета.</a:t>
            </a:r>
            <a:endParaRPr lang="ru-RU" altLang="ru-RU" sz="1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46449" y="3291830"/>
            <a:ext cx="81617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400" dirty="0"/>
              <a:t>Размер обеспечения заявки на участие в конкурсе или аукционе должен составлять:</a:t>
            </a:r>
          </a:p>
          <a:p>
            <a:pPr eaLnBrk="1" hangingPunct="1"/>
            <a:r>
              <a:rPr lang="ru-RU" altLang="ru-RU" sz="1400" dirty="0"/>
              <a:t>1) от 0,5% до 1% начальной (максимальной) цены контракта, если размер НМЦК  составляет 1-20 миллионов рублей;</a:t>
            </a:r>
          </a:p>
          <a:p>
            <a:pPr eaLnBrk="1" hangingPunct="1"/>
            <a:r>
              <a:rPr lang="ru-RU" altLang="ru-RU" sz="1400" dirty="0"/>
              <a:t>2) от 0,5% до 5% от НМЦК, если НМЦК составляет более 20 миллионов рублей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923935337"/>
      </p:ext>
    </p:extLst>
  </p:cSld>
  <p:clrMapOvr>
    <a:masterClrMapping/>
  </p:clrMapOvr>
  <p:transition>
    <p:fade thruBlk="1"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65792"/>
            <a:ext cx="9036496" cy="39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467544" y="771550"/>
            <a:ext cx="8202993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 marR="5080">
              <a:spcBef>
                <a:spcPts val="95"/>
              </a:spcBef>
            </a:pPr>
            <a:r>
              <a:rPr sz="2200" spc="-10" dirty="0" err="1" smtClean="0"/>
              <a:t>Электронны</a:t>
            </a:r>
            <a:r>
              <a:rPr lang="ru-RU" sz="2200" spc="-10" dirty="0" smtClean="0"/>
              <a:t>й з</a:t>
            </a:r>
            <a:r>
              <a:rPr sz="2200" spc="-5" dirty="0" err="1" smtClean="0"/>
              <a:t>апрос</a:t>
            </a:r>
            <a:r>
              <a:rPr sz="2200" spc="-5" dirty="0" smtClean="0"/>
              <a:t> </a:t>
            </a:r>
            <a:r>
              <a:rPr sz="2200" spc="-10" dirty="0" err="1" smtClean="0"/>
              <a:t>предложений</a:t>
            </a:r>
            <a:r>
              <a:rPr lang="ru-RU" sz="2200" spc="-10" dirty="0" smtClean="0"/>
              <a:t>. Первые части</a:t>
            </a:r>
            <a:endParaRPr sz="2200" spc="-15" dirty="0"/>
          </a:p>
        </p:txBody>
      </p:sp>
    </p:spTree>
    <p:extLst>
      <p:ext uri="{BB962C8B-B14F-4D97-AF65-F5344CB8AC3E}">
        <p14:creationId xmlns:p14="http://schemas.microsoft.com/office/powerpoint/2010/main" val="1855177798"/>
      </p:ext>
    </p:extLst>
  </p:cSld>
  <p:clrMapOvr>
    <a:masterClrMapping/>
  </p:clrMapOvr>
  <p:transition>
    <p:fade thruBlk="1"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63199"/>
            <a:ext cx="9082827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467544" y="771550"/>
            <a:ext cx="8202993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 marR="5080">
              <a:spcBef>
                <a:spcPts val="95"/>
              </a:spcBef>
            </a:pPr>
            <a:r>
              <a:rPr sz="2200" spc="-10" dirty="0" err="1" smtClean="0"/>
              <a:t>Электронны</a:t>
            </a:r>
            <a:r>
              <a:rPr lang="ru-RU" sz="2200" spc="-10" dirty="0" smtClean="0"/>
              <a:t>й з</a:t>
            </a:r>
            <a:r>
              <a:rPr sz="2200" spc="-5" dirty="0" err="1" smtClean="0"/>
              <a:t>апрос</a:t>
            </a:r>
            <a:r>
              <a:rPr sz="2200" spc="-5" dirty="0" smtClean="0"/>
              <a:t> </a:t>
            </a:r>
            <a:r>
              <a:rPr sz="2200" spc="-10" dirty="0" err="1" smtClean="0"/>
              <a:t>предложений</a:t>
            </a:r>
            <a:r>
              <a:rPr lang="ru-RU" sz="2200" spc="-10" dirty="0" smtClean="0"/>
              <a:t>. Первые части</a:t>
            </a:r>
            <a:endParaRPr sz="2200" spc="-15" dirty="0"/>
          </a:p>
        </p:txBody>
      </p:sp>
    </p:spTree>
    <p:extLst>
      <p:ext uri="{BB962C8B-B14F-4D97-AF65-F5344CB8AC3E}">
        <p14:creationId xmlns:p14="http://schemas.microsoft.com/office/powerpoint/2010/main" val="2614078999"/>
      </p:ext>
    </p:extLst>
  </p:cSld>
  <p:clrMapOvr>
    <a:masterClrMapping/>
  </p:clrMapOvr>
  <p:transition>
    <p:fade thruBlk="1"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09" y="1205292"/>
            <a:ext cx="8898779" cy="3938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65710" y="771550"/>
            <a:ext cx="8898778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 marR="5080">
              <a:spcBef>
                <a:spcPts val="95"/>
              </a:spcBef>
            </a:pPr>
            <a:r>
              <a:rPr sz="2200" spc="-10" dirty="0" err="1" smtClean="0"/>
              <a:t>Электронны</a:t>
            </a:r>
            <a:r>
              <a:rPr lang="ru-RU" sz="2200" spc="-10" dirty="0" smtClean="0"/>
              <a:t>й з</a:t>
            </a:r>
            <a:r>
              <a:rPr sz="2200" spc="-5" dirty="0" err="1" smtClean="0"/>
              <a:t>апрос</a:t>
            </a:r>
            <a:r>
              <a:rPr sz="2200" spc="-5" dirty="0" smtClean="0"/>
              <a:t> </a:t>
            </a:r>
            <a:r>
              <a:rPr sz="2200" spc="-10" dirty="0" err="1" smtClean="0"/>
              <a:t>предложений</a:t>
            </a:r>
            <a:r>
              <a:rPr lang="ru-RU" sz="2200" spc="-10" dirty="0" smtClean="0"/>
              <a:t>. Окончательные предложения</a:t>
            </a:r>
            <a:endParaRPr sz="2200" spc="-15" dirty="0"/>
          </a:p>
        </p:txBody>
      </p:sp>
    </p:spTree>
    <p:extLst>
      <p:ext uri="{BB962C8B-B14F-4D97-AF65-F5344CB8AC3E}">
        <p14:creationId xmlns:p14="http://schemas.microsoft.com/office/powerpoint/2010/main" val="3583999870"/>
      </p:ext>
    </p:extLst>
  </p:cSld>
  <p:clrMapOvr>
    <a:masterClrMapping/>
  </p:clrMapOvr>
  <p:transition>
    <p:fade thruBlk="1"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38" y="1160200"/>
            <a:ext cx="9002758" cy="3991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65710" y="771550"/>
            <a:ext cx="8898778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 marR="5080">
              <a:spcBef>
                <a:spcPts val="95"/>
              </a:spcBef>
            </a:pPr>
            <a:r>
              <a:rPr sz="2200" spc="-10" dirty="0" err="1" smtClean="0"/>
              <a:t>Электронны</a:t>
            </a:r>
            <a:r>
              <a:rPr lang="ru-RU" sz="2200" spc="-10" dirty="0" smtClean="0"/>
              <a:t>й з</a:t>
            </a:r>
            <a:r>
              <a:rPr sz="2200" spc="-5" dirty="0" err="1" smtClean="0"/>
              <a:t>апрос</a:t>
            </a:r>
            <a:r>
              <a:rPr sz="2200" spc="-5" dirty="0" smtClean="0"/>
              <a:t> </a:t>
            </a:r>
            <a:r>
              <a:rPr sz="2200" spc="-10" dirty="0" err="1" smtClean="0"/>
              <a:t>предложений</a:t>
            </a:r>
            <a:r>
              <a:rPr lang="ru-RU" sz="2200" spc="-10" dirty="0" smtClean="0"/>
              <a:t>. Окончательные предложения</a:t>
            </a:r>
            <a:endParaRPr sz="2200" spc="-15" dirty="0"/>
          </a:p>
        </p:txBody>
      </p:sp>
    </p:spTree>
    <p:extLst>
      <p:ext uri="{BB962C8B-B14F-4D97-AF65-F5344CB8AC3E}">
        <p14:creationId xmlns:p14="http://schemas.microsoft.com/office/powerpoint/2010/main" val="1778539392"/>
      </p:ext>
    </p:extLst>
  </p:cSld>
  <p:clrMapOvr>
    <a:masterClrMapping/>
  </p:clrMapOvr>
  <p:transition>
    <p:fade thruBlk="1"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45113"/>
            <a:ext cx="9111343" cy="393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65710" y="771550"/>
            <a:ext cx="8898778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 marR="5080">
              <a:spcBef>
                <a:spcPts val="95"/>
              </a:spcBef>
            </a:pPr>
            <a:r>
              <a:rPr sz="2200" spc="-10" dirty="0" err="1" smtClean="0"/>
              <a:t>Электронны</a:t>
            </a:r>
            <a:r>
              <a:rPr lang="ru-RU" sz="2200" spc="-10" dirty="0" smtClean="0"/>
              <a:t>й з</a:t>
            </a:r>
            <a:r>
              <a:rPr sz="2200" spc="-5" dirty="0" err="1" smtClean="0"/>
              <a:t>апрос</a:t>
            </a:r>
            <a:r>
              <a:rPr sz="2200" spc="-5" dirty="0" smtClean="0"/>
              <a:t> </a:t>
            </a:r>
            <a:r>
              <a:rPr sz="2200" spc="-10" dirty="0" err="1" smtClean="0"/>
              <a:t>предложений</a:t>
            </a:r>
            <a:r>
              <a:rPr lang="ru-RU" sz="2200" spc="-10" dirty="0" smtClean="0"/>
              <a:t>. Подведение итогов</a:t>
            </a:r>
            <a:endParaRPr sz="2200" spc="-15" dirty="0"/>
          </a:p>
        </p:txBody>
      </p:sp>
    </p:spTree>
    <p:extLst>
      <p:ext uri="{BB962C8B-B14F-4D97-AF65-F5344CB8AC3E}">
        <p14:creationId xmlns:p14="http://schemas.microsoft.com/office/powerpoint/2010/main" val="3439909190"/>
      </p:ext>
    </p:extLst>
  </p:cSld>
  <p:clrMapOvr>
    <a:masterClrMapping/>
  </p:clrMapOvr>
  <p:transition>
    <p:fade thruBlk="1"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03598"/>
            <a:ext cx="8964488" cy="273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384" y="3927937"/>
            <a:ext cx="903649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ject 2"/>
          <p:cNvSpPr txBox="1">
            <a:spLocks noGrp="1"/>
          </p:cNvSpPr>
          <p:nvPr>
            <p:ph type="title"/>
          </p:nvPr>
        </p:nvSpPr>
        <p:spPr>
          <a:xfrm>
            <a:off x="65710" y="771550"/>
            <a:ext cx="8898778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 marR="5080">
              <a:spcBef>
                <a:spcPts val="95"/>
              </a:spcBef>
            </a:pPr>
            <a:r>
              <a:rPr sz="2200" spc="-10" dirty="0" err="1" smtClean="0"/>
              <a:t>Электронны</a:t>
            </a:r>
            <a:r>
              <a:rPr lang="ru-RU" sz="2200" spc="-10" dirty="0" smtClean="0"/>
              <a:t>й з</a:t>
            </a:r>
            <a:r>
              <a:rPr sz="2200" spc="-5" dirty="0" err="1" smtClean="0"/>
              <a:t>апрос</a:t>
            </a:r>
            <a:r>
              <a:rPr sz="2200" spc="-5" dirty="0" smtClean="0"/>
              <a:t> </a:t>
            </a:r>
            <a:r>
              <a:rPr sz="2200" spc="-10" dirty="0" err="1" smtClean="0"/>
              <a:t>предложений</a:t>
            </a:r>
            <a:r>
              <a:rPr lang="ru-RU" sz="2200" spc="-10" dirty="0" smtClean="0"/>
              <a:t>. Подведение итогов</a:t>
            </a:r>
            <a:endParaRPr sz="2200" spc="-15" dirty="0"/>
          </a:p>
        </p:txBody>
      </p:sp>
    </p:spTree>
    <p:extLst>
      <p:ext uri="{BB962C8B-B14F-4D97-AF65-F5344CB8AC3E}">
        <p14:creationId xmlns:p14="http://schemas.microsoft.com/office/powerpoint/2010/main" val="1546548348"/>
      </p:ext>
    </p:extLst>
  </p:cSld>
  <p:clrMapOvr>
    <a:masterClrMapping/>
  </p:clrMapOvr>
  <p:transition>
    <p:fade thruBlk="1"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08318"/>
            <a:ext cx="9036495" cy="3811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65710" y="771550"/>
            <a:ext cx="8898778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 marR="5080">
              <a:spcBef>
                <a:spcPts val="95"/>
              </a:spcBef>
            </a:pPr>
            <a:r>
              <a:rPr sz="2200" spc="-10" dirty="0" err="1" smtClean="0"/>
              <a:t>Электронны</a:t>
            </a:r>
            <a:r>
              <a:rPr lang="ru-RU" sz="2200" spc="-10" dirty="0" smtClean="0"/>
              <a:t>й з</a:t>
            </a:r>
            <a:r>
              <a:rPr sz="2200" spc="-5" dirty="0" err="1" smtClean="0"/>
              <a:t>апрос</a:t>
            </a:r>
            <a:r>
              <a:rPr sz="2200" spc="-5" dirty="0" smtClean="0"/>
              <a:t> </a:t>
            </a:r>
            <a:r>
              <a:rPr sz="2200" spc="-10" dirty="0" err="1" smtClean="0"/>
              <a:t>предложений</a:t>
            </a:r>
            <a:r>
              <a:rPr lang="ru-RU" sz="2200" spc="-10" dirty="0" smtClean="0"/>
              <a:t>. Подведение итогов</a:t>
            </a:r>
            <a:endParaRPr sz="2200" spc="-15" dirty="0"/>
          </a:p>
        </p:txBody>
      </p:sp>
    </p:spTree>
    <p:extLst>
      <p:ext uri="{BB962C8B-B14F-4D97-AF65-F5344CB8AC3E}">
        <p14:creationId xmlns:p14="http://schemas.microsoft.com/office/powerpoint/2010/main" val="2144921679"/>
      </p:ext>
    </p:extLst>
  </p:cSld>
  <p:clrMapOvr>
    <a:masterClrMapping/>
  </p:clrMapOvr>
  <p:transition>
    <p:fade thruBlk="1"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203598"/>
            <a:ext cx="885698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651870"/>
            <a:ext cx="885698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ject 2"/>
          <p:cNvSpPr txBox="1">
            <a:spLocks noGrp="1"/>
          </p:cNvSpPr>
          <p:nvPr>
            <p:ph type="title"/>
          </p:nvPr>
        </p:nvSpPr>
        <p:spPr>
          <a:xfrm>
            <a:off x="65710" y="771550"/>
            <a:ext cx="8898778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 marR="5080">
              <a:spcBef>
                <a:spcPts val="95"/>
              </a:spcBef>
            </a:pPr>
            <a:r>
              <a:rPr sz="2200" spc="-10" dirty="0" err="1" smtClean="0"/>
              <a:t>Электронны</a:t>
            </a:r>
            <a:r>
              <a:rPr lang="ru-RU" sz="2200" spc="-10" dirty="0" smtClean="0"/>
              <a:t>й з</a:t>
            </a:r>
            <a:r>
              <a:rPr sz="2200" spc="-5" dirty="0" err="1" smtClean="0"/>
              <a:t>апрос</a:t>
            </a:r>
            <a:r>
              <a:rPr sz="2200" spc="-5" dirty="0" smtClean="0"/>
              <a:t> </a:t>
            </a:r>
            <a:r>
              <a:rPr sz="2200" spc="-10" dirty="0" err="1" smtClean="0"/>
              <a:t>предложений</a:t>
            </a:r>
            <a:r>
              <a:rPr lang="ru-RU" sz="2200" spc="-10" dirty="0" smtClean="0"/>
              <a:t>. Подведение итогов</a:t>
            </a:r>
            <a:endParaRPr sz="2200" spc="-15" dirty="0"/>
          </a:p>
        </p:txBody>
      </p:sp>
    </p:spTree>
    <p:extLst>
      <p:ext uri="{BB962C8B-B14F-4D97-AF65-F5344CB8AC3E}">
        <p14:creationId xmlns:p14="http://schemas.microsoft.com/office/powerpoint/2010/main" val="1906665217"/>
      </p:ext>
    </p:extLst>
  </p:cSld>
  <p:clrMapOvr>
    <a:masterClrMapping/>
  </p:clrMapOvr>
  <p:transition>
    <p:fade thruBlk="1"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2286000"/>
            <a:ext cx="8061366" cy="971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 algn="ctr" fontAlgn="auto">
              <a:lnSpc>
                <a:spcPts val="259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cap="all" spc="-85" dirty="0">
                <a:solidFill>
                  <a:srgbClr val="FFFFFF"/>
                </a:solidFill>
                <a:latin typeface="Arial"/>
                <a:cs typeface="Arial"/>
              </a:rPr>
              <a:t>НОВЫЙ ПОРЯДОК ЗАКЛЮЧЕНИЯ КОНТРАКТА</a:t>
            </a:r>
            <a:endParaRPr lang="ru-RU" sz="2200" b="1" spc="-85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435669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57200" y="1525273"/>
            <a:ext cx="3610744" cy="2613128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dirty="0"/>
              <a:t>С 2018 года вводится единый порядок заключения контракта по всем видам электронных процедур.</a:t>
            </a:r>
          </a:p>
          <a:p>
            <a:pPr marL="0" indent="0">
              <a:buNone/>
            </a:pPr>
            <a:r>
              <a:rPr lang="ru-RU" dirty="0"/>
              <a:t>Контракт может быть заключен </a:t>
            </a:r>
            <a:br>
              <a:rPr lang="ru-RU" dirty="0"/>
            </a:br>
            <a:r>
              <a:rPr lang="ru-RU" b="1" dirty="0"/>
              <a:t>не ранее чем через 10 дней с даты размещения в ЕИС </a:t>
            </a:r>
            <a:r>
              <a:rPr lang="ru-RU" dirty="0"/>
              <a:t>протоколов подведения итогов и определения победителей, </a:t>
            </a:r>
            <a:r>
              <a:rPr lang="ru-RU" b="1" dirty="0"/>
              <a:t>кроме запросов котировок и запросов предложения</a:t>
            </a:r>
            <a:br>
              <a:rPr lang="ru-RU" b="1" dirty="0"/>
            </a:br>
            <a:r>
              <a:rPr lang="ru-RU" b="1" dirty="0"/>
              <a:t>в электронной форме.</a:t>
            </a:r>
          </a:p>
          <a:p>
            <a:pPr marL="0" indent="0">
              <a:buNone/>
            </a:pPr>
            <a:r>
              <a:rPr lang="ru-RU" dirty="0"/>
              <a:t>Для них срок составляет не ранее </a:t>
            </a:r>
            <a:br>
              <a:rPr lang="ru-RU" dirty="0"/>
            </a:br>
            <a:r>
              <a:rPr lang="ru-RU" dirty="0"/>
              <a:t>чем через </a:t>
            </a:r>
            <a:r>
              <a:rPr lang="ru-RU" b="1" dirty="0"/>
              <a:t>7 дней </a:t>
            </a:r>
            <a:r>
              <a:rPr lang="ru-RU" dirty="0"/>
              <a:t>с даты размещения в ЕИС вышеперечисленных протоколов.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658857" y="1120180"/>
            <a:ext cx="4103688" cy="290165"/>
          </a:xfrm>
          <a:prstGeom prst="rect">
            <a:avLst/>
          </a:prstGeom>
        </p:spPr>
        <p:txBody>
          <a:bodyPr vert="horz" lIns="91431" tIns="45716" rIns="91431" bIns="45716" rtlCol="0">
            <a:normAutofit lnSpcReduction="1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ru-RU" sz="1400" b="1" dirty="0">
                <a:solidFill>
                  <a:prstClr val="black"/>
                </a:solidFill>
              </a:rPr>
              <a:t>Алгоритм заключения контракта (ст. 83.2) 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283968" y="1511904"/>
            <a:ext cx="4608512" cy="2360652"/>
          </a:xfrm>
          <a:prstGeom prst="rect">
            <a:avLst/>
          </a:prstGeom>
        </p:spPr>
        <p:txBody>
          <a:bodyPr vert="horz" lIns="91431" tIns="45716" rIns="91431" bIns="45716" rtlCol="0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ru-RU" dirty="0">
                <a:solidFill>
                  <a:prstClr val="black"/>
                </a:solidFill>
              </a:rPr>
              <a:t>Заказчик в течение 5 дней с даты размещения в ЕИС итоговых протоколов направляет победителю проект контракта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ru-RU" dirty="0">
                <a:solidFill>
                  <a:prstClr val="black"/>
                </a:solidFill>
              </a:rPr>
              <a:t>Победитель в течение 5 дней с даты размещения заказчиком проекта контракта подписывает </a:t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prstClr val="black"/>
                </a:solidFill>
              </a:rPr>
              <a:t>его, одновременно  предоставив информацию </a:t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prstClr val="black"/>
                </a:solidFill>
              </a:rPr>
              <a:t>об обеспечении контракта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ru-RU" dirty="0">
                <a:solidFill>
                  <a:prstClr val="black"/>
                </a:solidFill>
              </a:rPr>
              <a:t>Если участник закупки, с которым заключается контракт, не согласен с проектом, размещенным заказчиком, в течение 5 дней, отведенных ему </a:t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prstClr val="black"/>
                </a:solidFill>
              </a:rPr>
              <a:t>на подписание, он должен сформировать </a:t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prstClr val="black"/>
                </a:solidFill>
              </a:rPr>
              <a:t>и направить заказчику протокол разногласий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ru-RU" dirty="0">
                <a:solidFill>
                  <a:prstClr val="black"/>
                </a:solidFill>
              </a:rPr>
              <a:t>Протокол разногласий может быть размещен </a:t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prstClr val="black"/>
                </a:solidFill>
              </a:rPr>
              <a:t>на электронной площадке в отношении </a:t>
            </a:r>
            <a:r>
              <a:rPr lang="ru-RU" dirty="0" smtClean="0">
                <a:solidFill>
                  <a:prstClr val="black"/>
                </a:solidFill>
              </a:rPr>
              <a:t>соответствующего </a:t>
            </a:r>
            <a:r>
              <a:rPr lang="ru-RU" dirty="0">
                <a:solidFill>
                  <a:prstClr val="black"/>
                </a:solidFill>
              </a:rPr>
              <a:t>контракта не более чем один раз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457200" y="681541"/>
            <a:ext cx="8229600" cy="381689"/>
          </a:xfrm>
        </p:spPr>
        <p:txBody>
          <a:bodyPr/>
          <a:lstStyle/>
          <a:p>
            <a:pPr algn="ctr"/>
            <a:r>
              <a:rPr lang="ru-RU" sz="2200" dirty="0"/>
              <a:t>Порядок заключения контракта</a:t>
            </a:r>
          </a:p>
        </p:txBody>
      </p:sp>
    </p:spTree>
    <p:extLst>
      <p:ext uri="{BB962C8B-B14F-4D97-AF65-F5344CB8AC3E}">
        <p14:creationId xmlns:p14="http://schemas.microsoft.com/office/powerpoint/2010/main" val="3525179061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/>
          <p:cNvSpPr txBox="1"/>
          <p:nvPr/>
        </p:nvSpPr>
        <p:spPr>
          <a:xfrm>
            <a:off x="480902" y="1203598"/>
            <a:ext cx="7933690" cy="28206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3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300" spc="-15" dirty="0">
                <a:latin typeface="+mn-lt"/>
                <a:cs typeface="Arial"/>
              </a:rPr>
              <a:t>Средства </a:t>
            </a:r>
            <a:r>
              <a:rPr sz="1300" b="1" spc="-20" dirty="0">
                <a:latin typeface="+mn-lt"/>
                <a:cs typeface="Arial"/>
              </a:rPr>
              <a:t>блокируются </a:t>
            </a:r>
            <a:r>
              <a:rPr sz="1300" b="1" spc="-5" dirty="0">
                <a:latin typeface="+mn-lt"/>
                <a:cs typeface="Arial"/>
              </a:rPr>
              <a:t>на </a:t>
            </a:r>
            <a:r>
              <a:rPr sz="1300" b="1" spc="-15" dirty="0">
                <a:latin typeface="+mn-lt"/>
                <a:cs typeface="Arial"/>
              </a:rPr>
              <a:t>счетах </a:t>
            </a:r>
            <a:r>
              <a:rPr sz="1300" spc="-5" dirty="0">
                <a:latin typeface="+mn-lt"/>
                <a:cs typeface="Arial"/>
              </a:rPr>
              <a:t>до </a:t>
            </a:r>
            <a:r>
              <a:rPr sz="1300" spc="-10" dirty="0">
                <a:latin typeface="+mn-lt"/>
                <a:cs typeface="Arial"/>
              </a:rPr>
              <a:t>наступления </a:t>
            </a:r>
            <a:r>
              <a:rPr sz="1300" spc="-15" dirty="0">
                <a:latin typeface="+mn-lt"/>
                <a:cs typeface="Arial"/>
              </a:rPr>
              <a:t>одного </a:t>
            </a:r>
            <a:r>
              <a:rPr sz="1300" spc="-5" dirty="0">
                <a:latin typeface="+mn-lt"/>
                <a:cs typeface="Arial"/>
              </a:rPr>
              <a:t>из</a:t>
            </a:r>
            <a:r>
              <a:rPr sz="1300" spc="254" dirty="0">
                <a:latin typeface="+mn-lt"/>
                <a:cs typeface="Arial"/>
              </a:rPr>
              <a:t> </a:t>
            </a:r>
            <a:r>
              <a:rPr sz="1300" spc="-5" dirty="0">
                <a:latin typeface="+mn-lt"/>
                <a:cs typeface="Arial"/>
              </a:rPr>
              <a:t>событий:</a:t>
            </a:r>
            <a:endParaRPr sz="1300" dirty="0">
              <a:latin typeface="+mn-lt"/>
              <a:cs typeface="Arial"/>
            </a:endParaRPr>
          </a:p>
          <a:p>
            <a:pPr marL="355600" marR="130175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300" spc="-10" dirty="0">
                <a:latin typeface="+mn-lt"/>
                <a:cs typeface="Arial"/>
              </a:rPr>
              <a:t>Подписания </a:t>
            </a:r>
            <a:r>
              <a:rPr sz="1300" spc="-15" dirty="0">
                <a:latin typeface="+mn-lt"/>
                <a:cs typeface="Arial"/>
              </a:rPr>
              <a:t>протокола </a:t>
            </a:r>
            <a:r>
              <a:rPr sz="1300" spc="-10" dirty="0">
                <a:latin typeface="+mn-lt"/>
                <a:cs typeface="Arial"/>
              </a:rPr>
              <a:t>рассмотрения </a:t>
            </a:r>
            <a:r>
              <a:rPr sz="1300" spc="-5" dirty="0">
                <a:latin typeface="+mn-lt"/>
                <a:cs typeface="Arial"/>
              </a:rPr>
              <a:t>и </a:t>
            </a:r>
            <a:r>
              <a:rPr sz="1300" spc="-10" dirty="0">
                <a:latin typeface="+mn-lt"/>
                <a:cs typeface="Arial"/>
              </a:rPr>
              <a:t>оценки заявок </a:t>
            </a:r>
            <a:r>
              <a:rPr sz="1300" spc="-5" dirty="0">
                <a:latin typeface="+mn-lt"/>
                <a:cs typeface="Arial"/>
              </a:rPr>
              <a:t>на </a:t>
            </a:r>
            <a:r>
              <a:rPr sz="1300" spc="-10" dirty="0">
                <a:latin typeface="+mn-lt"/>
                <a:cs typeface="Arial"/>
              </a:rPr>
              <a:t>участие </a:t>
            </a:r>
            <a:r>
              <a:rPr sz="1300" spc="-5" dirty="0">
                <a:latin typeface="+mn-lt"/>
                <a:cs typeface="Arial"/>
              </a:rPr>
              <a:t>в </a:t>
            </a:r>
            <a:r>
              <a:rPr sz="1300" spc="-10" dirty="0">
                <a:latin typeface="+mn-lt"/>
                <a:cs typeface="Arial"/>
              </a:rPr>
              <a:t>конкурсе (победителю-после  подписания контракта </a:t>
            </a:r>
            <a:r>
              <a:rPr sz="1300" spc="-5" dirty="0">
                <a:latin typeface="+mn-lt"/>
                <a:cs typeface="Arial"/>
              </a:rPr>
              <a:t>с</a:t>
            </a:r>
            <a:r>
              <a:rPr sz="1300" spc="90" dirty="0">
                <a:latin typeface="+mn-lt"/>
                <a:cs typeface="Arial"/>
              </a:rPr>
              <a:t> </a:t>
            </a:r>
            <a:r>
              <a:rPr sz="1300" spc="-5" dirty="0" err="1">
                <a:latin typeface="+mn-lt"/>
                <a:cs typeface="Arial"/>
              </a:rPr>
              <a:t>ним</a:t>
            </a:r>
            <a:r>
              <a:rPr sz="1300" spc="-5" dirty="0" smtClean="0">
                <a:latin typeface="+mn-lt"/>
                <a:cs typeface="Arial"/>
              </a:rPr>
              <a:t>)</a:t>
            </a:r>
            <a:r>
              <a:rPr lang="en-US" sz="1300" spc="-5" dirty="0" smtClean="0">
                <a:latin typeface="+mn-lt"/>
                <a:cs typeface="Arial"/>
              </a:rPr>
              <a:t>;</a:t>
            </a:r>
            <a:endParaRPr sz="1300" dirty="0">
              <a:latin typeface="+mn-lt"/>
              <a:cs typeface="Arial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300" spc="-5" dirty="0" err="1">
                <a:latin typeface="+mn-lt"/>
                <a:cs typeface="Arial"/>
              </a:rPr>
              <a:t>Отмены</a:t>
            </a:r>
            <a:r>
              <a:rPr sz="1300" spc="15" dirty="0">
                <a:latin typeface="+mn-lt"/>
                <a:cs typeface="Arial"/>
              </a:rPr>
              <a:t> </a:t>
            </a:r>
            <a:r>
              <a:rPr sz="1300" spc="-15" dirty="0" err="1" smtClean="0">
                <a:latin typeface="+mn-lt"/>
                <a:cs typeface="Arial"/>
              </a:rPr>
              <a:t>процедуры</a:t>
            </a:r>
            <a:r>
              <a:rPr lang="en-US" sz="1300" spc="-15" dirty="0" smtClean="0">
                <a:latin typeface="+mn-lt"/>
                <a:cs typeface="Arial"/>
              </a:rPr>
              <a:t>;</a:t>
            </a:r>
            <a:endParaRPr sz="1300" dirty="0">
              <a:latin typeface="+mn-lt"/>
              <a:cs typeface="Arial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300" spc="-5" dirty="0">
                <a:latin typeface="+mn-lt"/>
                <a:cs typeface="Arial"/>
              </a:rPr>
              <a:t>Отклонения </a:t>
            </a:r>
            <a:r>
              <a:rPr sz="1300" spc="-10" dirty="0" err="1">
                <a:latin typeface="+mn-lt"/>
                <a:cs typeface="Arial"/>
              </a:rPr>
              <a:t>заявки</a:t>
            </a:r>
            <a:r>
              <a:rPr sz="1300" spc="45" dirty="0">
                <a:latin typeface="+mn-lt"/>
                <a:cs typeface="Arial"/>
              </a:rPr>
              <a:t> </a:t>
            </a:r>
            <a:r>
              <a:rPr sz="1300" spc="-5" dirty="0" err="1" smtClean="0">
                <a:latin typeface="+mn-lt"/>
                <a:cs typeface="Arial"/>
              </a:rPr>
              <a:t>участника</a:t>
            </a:r>
            <a:r>
              <a:rPr lang="en-US" sz="1300" spc="-5" dirty="0" smtClean="0">
                <a:latin typeface="+mn-lt"/>
                <a:cs typeface="Arial"/>
              </a:rPr>
              <a:t>;</a:t>
            </a:r>
            <a:endParaRPr lang="ru-RU" sz="1300" dirty="0">
              <a:latin typeface="+mn-lt"/>
              <a:cs typeface="Arial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300" spc="-10" dirty="0" err="1" smtClean="0">
                <a:latin typeface="+mn-lt"/>
                <a:cs typeface="Arial"/>
              </a:rPr>
              <a:t>Получение</a:t>
            </a:r>
            <a:r>
              <a:rPr sz="1300" spc="-10" dirty="0" smtClean="0">
                <a:latin typeface="+mn-lt"/>
                <a:cs typeface="Arial"/>
              </a:rPr>
              <a:t> </a:t>
            </a:r>
            <a:r>
              <a:rPr sz="1300" spc="-10" dirty="0">
                <a:latin typeface="+mn-lt"/>
                <a:cs typeface="Arial"/>
              </a:rPr>
              <a:t>заявки </a:t>
            </a:r>
            <a:r>
              <a:rPr sz="1300" spc="-15" dirty="0">
                <a:latin typeface="+mn-lt"/>
                <a:cs typeface="Arial"/>
              </a:rPr>
              <a:t>от </a:t>
            </a:r>
            <a:r>
              <a:rPr sz="1300" spc="-5" dirty="0">
                <a:latin typeface="+mn-lt"/>
                <a:cs typeface="Arial"/>
              </a:rPr>
              <a:t>участника </a:t>
            </a:r>
            <a:r>
              <a:rPr sz="1300" spc="-10" dirty="0">
                <a:latin typeface="+mn-lt"/>
                <a:cs typeface="Arial"/>
              </a:rPr>
              <a:t>после </a:t>
            </a:r>
            <a:r>
              <a:rPr sz="1300" spc="-5" dirty="0">
                <a:latin typeface="+mn-lt"/>
                <a:cs typeface="Arial"/>
              </a:rPr>
              <a:t>окончания </a:t>
            </a:r>
            <a:r>
              <a:rPr sz="1300" dirty="0">
                <a:latin typeface="+mn-lt"/>
                <a:cs typeface="Arial"/>
              </a:rPr>
              <a:t>срока </a:t>
            </a:r>
            <a:r>
              <a:rPr sz="1300" spc="-15" dirty="0" err="1">
                <a:latin typeface="+mn-lt"/>
                <a:cs typeface="Arial"/>
              </a:rPr>
              <a:t>подачи</a:t>
            </a:r>
            <a:r>
              <a:rPr sz="1300" spc="235" dirty="0">
                <a:latin typeface="+mn-lt"/>
                <a:cs typeface="Arial"/>
              </a:rPr>
              <a:t> </a:t>
            </a:r>
            <a:r>
              <a:rPr sz="1300" spc="-10" dirty="0" err="1" smtClean="0">
                <a:latin typeface="+mn-lt"/>
                <a:cs typeface="Arial"/>
              </a:rPr>
              <a:t>заявок</a:t>
            </a:r>
            <a:r>
              <a:rPr lang="en-US" sz="1300" spc="-10" dirty="0" smtClean="0">
                <a:latin typeface="+mn-lt"/>
                <a:cs typeface="Arial"/>
              </a:rPr>
              <a:t>;</a:t>
            </a:r>
            <a:endParaRPr sz="1300" dirty="0">
              <a:latin typeface="+mn-lt"/>
              <a:cs typeface="Arial"/>
            </a:endParaRPr>
          </a:p>
          <a:p>
            <a:pPr marL="355600" marR="508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300" spc="-10" dirty="0" err="1" smtClean="0">
                <a:latin typeface="+mn-lt"/>
                <a:cs typeface="Arial"/>
              </a:rPr>
              <a:t>Отстранение</a:t>
            </a:r>
            <a:r>
              <a:rPr sz="1300" spc="-10" dirty="0" smtClean="0">
                <a:latin typeface="+mn-lt"/>
                <a:cs typeface="Arial"/>
              </a:rPr>
              <a:t> </a:t>
            </a:r>
            <a:r>
              <a:rPr sz="1300" spc="-5" dirty="0">
                <a:latin typeface="+mn-lt"/>
                <a:cs typeface="Arial"/>
              </a:rPr>
              <a:t>участника </a:t>
            </a:r>
            <a:r>
              <a:rPr sz="1300" spc="-10" dirty="0">
                <a:latin typeface="+mn-lt"/>
                <a:cs typeface="Arial"/>
              </a:rPr>
              <a:t>закупки </a:t>
            </a:r>
            <a:r>
              <a:rPr sz="1300" spc="-15" dirty="0">
                <a:latin typeface="+mn-lt"/>
                <a:cs typeface="Arial"/>
              </a:rPr>
              <a:t>от </a:t>
            </a:r>
            <a:r>
              <a:rPr sz="1300" spc="-10" dirty="0">
                <a:latin typeface="+mn-lt"/>
                <a:cs typeface="Arial"/>
              </a:rPr>
              <a:t>участия </a:t>
            </a:r>
            <a:r>
              <a:rPr sz="1300" spc="-5" dirty="0">
                <a:latin typeface="+mn-lt"/>
                <a:cs typeface="Arial"/>
              </a:rPr>
              <a:t>в </a:t>
            </a:r>
            <a:r>
              <a:rPr sz="1300" spc="-15" dirty="0">
                <a:latin typeface="+mn-lt"/>
                <a:cs typeface="Arial"/>
              </a:rPr>
              <a:t>определении </a:t>
            </a:r>
            <a:r>
              <a:rPr sz="1300" spc="-10" dirty="0">
                <a:latin typeface="+mn-lt"/>
                <a:cs typeface="Arial"/>
              </a:rPr>
              <a:t>поставщика (подрядчика, </a:t>
            </a:r>
            <a:r>
              <a:rPr sz="1300" spc="-15" dirty="0">
                <a:latin typeface="+mn-lt"/>
                <a:cs typeface="Arial"/>
              </a:rPr>
              <a:t>исполнителя)  </a:t>
            </a:r>
            <a:r>
              <a:rPr sz="1300" spc="-10" dirty="0">
                <a:latin typeface="+mn-lt"/>
                <a:cs typeface="Arial"/>
              </a:rPr>
              <a:t>или отказ </a:t>
            </a:r>
            <a:r>
              <a:rPr sz="1300" spc="-15" dirty="0">
                <a:latin typeface="+mn-lt"/>
                <a:cs typeface="Arial"/>
              </a:rPr>
              <a:t>от </a:t>
            </a:r>
            <a:r>
              <a:rPr sz="1300" spc="-10" dirty="0">
                <a:latin typeface="+mn-lt"/>
                <a:cs typeface="Arial"/>
              </a:rPr>
              <a:t>заключения контракта </a:t>
            </a:r>
            <a:r>
              <a:rPr sz="1300" spc="-5" dirty="0">
                <a:latin typeface="+mn-lt"/>
                <a:cs typeface="Arial"/>
              </a:rPr>
              <a:t>с </a:t>
            </a:r>
            <a:r>
              <a:rPr sz="1300" spc="-15" dirty="0">
                <a:latin typeface="+mn-lt"/>
                <a:cs typeface="Arial"/>
              </a:rPr>
              <a:t>победителем определения </a:t>
            </a:r>
            <a:r>
              <a:rPr sz="1300" spc="-10" dirty="0">
                <a:latin typeface="+mn-lt"/>
                <a:cs typeface="Arial"/>
              </a:rPr>
              <a:t>поставщика (подрядчика,  </a:t>
            </a:r>
            <a:r>
              <a:rPr sz="1300" spc="-15" dirty="0" err="1">
                <a:latin typeface="+mn-lt"/>
                <a:cs typeface="Arial"/>
              </a:rPr>
              <a:t>исполнителя</a:t>
            </a:r>
            <a:r>
              <a:rPr sz="1300" spc="-15" dirty="0" smtClean="0">
                <a:latin typeface="+mn-lt"/>
                <a:cs typeface="Arial"/>
              </a:rPr>
              <a:t>)</a:t>
            </a:r>
            <a:r>
              <a:rPr lang="en-US" sz="1300" spc="-15" dirty="0" smtClean="0">
                <a:latin typeface="+mn-lt"/>
                <a:cs typeface="Arial"/>
              </a:rPr>
              <a:t>;</a:t>
            </a:r>
            <a:endParaRPr sz="1300" dirty="0">
              <a:latin typeface="+mn-lt"/>
              <a:cs typeface="Arial"/>
            </a:endParaRPr>
          </a:p>
          <a:p>
            <a:pPr marL="355600" marR="159385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300" spc="-10" dirty="0">
                <a:latin typeface="+mn-lt"/>
                <a:cs typeface="Arial"/>
              </a:rPr>
              <a:t>Получение заказчиком решения контрольного органа </a:t>
            </a:r>
            <a:r>
              <a:rPr sz="1300" spc="-5" dirty="0">
                <a:latin typeface="+mn-lt"/>
                <a:cs typeface="Arial"/>
              </a:rPr>
              <a:t>в сфере </a:t>
            </a:r>
            <a:r>
              <a:rPr sz="1300" spc="-10" dirty="0">
                <a:latin typeface="+mn-lt"/>
                <a:cs typeface="Arial"/>
              </a:rPr>
              <a:t>закупок </a:t>
            </a:r>
            <a:r>
              <a:rPr sz="1300" spc="-5" dirty="0">
                <a:latin typeface="+mn-lt"/>
                <a:cs typeface="Arial"/>
              </a:rPr>
              <a:t>об </a:t>
            </a:r>
            <a:r>
              <a:rPr sz="1300" spc="-10" dirty="0">
                <a:latin typeface="+mn-lt"/>
                <a:cs typeface="Arial"/>
              </a:rPr>
              <a:t>отказе </a:t>
            </a:r>
            <a:r>
              <a:rPr sz="1300" spc="-5" dirty="0">
                <a:latin typeface="+mn-lt"/>
                <a:cs typeface="Arial"/>
              </a:rPr>
              <a:t>в </a:t>
            </a:r>
            <a:r>
              <a:rPr sz="1300" spc="-10" dirty="0">
                <a:latin typeface="+mn-lt"/>
                <a:cs typeface="Arial"/>
              </a:rPr>
              <a:t>согласовании  заключения контракта </a:t>
            </a:r>
            <a:r>
              <a:rPr sz="1300" spc="-5" dirty="0">
                <a:latin typeface="+mn-lt"/>
                <a:cs typeface="Arial"/>
              </a:rPr>
              <a:t>с </a:t>
            </a:r>
            <a:r>
              <a:rPr sz="1300" spc="-10" dirty="0">
                <a:latin typeface="+mn-lt"/>
                <a:cs typeface="Arial"/>
              </a:rPr>
              <a:t>единственным поставщиком (подрядчиком,</a:t>
            </a:r>
            <a:r>
              <a:rPr sz="1300" spc="260" dirty="0">
                <a:latin typeface="+mn-lt"/>
                <a:cs typeface="Arial"/>
              </a:rPr>
              <a:t> </a:t>
            </a:r>
            <a:r>
              <a:rPr sz="1300" spc="-10" dirty="0" err="1">
                <a:latin typeface="+mn-lt"/>
                <a:cs typeface="Arial"/>
              </a:rPr>
              <a:t>исполнителем</a:t>
            </a:r>
            <a:r>
              <a:rPr sz="1300" spc="-10" dirty="0" smtClean="0">
                <a:latin typeface="+mn-lt"/>
                <a:cs typeface="Arial"/>
              </a:rPr>
              <a:t>)</a:t>
            </a:r>
            <a:r>
              <a:rPr lang="en-US" sz="1300" spc="-10" dirty="0" smtClean="0">
                <a:latin typeface="+mn-lt"/>
                <a:cs typeface="Arial"/>
              </a:rPr>
              <a:t>.</a:t>
            </a:r>
            <a:endParaRPr sz="1300" dirty="0">
              <a:latin typeface="+mn-lt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00" dirty="0">
              <a:latin typeface="+mn-lt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300" b="1" spc="-10" dirty="0">
                <a:latin typeface="+mn-lt"/>
                <a:cs typeface="Arial"/>
              </a:rPr>
              <a:t>Срок разблокировки: </a:t>
            </a:r>
            <a:r>
              <a:rPr sz="1300" b="1" spc="-5" dirty="0">
                <a:latin typeface="+mn-lt"/>
                <a:cs typeface="Arial"/>
              </a:rPr>
              <a:t>1 </a:t>
            </a:r>
            <a:r>
              <a:rPr sz="1300" b="1" spc="-10" dirty="0">
                <a:latin typeface="+mn-lt"/>
                <a:cs typeface="Arial"/>
              </a:rPr>
              <a:t>рабочий</a:t>
            </a:r>
            <a:r>
              <a:rPr sz="1300" b="1" spc="150" dirty="0">
                <a:latin typeface="+mn-lt"/>
                <a:cs typeface="Arial"/>
              </a:rPr>
              <a:t> </a:t>
            </a:r>
            <a:r>
              <a:rPr sz="1300" b="1" spc="-10" dirty="0">
                <a:latin typeface="+mn-lt"/>
                <a:cs typeface="Arial"/>
              </a:rPr>
              <a:t>день</a:t>
            </a:r>
            <a:endParaRPr sz="1300" dirty="0">
              <a:latin typeface="+mn-lt"/>
              <a:cs typeface="Arial"/>
            </a:endParaRPr>
          </a:p>
        </p:txBody>
      </p:sp>
      <p:sp>
        <p:nvSpPr>
          <p:cNvPr id="7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179512" y="627534"/>
            <a:ext cx="8610600" cy="653653"/>
          </a:xfrm>
        </p:spPr>
        <p:txBody>
          <a:bodyPr/>
          <a:lstStyle/>
          <a:p>
            <a:pPr eaLnBrk="1" hangingPunct="1"/>
            <a:r>
              <a:rPr lang="ru-RU" altLang="ru-RU" sz="2000" dirty="0" smtClean="0">
                <a:solidFill>
                  <a:srgbClr val="075794"/>
                </a:solidFill>
                <a:cs typeface="Arial" charset="0"/>
              </a:rPr>
              <a:t>Случаи при которых осуществляется блокирование</a:t>
            </a:r>
            <a:endParaRPr lang="ru-RU" altLang="ru-RU" sz="2000" dirty="0">
              <a:solidFill>
                <a:srgbClr val="075794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284151"/>
      </p:ext>
    </p:extLst>
  </p:cSld>
  <p:clrMapOvr>
    <a:masterClrMapping/>
  </p:clrMapOvr>
  <p:transition>
    <p:fade thruBlk="1"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457200" y="681541"/>
            <a:ext cx="8229600" cy="381689"/>
          </a:xfrm>
        </p:spPr>
        <p:txBody>
          <a:bodyPr/>
          <a:lstStyle/>
          <a:p>
            <a:pPr algn="ctr"/>
            <a:r>
              <a:rPr lang="ru-RU" sz="2200" dirty="0"/>
              <a:t>Порядок заключения контракта (протокол разногласий)</a:t>
            </a:r>
          </a:p>
        </p:txBody>
      </p: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1835696" y="1234369"/>
            <a:ext cx="5518249" cy="190372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200" dirty="0"/>
              <a:t>В течение 3 рабочих дней заказчик размещает новый проект контракта с изменениями, внесенными в соответствии с протоколом разногласий, либо повторно размещает действующий проект контракта с обоснованием непринятия поправок из протокола с указанием причин отказа в отдельном документе</a:t>
            </a:r>
          </a:p>
          <a:p>
            <a:pPr marL="0" indent="0">
              <a:spcBef>
                <a:spcPts val="0"/>
              </a:spcBef>
              <a:buNone/>
            </a:pPr>
            <a:endParaRPr lang="ru-RU" sz="1200" dirty="0"/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/>
              <a:t>В течение 3 рабочих дней после повторного размещения заказчиком проекта контракта после рассмотрения протокола разногласий,   победитель обязан его подписать и приложить обеспечение исполнения контракта</a:t>
            </a:r>
          </a:p>
          <a:p>
            <a:pPr marL="0" indent="0">
              <a:spcBef>
                <a:spcPts val="0"/>
              </a:spcBef>
              <a:buNone/>
            </a:pPr>
            <a:endParaRPr lang="ru-RU" sz="1200" dirty="0"/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/>
              <a:t>В течение 3 рабочих дней после подписания проекта контракта участником закупки, заказчик обязан подписать его со своей стороны</a:t>
            </a: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1192221" y="3867894"/>
            <a:ext cx="6275040" cy="864359"/>
          </a:xfrm>
          <a:prstGeom prst="rect">
            <a:avLst/>
          </a:prstGeom>
        </p:spPr>
        <p:txBody>
          <a:bodyPr vert="horz" lIns="91431" tIns="45716" rIns="91431" bIns="45716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600"/>
              </a:spcBef>
              <a:spcAft>
                <a:spcPts val="0"/>
              </a:spcAft>
              <a:buNone/>
            </a:pPr>
            <a:r>
              <a:rPr lang="ru-RU" b="1" i="1" dirty="0">
                <a:solidFill>
                  <a:prstClr val="black"/>
                </a:solidFill>
              </a:rPr>
              <a:t>Примечания:</a:t>
            </a:r>
          </a:p>
          <a:p>
            <a:pPr marL="0" indent="0" fontAlgn="auto">
              <a:spcBef>
                <a:spcPts val="600"/>
              </a:spcBef>
              <a:spcAft>
                <a:spcPts val="0"/>
              </a:spcAft>
              <a:buNone/>
            </a:pPr>
            <a:r>
              <a:rPr lang="ru-RU" b="1" i="1" dirty="0">
                <a:solidFill>
                  <a:prstClr val="black"/>
                </a:solidFill>
              </a:rPr>
              <a:t>При уклонении победителя от подписания контракта, право подписать контракт передается участнику, занявшему второе место.  Он признается победителем, </a:t>
            </a:r>
            <a:br>
              <a:rPr lang="ru-RU" b="1" i="1" dirty="0">
                <a:solidFill>
                  <a:prstClr val="black"/>
                </a:solidFill>
              </a:rPr>
            </a:br>
            <a:r>
              <a:rPr lang="ru-RU" b="1" i="1" dirty="0">
                <a:solidFill>
                  <a:prstClr val="black"/>
                </a:solidFill>
              </a:rPr>
              <a:t>и на него распространяются все требования, которые распространяются </a:t>
            </a:r>
            <a:br>
              <a:rPr lang="ru-RU" b="1" i="1" dirty="0">
                <a:solidFill>
                  <a:prstClr val="black"/>
                </a:solidFill>
              </a:rPr>
            </a:br>
            <a:r>
              <a:rPr lang="ru-RU" b="1" i="1" dirty="0">
                <a:solidFill>
                  <a:prstClr val="black"/>
                </a:solidFill>
              </a:rPr>
              <a:t>на победителя.</a:t>
            </a:r>
          </a:p>
        </p:txBody>
      </p:sp>
      <p:pic>
        <p:nvPicPr>
          <p:cNvPr id="17" name="Picture 2" descr="C:\Users\Drimkast\Desktop\Преза_вашкеба\225881 Презентации по обучению\тема 2\set-0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56" y="1422327"/>
            <a:ext cx="431999" cy="32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Drimkast\Desktop\Преза_вашкеба\225881 Презентации по обучению\тема 2\set-0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982" y="2421550"/>
            <a:ext cx="431999" cy="32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Drimkast\Desktop\Преза_вашкеба\225881 Презентации по обучению\тема 2\set-1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982" y="3297358"/>
            <a:ext cx="431999" cy="32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847046"/>
      </p:ext>
    </p:extLst>
  </p:cSld>
  <p:clrMapOvr>
    <a:masterClrMapping/>
  </p:clrMapOvr>
  <p:transition>
    <p:fade thruBlk="1"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/>
          <p:cNvSpPr txBox="1">
            <a:spLocks noGrp="1"/>
          </p:cNvSpPr>
          <p:nvPr>
            <p:ph type="title"/>
          </p:nvPr>
        </p:nvSpPr>
        <p:spPr>
          <a:xfrm>
            <a:off x="293168" y="699542"/>
            <a:ext cx="8496944" cy="689289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 marR="5080">
              <a:spcBef>
                <a:spcPts val="95"/>
              </a:spcBef>
            </a:pPr>
            <a:r>
              <a:rPr sz="2200" spc="-10" dirty="0"/>
              <a:t>Основания </a:t>
            </a:r>
            <a:r>
              <a:rPr sz="2200" spc="-5" dirty="0"/>
              <a:t>для признания </a:t>
            </a:r>
            <a:r>
              <a:rPr sz="2200" dirty="0"/>
              <a:t>участника </a:t>
            </a:r>
            <a:r>
              <a:rPr sz="2200" spc="-5" dirty="0"/>
              <a:t>уклонившимся </a:t>
            </a:r>
            <a:r>
              <a:rPr sz="2200" spc="-25" dirty="0"/>
              <a:t>от  </a:t>
            </a:r>
            <a:r>
              <a:rPr sz="2200" spc="-10" dirty="0"/>
              <a:t>заключения</a:t>
            </a:r>
            <a:r>
              <a:rPr sz="2200" spc="20" dirty="0"/>
              <a:t> </a:t>
            </a:r>
            <a:r>
              <a:rPr sz="2200" spc="-5" dirty="0"/>
              <a:t>контракта</a:t>
            </a:r>
          </a:p>
        </p:txBody>
      </p:sp>
      <p:sp>
        <p:nvSpPr>
          <p:cNvPr id="11" name="object 3"/>
          <p:cNvSpPr txBox="1"/>
          <p:nvPr/>
        </p:nvSpPr>
        <p:spPr>
          <a:xfrm>
            <a:off x="339417" y="1445873"/>
            <a:ext cx="8004175" cy="2845008"/>
          </a:xfrm>
          <a:prstGeom prst="rect">
            <a:avLst/>
          </a:prstGeom>
        </p:spPr>
        <p:txBody>
          <a:bodyPr vert="horz" wrap="square" lIns="0" tIns="13333" rIns="0" bIns="0" rtlCol="0">
            <a:spAutoFit/>
          </a:bodyPr>
          <a:lstStyle/>
          <a:p>
            <a:pPr marL="12698">
              <a:spcBef>
                <a:spcPts val="105"/>
              </a:spcBef>
            </a:pPr>
            <a:r>
              <a:rPr sz="1400" spc="-5" dirty="0">
                <a:latin typeface="Arial"/>
                <a:cs typeface="Arial"/>
              </a:rPr>
              <a:t>Основания для признания </a:t>
            </a:r>
            <a:r>
              <a:rPr sz="1400" spc="-10" dirty="0">
                <a:latin typeface="Arial"/>
                <a:cs typeface="Arial"/>
              </a:rPr>
              <a:t>участника-победителя </a:t>
            </a:r>
            <a:r>
              <a:rPr sz="1400" spc="-5" dirty="0">
                <a:latin typeface="Arial"/>
                <a:cs typeface="Arial"/>
              </a:rPr>
              <a:t>уклонившимся </a:t>
            </a:r>
            <a:r>
              <a:rPr sz="1400" dirty="0">
                <a:latin typeface="Arial"/>
                <a:cs typeface="Arial"/>
              </a:rPr>
              <a:t>(и </a:t>
            </a:r>
            <a:r>
              <a:rPr sz="1400" spc="-5" dirty="0">
                <a:latin typeface="Arial"/>
                <a:cs typeface="Arial"/>
              </a:rPr>
              <a:t>далее </a:t>
            </a:r>
            <a:r>
              <a:rPr sz="1400" dirty="0">
                <a:latin typeface="Arial"/>
                <a:cs typeface="Arial"/>
              </a:rPr>
              <a:t>- </a:t>
            </a:r>
            <a:r>
              <a:rPr sz="1400" spc="-5" dirty="0">
                <a:latin typeface="Arial"/>
                <a:cs typeface="Arial"/>
              </a:rPr>
              <a:t>внесение </a:t>
            </a:r>
            <a:r>
              <a:rPr sz="1400" dirty="0">
                <a:latin typeface="Arial"/>
                <a:cs typeface="Arial"/>
              </a:rPr>
              <a:t>в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РНП)</a:t>
            </a:r>
          </a:p>
          <a:p>
            <a:pPr>
              <a:lnSpc>
                <a:spcPct val="100000"/>
              </a:lnSpc>
            </a:pPr>
            <a:endParaRPr sz="1500" dirty="0">
              <a:latin typeface="Times New Roman"/>
              <a:cs typeface="Times New Roman"/>
            </a:endParaRPr>
          </a:p>
          <a:p>
            <a:pPr marL="12698">
              <a:buChar char="–"/>
              <a:tabLst>
                <a:tab pos="160640" algn="l"/>
              </a:tabLst>
            </a:pPr>
            <a:r>
              <a:rPr sz="1400" spc="-5" dirty="0" err="1" smtClean="0">
                <a:latin typeface="Arial"/>
                <a:cs typeface="Arial"/>
              </a:rPr>
              <a:t>если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в </a:t>
            </a:r>
            <a:r>
              <a:rPr sz="1400" spc="-5" dirty="0">
                <a:latin typeface="Arial"/>
                <a:cs typeface="Arial"/>
              </a:rPr>
              <a:t>установленный </a:t>
            </a:r>
            <a:r>
              <a:rPr sz="1400" dirty="0">
                <a:latin typeface="Arial"/>
                <a:cs typeface="Arial"/>
              </a:rPr>
              <a:t>срок он не </a:t>
            </a:r>
            <a:r>
              <a:rPr sz="1400" spc="-5" dirty="0">
                <a:latin typeface="Arial"/>
                <a:cs typeface="Arial"/>
              </a:rPr>
              <a:t>направил заказчику подписанный </a:t>
            </a:r>
            <a:r>
              <a:rPr sz="1400" dirty="0">
                <a:latin typeface="Arial"/>
                <a:cs typeface="Arial"/>
              </a:rPr>
              <a:t>проект</a:t>
            </a:r>
            <a:r>
              <a:rPr sz="1400" spc="-1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контракта;</a:t>
            </a:r>
          </a:p>
          <a:p>
            <a:pPr marL="12698" marR="5080">
              <a:buChar char="–"/>
              <a:tabLst>
                <a:tab pos="160640" algn="l"/>
              </a:tabLst>
            </a:pPr>
            <a:r>
              <a:rPr sz="1400" spc="-5" dirty="0">
                <a:latin typeface="Arial"/>
                <a:cs typeface="Arial"/>
              </a:rPr>
              <a:t>если </a:t>
            </a:r>
            <a:r>
              <a:rPr sz="1400" dirty="0">
                <a:latin typeface="Arial"/>
                <a:cs typeface="Arial"/>
              </a:rPr>
              <a:t>в </a:t>
            </a:r>
            <a:r>
              <a:rPr sz="1400" spc="-10" dirty="0">
                <a:latin typeface="Arial"/>
                <a:cs typeface="Arial"/>
              </a:rPr>
              <a:t>установленный </a:t>
            </a:r>
            <a:r>
              <a:rPr sz="1400" spc="-5" dirty="0">
                <a:latin typeface="Arial"/>
                <a:cs typeface="Arial"/>
              </a:rPr>
              <a:t>срок он </a:t>
            </a:r>
            <a:r>
              <a:rPr sz="1400" dirty="0">
                <a:latin typeface="Arial"/>
                <a:cs typeface="Arial"/>
              </a:rPr>
              <a:t>не </a:t>
            </a:r>
            <a:r>
              <a:rPr sz="1400" spc="-5" dirty="0">
                <a:latin typeface="Arial"/>
                <a:cs typeface="Arial"/>
              </a:rPr>
              <a:t>направил заказчику подписанное надлежащее </a:t>
            </a:r>
            <a:r>
              <a:rPr sz="1400" spc="-10" dirty="0">
                <a:latin typeface="Arial"/>
                <a:cs typeface="Arial"/>
              </a:rPr>
              <a:t>обеспечение  </a:t>
            </a:r>
            <a:r>
              <a:rPr sz="1400" spc="-5" dirty="0">
                <a:latin typeface="Arial"/>
                <a:cs typeface="Arial"/>
              </a:rPr>
              <a:t>исполнения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контракта;</a:t>
            </a:r>
          </a:p>
          <a:p>
            <a:pPr marL="12698">
              <a:buChar char="–"/>
              <a:tabLst>
                <a:tab pos="160640" algn="l"/>
              </a:tabLst>
            </a:pPr>
            <a:r>
              <a:rPr sz="1400" spc="-5" dirty="0">
                <a:latin typeface="Arial"/>
                <a:cs typeface="Arial"/>
              </a:rPr>
              <a:t>если он </a:t>
            </a:r>
            <a:r>
              <a:rPr sz="1400" dirty="0">
                <a:latin typeface="Arial"/>
                <a:cs typeface="Arial"/>
              </a:rPr>
              <a:t>не </a:t>
            </a:r>
            <a:r>
              <a:rPr sz="1400" spc="-10" dirty="0">
                <a:latin typeface="Arial"/>
                <a:cs typeface="Arial"/>
              </a:rPr>
              <a:t>исполнил </a:t>
            </a:r>
            <a:r>
              <a:rPr sz="1400" spc="-5" dirty="0">
                <a:latin typeface="Arial"/>
                <a:cs typeface="Arial"/>
              </a:rPr>
              <a:t>требования антидемпинговых мер, </a:t>
            </a:r>
            <a:r>
              <a:rPr sz="1400" spc="-10" dirty="0">
                <a:latin typeface="Arial"/>
                <a:cs typeface="Arial"/>
              </a:rPr>
              <a:t>предусмотренные </a:t>
            </a:r>
            <a:r>
              <a:rPr sz="1400" spc="-50" dirty="0">
                <a:latin typeface="Arial"/>
                <a:cs typeface="Arial"/>
              </a:rPr>
              <a:t>ст. </a:t>
            </a:r>
            <a:r>
              <a:rPr sz="1400" spc="-5" dirty="0">
                <a:latin typeface="Arial"/>
                <a:cs typeface="Arial"/>
              </a:rPr>
              <a:t>37 </a:t>
            </a:r>
            <a:r>
              <a:rPr sz="1400" dirty="0">
                <a:latin typeface="Arial"/>
                <a:cs typeface="Arial"/>
              </a:rPr>
              <a:t>Закона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о</a:t>
            </a:r>
          </a:p>
          <a:p>
            <a:pPr marL="12698"/>
            <a:r>
              <a:rPr sz="1400" dirty="0">
                <a:latin typeface="Arial"/>
                <a:cs typeface="Arial"/>
              </a:rPr>
              <a:t>контрактной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системе.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 dirty="0">
              <a:latin typeface="Times New Roman"/>
              <a:cs typeface="Times New Roman"/>
            </a:endParaRPr>
          </a:p>
          <a:p>
            <a:pPr marL="12698">
              <a:spcBef>
                <a:spcPts val="5"/>
              </a:spcBef>
            </a:pPr>
            <a:r>
              <a:rPr sz="1400" spc="-10" dirty="0" err="1" smtClean="0">
                <a:latin typeface="Arial"/>
                <a:cs typeface="Arial"/>
              </a:rPr>
              <a:t>Другие</a:t>
            </a:r>
            <a:r>
              <a:rPr sz="1400" spc="-10" dirty="0" smtClean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случаи </a:t>
            </a:r>
            <a:r>
              <a:rPr sz="1400" spc="-15" dirty="0">
                <a:latin typeface="Arial"/>
                <a:cs typeface="Arial"/>
              </a:rPr>
              <a:t>являются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производными.</a:t>
            </a:r>
            <a:endParaRPr sz="1400" dirty="0">
              <a:latin typeface="Arial"/>
              <a:cs typeface="Arial"/>
            </a:endParaRPr>
          </a:p>
          <a:p>
            <a:pPr marL="12698" marR="95241"/>
            <a:r>
              <a:rPr sz="1400" spc="-5" dirty="0">
                <a:latin typeface="Arial"/>
                <a:cs typeface="Arial"/>
              </a:rPr>
              <a:t>Например, при </a:t>
            </a:r>
            <a:r>
              <a:rPr sz="1400" spc="-10" dirty="0">
                <a:latin typeface="Arial"/>
                <a:cs typeface="Arial"/>
              </a:rPr>
              <a:t>направлении </a:t>
            </a:r>
            <a:r>
              <a:rPr sz="1400" dirty="0">
                <a:latin typeface="Arial"/>
                <a:cs typeface="Arial"/>
              </a:rPr>
              <a:t>не </a:t>
            </a:r>
            <a:r>
              <a:rPr sz="1400" spc="-15" dirty="0">
                <a:latin typeface="Arial"/>
                <a:cs typeface="Arial"/>
              </a:rPr>
              <a:t>соответствующей </a:t>
            </a:r>
            <a:r>
              <a:rPr sz="1400" spc="-5" dirty="0">
                <a:latin typeface="Arial"/>
                <a:cs typeface="Arial"/>
              </a:rPr>
              <a:t>банковской гарантии </a:t>
            </a:r>
            <a:r>
              <a:rPr sz="1400" spc="-10" dirty="0">
                <a:latin typeface="Arial"/>
                <a:cs typeface="Arial"/>
              </a:rPr>
              <a:t>считается, </a:t>
            </a:r>
            <a:r>
              <a:rPr sz="1400" spc="-5" dirty="0">
                <a:latin typeface="Arial"/>
                <a:cs typeface="Arial"/>
              </a:rPr>
              <a:t>что участник  </a:t>
            </a:r>
            <a:r>
              <a:rPr sz="1400" b="1" spc="-10" dirty="0">
                <a:latin typeface="Arial"/>
                <a:cs typeface="Arial"/>
              </a:rPr>
              <a:t>вообще </a:t>
            </a:r>
            <a:r>
              <a:rPr sz="1400" b="1" dirty="0">
                <a:latin typeface="Arial"/>
                <a:cs typeface="Arial"/>
              </a:rPr>
              <a:t>не </a:t>
            </a:r>
            <a:r>
              <a:rPr sz="1400" b="1" spc="-5" dirty="0">
                <a:latin typeface="Arial"/>
                <a:cs typeface="Arial"/>
              </a:rPr>
              <a:t>предоставил </a:t>
            </a:r>
            <a:r>
              <a:rPr sz="1400" b="1" spc="-15" dirty="0">
                <a:latin typeface="Arial"/>
                <a:cs typeface="Arial"/>
              </a:rPr>
              <a:t>банковскую </a:t>
            </a:r>
            <a:r>
              <a:rPr sz="1400" b="1" spc="-5" dirty="0">
                <a:latin typeface="Arial"/>
                <a:cs typeface="Arial"/>
              </a:rPr>
              <a:t>гарантию </a:t>
            </a:r>
            <a:r>
              <a:rPr sz="1400" b="1" dirty="0">
                <a:latin typeface="Arial"/>
                <a:cs typeface="Arial"/>
              </a:rPr>
              <a:t>в </a:t>
            </a:r>
            <a:r>
              <a:rPr sz="1400" b="1" spc="-5" dirty="0">
                <a:latin typeface="Arial"/>
                <a:cs typeface="Arial"/>
              </a:rPr>
              <a:t>срок, </a:t>
            </a:r>
            <a:r>
              <a:rPr sz="1400" b="1" spc="-15" dirty="0">
                <a:latin typeface="Arial"/>
                <a:cs typeface="Arial"/>
              </a:rPr>
              <a:t>предусмотренный </a:t>
            </a:r>
            <a:r>
              <a:rPr sz="1400" b="1" spc="-5" dirty="0">
                <a:latin typeface="Arial"/>
                <a:cs typeface="Arial"/>
              </a:rPr>
              <a:t>44-ФЗ</a:t>
            </a:r>
            <a:r>
              <a:rPr sz="1400" spc="-5" dirty="0">
                <a:latin typeface="Arial"/>
                <a:cs typeface="Arial"/>
              </a:rPr>
              <a:t>, </a:t>
            </a:r>
            <a:r>
              <a:rPr sz="1400" dirty="0">
                <a:latin typeface="Arial"/>
                <a:cs typeface="Arial"/>
              </a:rPr>
              <a:t>а </a:t>
            </a:r>
            <a:r>
              <a:rPr sz="1400" spc="-5" dirty="0">
                <a:latin typeface="Arial"/>
                <a:cs typeface="Arial"/>
              </a:rPr>
              <a:t>при  </a:t>
            </a:r>
            <a:r>
              <a:rPr sz="1400" spc="-10" dirty="0">
                <a:latin typeface="Arial"/>
                <a:cs typeface="Arial"/>
              </a:rPr>
              <a:t>подписании </a:t>
            </a:r>
            <a:r>
              <a:rPr sz="1400" dirty="0">
                <a:latin typeface="Arial"/>
                <a:cs typeface="Arial"/>
              </a:rPr>
              <a:t>контракта </a:t>
            </a:r>
            <a:r>
              <a:rPr sz="1400" spc="-10" dirty="0">
                <a:latin typeface="Arial"/>
                <a:cs typeface="Arial"/>
              </a:rPr>
              <a:t>лицом, </a:t>
            </a:r>
            <a:r>
              <a:rPr sz="1400" dirty="0">
                <a:latin typeface="Arial"/>
                <a:cs typeface="Arial"/>
              </a:rPr>
              <a:t>не </a:t>
            </a:r>
            <a:r>
              <a:rPr sz="1400" spc="-10" dirty="0">
                <a:latin typeface="Arial"/>
                <a:cs typeface="Arial"/>
              </a:rPr>
              <a:t>уполномоченным </a:t>
            </a:r>
            <a:r>
              <a:rPr sz="1400" dirty="0">
                <a:latin typeface="Arial"/>
                <a:cs typeface="Arial"/>
              </a:rPr>
              <a:t>на </a:t>
            </a:r>
            <a:r>
              <a:rPr sz="1400" spc="-15" dirty="0">
                <a:latin typeface="Arial"/>
                <a:cs typeface="Arial"/>
              </a:rPr>
              <a:t>его </a:t>
            </a:r>
            <a:r>
              <a:rPr sz="1400" spc="-10" dirty="0">
                <a:latin typeface="Arial"/>
                <a:cs typeface="Arial"/>
              </a:rPr>
              <a:t>подписание, считается, </a:t>
            </a:r>
            <a:r>
              <a:rPr sz="1400" spc="-5" dirty="0">
                <a:latin typeface="Arial"/>
                <a:cs typeface="Arial"/>
              </a:rPr>
              <a:t>что </a:t>
            </a:r>
            <a:r>
              <a:rPr sz="1400" dirty="0">
                <a:latin typeface="Arial"/>
                <a:cs typeface="Arial"/>
              </a:rPr>
              <a:t>контракт  </a:t>
            </a:r>
            <a:r>
              <a:rPr sz="1400" b="1" spc="-5" dirty="0">
                <a:latin typeface="Arial"/>
                <a:cs typeface="Arial"/>
              </a:rPr>
              <a:t>вообще </a:t>
            </a:r>
            <a:r>
              <a:rPr sz="1400" b="1" dirty="0">
                <a:latin typeface="Arial"/>
                <a:cs typeface="Arial"/>
              </a:rPr>
              <a:t>не </a:t>
            </a:r>
            <a:r>
              <a:rPr sz="1400" b="1" spc="-5" dirty="0">
                <a:latin typeface="Arial"/>
                <a:cs typeface="Arial"/>
              </a:rPr>
              <a:t>подписан </a:t>
            </a:r>
            <a:r>
              <a:rPr sz="1400" b="1" dirty="0">
                <a:latin typeface="Arial"/>
                <a:cs typeface="Arial"/>
              </a:rPr>
              <a:t>и не </a:t>
            </a:r>
            <a:r>
              <a:rPr sz="1400" b="1" spc="-10" dirty="0">
                <a:latin typeface="Arial"/>
                <a:cs typeface="Arial"/>
              </a:rPr>
              <a:t>предоставлен </a:t>
            </a:r>
            <a:r>
              <a:rPr sz="1400" b="1" dirty="0">
                <a:latin typeface="Arial"/>
                <a:cs typeface="Arial"/>
              </a:rPr>
              <a:t>в </a:t>
            </a:r>
            <a:r>
              <a:rPr sz="1400" b="1" spc="-5" dirty="0" err="1">
                <a:latin typeface="Arial"/>
                <a:cs typeface="Arial"/>
              </a:rPr>
              <a:t>срок</a:t>
            </a:r>
            <a:r>
              <a:rPr lang="ru-RU" sz="1400" b="1" spc="-5" dirty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0842084"/>
      </p:ext>
    </p:extLst>
  </p:cSld>
  <p:clrMapOvr>
    <a:masterClrMapping/>
  </p:clrMapOvr>
  <p:transition>
    <p:fade thruBlk="1"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1322" y="1659626"/>
            <a:ext cx="7956000" cy="288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67544" y="1005576"/>
            <a:ext cx="8229600" cy="654050"/>
          </a:xfrm>
          <a:prstGeom prst="rect">
            <a:avLst/>
          </a:prstGeom>
        </p:spPr>
        <p:txBody>
          <a:bodyPr spcFirstLastPara="1" vert="horz" wrap="square" lIns="91416" tIns="91416" rIns="91416" bIns="91416" rtlCol="0" anchor="t" anchorCtr="0">
            <a:normAutofit fontScale="85000" lnSpcReduction="20000"/>
          </a:bodyPr>
          <a:lstStyle>
            <a:lvl1pPr lvl="0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2200" kern="1200">
                <a:solidFill>
                  <a:srgbClr val="32364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 fontAlgn="auto"/>
            <a:r>
              <a:rPr lang="ru-RU" dirty="0"/>
              <a:t>Порядок заключения контракта (Информационное письмо Минфина РФ от 25.06.2018 г. N 24-06-08/43650)</a:t>
            </a:r>
          </a:p>
        </p:txBody>
      </p:sp>
    </p:spTree>
    <p:extLst>
      <p:ext uri="{BB962C8B-B14F-4D97-AF65-F5344CB8AC3E}">
        <p14:creationId xmlns:p14="http://schemas.microsoft.com/office/powerpoint/2010/main" val="2381334862"/>
      </p:ext>
    </p:extLst>
  </p:cSld>
  <p:clrMapOvr>
    <a:masterClrMapping/>
  </p:clrMapOvr>
  <p:transition>
    <p:fade thruBlk="1"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251520" y="771550"/>
            <a:ext cx="8496944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 marR="5080">
              <a:spcBef>
                <a:spcPts val="95"/>
              </a:spcBef>
            </a:pPr>
            <a:r>
              <a:rPr lang="ru-RU" sz="2200" spc="-10" dirty="0" smtClean="0"/>
              <a:t>Формирование проекта контракта</a:t>
            </a:r>
            <a:endParaRPr sz="2200" spc="-5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48DC445-0D9C-4326-B2FE-119D404839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4275" r="14175"/>
          <a:stretch/>
        </p:blipFill>
        <p:spPr>
          <a:xfrm>
            <a:off x="13649" y="1464822"/>
            <a:ext cx="4486343" cy="3554817"/>
          </a:xfrm>
          <a:prstGeom prst="rect">
            <a:avLst/>
          </a:prstGeom>
        </p:spPr>
      </p:pic>
      <p:pic>
        <p:nvPicPr>
          <p:cNvPr id="8" name="Рисунок 7" descr="https://eis5.roskazna.ru/44fz/rpec/rpec-registry.html?execution=e1s2 - Internet Explorer">
            <a:extLst>
              <a:ext uri="{FF2B5EF4-FFF2-40B4-BE49-F238E27FC236}">
                <a16:creationId xmlns:a16="http://schemas.microsoft.com/office/drawing/2014/main" xmlns="" id="{5DA82C0A-F4A7-4CC3-A8D2-8DA2D57625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5" r="13996"/>
          <a:stretch/>
        </p:blipFill>
        <p:spPr bwMode="auto">
          <a:xfrm>
            <a:off x="4515521" y="1464822"/>
            <a:ext cx="4520976" cy="3518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1628877"/>
      </p:ext>
    </p:extLst>
  </p:cSld>
  <p:clrMapOvr>
    <a:masterClrMapping/>
  </p:clrMapOvr>
  <p:transition>
    <p:fade thruBlk="1"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251520" y="771550"/>
            <a:ext cx="8496944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 marR="5080">
              <a:spcBef>
                <a:spcPts val="95"/>
              </a:spcBef>
            </a:pPr>
            <a:r>
              <a:rPr lang="ru-RU" sz="2200" spc="-10" dirty="0" smtClean="0"/>
              <a:t>Изменение цены контракта</a:t>
            </a:r>
            <a:endParaRPr sz="2200" spc="-5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/>
          <a:srcRect l="29131" t="31064" r="29131" b="23052"/>
          <a:stretch/>
        </p:blipFill>
        <p:spPr>
          <a:xfrm>
            <a:off x="1907704" y="1151177"/>
            <a:ext cx="5026226" cy="19442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/>
          <a:srcRect l="20576" t="39075" r="14563" b="30336"/>
          <a:stretch/>
        </p:blipFill>
        <p:spPr>
          <a:xfrm>
            <a:off x="827584" y="3155165"/>
            <a:ext cx="7690523" cy="196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58598"/>
      </p:ext>
    </p:extLst>
  </p:cSld>
  <p:clrMapOvr>
    <a:masterClrMapping/>
  </p:clrMapOvr>
  <p:transition>
    <p:fade thruBlk="1"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251520" y="771550"/>
            <a:ext cx="8496944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 marR="5080">
              <a:spcBef>
                <a:spcPts val="95"/>
              </a:spcBef>
            </a:pPr>
            <a:r>
              <a:rPr lang="ru-RU" sz="2200" spc="-10" dirty="0" smtClean="0"/>
              <a:t>Финансовый контроль</a:t>
            </a:r>
            <a:endParaRPr sz="2200" spc="-5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E21A5BB-9E45-41B9-9032-7592F1C357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4369" r="14977"/>
          <a:stretch/>
        </p:blipFill>
        <p:spPr>
          <a:xfrm>
            <a:off x="32792" y="1383957"/>
            <a:ext cx="4573383" cy="364101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603A2C1-A23F-4D82-BB3B-E3951EB1DE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6635" t="20293" r="26543" b="22014"/>
          <a:stretch/>
        </p:blipFill>
        <p:spPr>
          <a:xfrm>
            <a:off x="4720570" y="1747095"/>
            <a:ext cx="4248472" cy="294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239209"/>
      </p:ext>
    </p:extLst>
  </p:cSld>
  <p:clrMapOvr>
    <a:masterClrMapping/>
  </p:clrMapOvr>
  <p:transition>
    <p:fade thruBlk="1"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251520" y="771550"/>
            <a:ext cx="8496944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 marR="5080">
              <a:spcBef>
                <a:spcPts val="95"/>
              </a:spcBef>
            </a:pPr>
            <a:r>
              <a:rPr lang="ru-RU" sz="2200" spc="-10" dirty="0" smtClean="0"/>
              <a:t>Протокол разногласий</a:t>
            </a:r>
            <a:endParaRPr sz="2200" spc="-5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5" t="-392" r="14961" b="-1"/>
          <a:stretch/>
        </p:blipFill>
        <p:spPr>
          <a:xfrm>
            <a:off x="179512" y="1136821"/>
            <a:ext cx="5544616" cy="3888217"/>
          </a:xfrm>
          <a:prstGeom prst="rect">
            <a:avLst/>
          </a:prstGeom>
        </p:spPr>
      </p:pic>
      <p:pic>
        <p:nvPicPr>
          <p:cNvPr id="6" name="Picture 2" descr="C:\support\Скрины\105\105_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7" t="6379" r="33832" b="7156"/>
          <a:stretch/>
        </p:blipFill>
        <p:spPr bwMode="auto">
          <a:xfrm>
            <a:off x="6156176" y="1203598"/>
            <a:ext cx="2304256" cy="379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744826"/>
      </p:ext>
    </p:extLst>
  </p:cSld>
  <p:clrMapOvr>
    <a:masterClrMapping/>
  </p:clrMapOvr>
  <p:transition>
    <p:fade thruBlk="1"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251520" y="771550"/>
            <a:ext cx="8496944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 marR="5080">
              <a:spcBef>
                <a:spcPts val="95"/>
              </a:spcBef>
            </a:pPr>
            <a:r>
              <a:rPr lang="ru-RU" sz="2200" spc="-10" dirty="0" smtClean="0"/>
              <a:t>Доработанный проект контракта</a:t>
            </a:r>
            <a:endParaRPr sz="2200" spc="-5" dirty="0"/>
          </a:p>
        </p:txBody>
      </p:sp>
      <p:pic>
        <p:nvPicPr>
          <p:cNvPr id="7" name="Picture 2" descr="C:\support\Скрины\КП 106. Создание доработанного проекта контракта путем повторной отправки проекта контракта на ЭП\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3" r="14750"/>
          <a:stretch/>
        </p:blipFill>
        <p:spPr bwMode="auto">
          <a:xfrm>
            <a:off x="25219" y="1275606"/>
            <a:ext cx="4824536" cy="380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support\Скрины\КП 106. Создание доработанного проекта контракта путем повторной отправки проекта контракта на ЭП\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7" t="2925" r="27394" b="4178"/>
          <a:stretch/>
        </p:blipFill>
        <p:spPr bwMode="auto">
          <a:xfrm>
            <a:off x="5287802" y="1275606"/>
            <a:ext cx="3290142" cy="372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604243"/>
      </p:ext>
    </p:extLst>
  </p:cSld>
  <p:clrMapOvr>
    <a:masterClrMapping/>
  </p:clrMapOvr>
  <p:transition>
    <p:fade thruBlk="1"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251520" y="771550"/>
            <a:ext cx="8496944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 marR="5080">
              <a:spcBef>
                <a:spcPts val="95"/>
              </a:spcBef>
            </a:pPr>
            <a:r>
              <a:rPr lang="ru-RU" sz="2200" spc="-10" dirty="0" smtClean="0"/>
              <a:t>Получение подписанного проекта контракта</a:t>
            </a:r>
            <a:endParaRPr sz="2200" spc="-5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/>
          <a:srcRect l="17107" t="7758" r="18551"/>
          <a:stretch/>
        </p:blipFill>
        <p:spPr>
          <a:xfrm>
            <a:off x="107504" y="1530106"/>
            <a:ext cx="4320480" cy="33485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/>
          <a:srcRect l="17745" t="7758" r="18181" b="14313"/>
          <a:stretch/>
        </p:blipFill>
        <p:spPr>
          <a:xfrm>
            <a:off x="4571999" y="1526874"/>
            <a:ext cx="4349563" cy="335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317082"/>
      </p:ext>
    </p:extLst>
  </p:cSld>
  <p:clrMapOvr>
    <a:masterClrMapping/>
  </p:clrMapOvr>
  <p:transition>
    <p:fade thruBlk="1"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251520" y="771550"/>
            <a:ext cx="8496944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 marR="5080">
              <a:spcBef>
                <a:spcPts val="95"/>
              </a:spcBef>
            </a:pPr>
            <a:r>
              <a:rPr lang="ru-RU" sz="2200" spc="-10" dirty="0" smtClean="0"/>
              <a:t>Подписание контракта</a:t>
            </a:r>
            <a:endParaRPr sz="2200" spc="-5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/>
          <a:srcRect l="17412" t="19168" r="17807"/>
          <a:stretch/>
        </p:blipFill>
        <p:spPr>
          <a:xfrm>
            <a:off x="467544" y="1131590"/>
            <a:ext cx="8208912" cy="383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117203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1_Обучающий материал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 w="12700">
          <a:solidFill>
            <a:schemeClr val="tx1">
              <a:lumMod val="75000"/>
              <a:lumOff val="25000"/>
            </a:schemeClr>
          </a:solidFill>
        </a:ln>
      </a:spPr>
      <a:bodyPr wrap="square" lIns="180000" tIns="108000" rIns="144000" bIns="72000" rtlCol="0" anchor="t" anchorCtr="0">
        <a:spAutoFit/>
      </a:bodyPr>
      <a:lstStyle>
        <a:defPPr>
          <a:spcAft>
            <a:spcPts val="600"/>
          </a:spcAft>
          <a:defRPr sz="1400" b="1" dirty="0" smtClean="0">
            <a:solidFill>
              <a:srgbClr val="C00000"/>
            </a:solidFill>
            <a:latin typeface="Arial Narrow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 cap="rnd" cmpd="sng">
          <a:solidFill>
            <a:schemeClr val="tx1">
              <a:lumMod val="75000"/>
              <a:lumOff val="25000"/>
            </a:schemeClr>
          </a:solidFill>
          <a:prstDash val="solid"/>
          <a:round/>
          <a:headEnd w="med" len="med"/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52143</TotalTime>
  <Words>4053</Words>
  <Application>Microsoft Office PowerPoint</Application>
  <PresentationFormat>Экран (16:9)</PresentationFormat>
  <Paragraphs>507</Paragraphs>
  <Slides>101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101</vt:i4>
      </vt:variant>
    </vt:vector>
  </HeadingPairs>
  <TitlesOfParts>
    <vt:vector size="103" baseType="lpstr">
      <vt:lpstr>1_Обучающий материал</vt:lpstr>
      <vt:lpstr>1_Office Theme</vt:lpstr>
      <vt:lpstr>Презентация PowerPoint</vt:lpstr>
      <vt:lpstr>Переходный период для участников закупок</vt:lpstr>
      <vt:lpstr>Участие в закупках после 01 января 2019 года</vt:lpstr>
      <vt:lpstr>Электронная подпись</vt:lpstr>
      <vt:lpstr>Типы электронных подписей</vt:lpstr>
      <vt:lpstr>Аккредитация. ЕРУЗ</vt:lpstr>
      <vt:lpstr>Способы и порядок зачисления обеспечения заявок</vt:lpstr>
      <vt:lpstr>Специальный счет для обеспечения заявок</vt:lpstr>
      <vt:lpstr>Случаи при которых осуществляется блокирование</vt:lpstr>
      <vt:lpstr>Перечень уполномоченных банков</vt:lpstr>
      <vt:lpstr>Схема работы специальных счетов</vt:lpstr>
      <vt:lpstr>Тарифная плата с победителя</vt:lpstr>
      <vt:lpstr>Обеспечение исполнения контракта</vt:lpstr>
      <vt:lpstr>Единые требования к участникам закупки</vt:lpstr>
      <vt:lpstr>Дополнительные требования к участникам закупки</vt:lpstr>
      <vt:lpstr>Презентация PowerPoint</vt:lpstr>
      <vt:lpstr>Новые способы закупки (с 01 июля 2018 года)</vt:lpstr>
      <vt:lpstr>В каких случаях какой способ закупки применяется?</vt:lpstr>
      <vt:lpstr>В каких случаях какой способ закупки применяется?</vt:lpstr>
      <vt:lpstr>Презентация PowerPoint</vt:lpstr>
      <vt:lpstr>Электронные процедуры. Открытый конкурс</vt:lpstr>
      <vt:lpstr>Электронные процедуры. Конкурс (продолжение)</vt:lpstr>
      <vt:lpstr>Электронные процедуры. Конкурс (продолжение)</vt:lpstr>
      <vt:lpstr>Электронные процедуры. Конкурс (продолжение)</vt:lpstr>
      <vt:lpstr>Электронный конкурс. Подача заявки.</vt:lpstr>
      <vt:lpstr>Электронный конкурс. Подача заявки.</vt:lpstr>
      <vt:lpstr>Электронный конкурс. Подача заявки.</vt:lpstr>
      <vt:lpstr>Электронный конкурс. Подача заявки.</vt:lpstr>
      <vt:lpstr>Электронный конкурс. Подача заявки.</vt:lpstr>
      <vt:lpstr>Электронный конкурс. Первые части заявок</vt:lpstr>
      <vt:lpstr>Электронный конкурс. Первые части заявок</vt:lpstr>
      <vt:lpstr>Электронный конкурс. Первые части заявок</vt:lpstr>
      <vt:lpstr>Электронный конкурс. Первые части заявок</vt:lpstr>
      <vt:lpstr>Электронный конкурс. Первые части заявок</vt:lpstr>
      <vt:lpstr>Электронный конкурс. Окончательные предложения</vt:lpstr>
      <vt:lpstr>Электронный конкурс. Окончательные предложения</vt:lpstr>
      <vt:lpstr>Электронный конкурс. Вторые части</vt:lpstr>
      <vt:lpstr>Электронный конкурс. Вторые части</vt:lpstr>
      <vt:lpstr>Электронный конкурс. Вторые части</vt:lpstr>
      <vt:lpstr>Электронный конкурс. Вторые части</vt:lpstr>
      <vt:lpstr>Электронный конкурс. Вторые части</vt:lpstr>
      <vt:lpstr>Электронный конкурс. Вторые части</vt:lpstr>
      <vt:lpstr>Электронный конкурс. Подведение итогов</vt:lpstr>
      <vt:lpstr>Электронный конкурс. Подведение итогов</vt:lpstr>
      <vt:lpstr>Открытый конкурс с ограниченным  участием в электронной форме</vt:lpstr>
      <vt:lpstr>Двухэтапный конкурс в электронной форме</vt:lpstr>
      <vt:lpstr>Электронные процедуры. Аукцион</vt:lpstr>
      <vt:lpstr>Электронные процедуры. Аукцион</vt:lpstr>
      <vt:lpstr>Электронный аукцион. Подача заявки</vt:lpstr>
      <vt:lpstr>Электронный аукцион. Подача заявки</vt:lpstr>
      <vt:lpstr>Электронный аукцион. Подача заявки</vt:lpstr>
      <vt:lpstr>Электронный аукцион. Подача заявки</vt:lpstr>
      <vt:lpstr>Электронный аукцион. Первые части</vt:lpstr>
      <vt:lpstr>Электронный аукцион. Первые части</vt:lpstr>
      <vt:lpstr>Электронный аукцион. Торги</vt:lpstr>
      <vt:lpstr>Электронный аукцион. Торги</vt:lpstr>
      <vt:lpstr>Электронный аукцион. Подведение итогов</vt:lpstr>
      <vt:lpstr>Электронный аукцион. Подведение итогов</vt:lpstr>
      <vt:lpstr>Электронные процедуры. Запрос котировок</vt:lpstr>
      <vt:lpstr>Электронные процедуры.  Запрос котировок</vt:lpstr>
      <vt:lpstr>Электронные процедуры.  Запрос котировок</vt:lpstr>
      <vt:lpstr>Электронный запрос котировок. Подача заявки</vt:lpstr>
      <vt:lpstr>Электронный запрос котировок. Подача заявки</vt:lpstr>
      <vt:lpstr>Электронный запрос котировок. Подача заявки</vt:lpstr>
      <vt:lpstr>Электронный запрос котировок. Подача заявки</vt:lpstr>
      <vt:lpstr>Электронный запрос котировок. Рассмотрение заявок</vt:lpstr>
      <vt:lpstr>Электронный запрос котировок. Рассмотрение заявок</vt:lpstr>
      <vt:lpstr>Электронный запрос котировок. Рассмотрение заявок</vt:lpstr>
      <vt:lpstr>Электронный запрос котировок. Рассмотрение заявок</vt:lpstr>
      <vt:lpstr>Электронный запрос котировок. Рассмотрение заявок</vt:lpstr>
      <vt:lpstr>Электронный запрос котировок. Рассмотрение заявок</vt:lpstr>
      <vt:lpstr>Электронные процедуры.  Запрос предложений</vt:lpstr>
      <vt:lpstr>Электронные процедуры. Запрос предложений</vt:lpstr>
      <vt:lpstr>Электронные процедуры. Запрос предложений  (продолжение)</vt:lpstr>
      <vt:lpstr>Электронный запрос предложений. Подача заявки</vt:lpstr>
      <vt:lpstr>Электронный запрос предложений. Подача заявки</vt:lpstr>
      <vt:lpstr>Электронный запрос предложений. Подача заявки</vt:lpstr>
      <vt:lpstr>Электронный запрос предложений. Первые части</vt:lpstr>
      <vt:lpstr>Электронный запрос предложений. Первые части</vt:lpstr>
      <vt:lpstr>Электронный запрос предложений. Первые части</vt:lpstr>
      <vt:lpstr>Электронный запрос предложений. Первые части</vt:lpstr>
      <vt:lpstr>Электронный запрос предложений. Окончательные предложения</vt:lpstr>
      <vt:lpstr>Электронный запрос предложений. Окончательные предложения</vt:lpstr>
      <vt:lpstr>Электронный запрос предложений. Подведение итогов</vt:lpstr>
      <vt:lpstr>Электронный запрос предложений. Подведение итогов</vt:lpstr>
      <vt:lpstr>Электронный запрос предложений. Подведение итогов</vt:lpstr>
      <vt:lpstr>Электронный запрос предложений. Подведение итогов</vt:lpstr>
      <vt:lpstr>Презентация PowerPoint</vt:lpstr>
      <vt:lpstr>Порядок заключения контракта</vt:lpstr>
      <vt:lpstr>Порядок заключения контракта (протокол разногласий)</vt:lpstr>
      <vt:lpstr>Основания для признания участника уклонившимся от  заключения контракта</vt:lpstr>
      <vt:lpstr>Презентация PowerPoint</vt:lpstr>
      <vt:lpstr>Формирование проекта контракта</vt:lpstr>
      <vt:lpstr>Изменение цены контракта</vt:lpstr>
      <vt:lpstr>Финансовый контроль</vt:lpstr>
      <vt:lpstr>Протокол разногласий</vt:lpstr>
      <vt:lpstr>Доработанный проект контракта</vt:lpstr>
      <vt:lpstr>Получение подписанного проекта контракта</vt:lpstr>
      <vt:lpstr>Подписание контракта</vt:lpstr>
      <vt:lpstr>Подписание контракта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Обучающие материалы для государственных заказчиков</dc:title>
  <dc:creator>aldoshin</dc:creator>
  <cp:lastModifiedBy>Мартьянов Илья</cp:lastModifiedBy>
  <cp:revision>2298</cp:revision>
  <cp:lastPrinted>2015-09-09T02:44:56Z</cp:lastPrinted>
  <dcterms:created xsi:type="dcterms:W3CDTF">2009-06-28T12:22:26Z</dcterms:created>
  <dcterms:modified xsi:type="dcterms:W3CDTF">2018-12-17T18:44:34Z</dcterms:modified>
</cp:coreProperties>
</file>