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9"/>
  </p:notes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74" d="100"/>
          <a:sy n="74" d="100"/>
        </p:scale>
        <p:origin x="104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34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1D8BCC-BB25-4F9D-8B28-9F70CC57CD02}" type="datetimeFigureOut">
              <a:rPr lang="ru-RU" smtClean="0"/>
              <a:pPr/>
              <a:t>22.12.2017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9C84E-22C8-440E-A9A4-ABA2894536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5095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99C84E-22C8-440E-A9A4-ABA2894536E5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016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33783F4-C464-4565-908B-00ACB19EBCB8}" type="datetimeFigureOut">
              <a:rPr lang="ru-RU" smtClean="0"/>
              <a:pPr/>
              <a:t>22.12.2017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D0F58FF-6033-414B-A30E-7D5361FD84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783F4-C464-4565-908B-00ACB19EBCB8}" type="datetimeFigureOut">
              <a:rPr lang="ru-RU" smtClean="0"/>
              <a:pPr/>
              <a:t>22.12.2017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58FF-6033-414B-A30E-7D5361FD84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783F4-C464-4565-908B-00ACB19EBCB8}" type="datetimeFigureOut">
              <a:rPr lang="ru-RU" smtClean="0"/>
              <a:pPr/>
              <a:t>22.12.2017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58FF-6033-414B-A30E-7D5361FD84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33783F4-C464-4565-908B-00ACB19EBCB8}" type="datetimeFigureOut">
              <a:rPr lang="ru-RU" smtClean="0"/>
              <a:pPr/>
              <a:t>22.12.2017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D0F58FF-6033-414B-A30E-7D5361FD84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33783F4-C464-4565-908B-00ACB19EBCB8}" type="datetimeFigureOut">
              <a:rPr lang="ru-RU" smtClean="0"/>
              <a:pPr/>
              <a:t>22.12.2017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D0F58FF-6033-414B-A30E-7D5361FD84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783F4-C464-4565-908B-00ACB19EBCB8}" type="datetimeFigureOut">
              <a:rPr lang="ru-RU" smtClean="0"/>
              <a:pPr/>
              <a:t>22.12.2017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58FF-6033-414B-A30E-7D5361FD84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783F4-C464-4565-908B-00ACB19EBCB8}" type="datetimeFigureOut">
              <a:rPr lang="ru-RU" smtClean="0"/>
              <a:pPr/>
              <a:t>22.12.2017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58FF-6033-414B-A30E-7D5361FD84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33783F4-C464-4565-908B-00ACB19EBCB8}" type="datetimeFigureOut">
              <a:rPr lang="ru-RU" smtClean="0"/>
              <a:pPr/>
              <a:t>22.12.2017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D0F58FF-6033-414B-A30E-7D5361FD84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783F4-C464-4565-908B-00ACB19EBCB8}" type="datetimeFigureOut">
              <a:rPr lang="ru-RU" smtClean="0"/>
              <a:pPr/>
              <a:t>22.12.2017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58FF-6033-414B-A30E-7D5361FD84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33783F4-C464-4565-908B-00ACB19EBCB8}" type="datetimeFigureOut">
              <a:rPr lang="ru-RU" smtClean="0"/>
              <a:pPr/>
              <a:t>22.12.2017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D0F58FF-6033-414B-A30E-7D5361FD84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33783F4-C464-4565-908B-00ACB19EBCB8}" type="datetimeFigureOut">
              <a:rPr lang="ru-RU" smtClean="0"/>
              <a:pPr/>
              <a:t>22.12.2017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D0F58FF-6033-414B-A30E-7D5361FD84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33783F4-C464-4565-908B-00ACB19EBCB8}" type="datetimeFigureOut">
              <a:rPr lang="ru-RU" smtClean="0"/>
              <a:pPr/>
              <a:t>22.12.2017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D0F58FF-6033-414B-A30E-7D5361FD845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z4z63@bk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500034" y="2214554"/>
            <a:ext cx="7851648" cy="221457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Схема работы антикоррупционного проекта ОНФ </a:t>
            </a:r>
            <a:r>
              <a:rPr lang="ru-RU" sz="3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«ЗА ЧЕСТНЫЕ ЗАКУПКИ» </a:t>
            </a:r>
            <a:br>
              <a:rPr lang="ru-RU" sz="3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3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Самарской области</a:t>
            </a:r>
            <a:endParaRPr lang="ru-RU" sz="3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Екатерина\Desktop\777778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488608"/>
            <a:ext cx="3719524" cy="1368755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0" y="5357826"/>
            <a:ext cx="9144000" cy="1154822"/>
          </a:xfrm>
          <a:prstGeom prst="rect">
            <a:avLst/>
          </a:prstGeom>
          <a:solidFill>
            <a:srgbClr val="1E88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785786" y="5429264"/>
            <a:ext cx="78341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000" b="1" dirty="0" smtClean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КОРРУПЦИЮ ПОБЕЖДАЮТ</a:t>
            </a:r>
          </a:p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ЛЮДИ</a:t>
            </a:r>
            <a:endParaRPr lang="ru-RU" sz="2000" b="1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429491" y="0"/>
            <a:ext cx="8229600" cy="1000108"/>
          </a:xfrm>
          <a:blipFill>
            <a:blip r:embed="rId3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pPr algn="ctr"/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altLang="ru-RU" sz="3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Источники получения информации</a:t>
            </a:r>
            <a:r>
              <a:rPr lang="ru-RU" altLang="ru-RU" sz="33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33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3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quarter" idx="1"/>
          </p:nvPr>
        </p:nvSpPr>
        <p:spPr>
          <a:xfrm>
            <a:off x="428596" y="1000108"/>
            <a:ext cx="8186766" cy="5572165"/>
          </a:xfrm>
          <a:blipFill>
            <a:blip r:embed="rId3"/>
            <a:tile tx="0" ty="0" sx="100000" sy="100000" flip="none" algn="tl"/>
          </a:blipFill>
        </p:spPr>
        <p:txBody>
          <a:bodyPr>
            <a:normAutofit fontScale="40000" lnSpcReduction="20000"/>
          </a:bodyPr>
          <a:lstStyle/>
          <a:p>
            <a:r>
              <a:rPr lang="ru-RU" sz="6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Поиск сомнительной закупки на официальном сайте Единой информационной системы (ЕИС). Адрес: </a:t>
            </a:r>
            <a:r>
              <a:rPr lang="en-US" sz="60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zakupki.gov.ru</a:t>
            </a:r>
            <a:endParaRPr lang="ru-RU" sz="6000" b="1" u="sng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4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4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4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4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4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4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Посты в социальных сетях и комментарии к ним</a:t>
            </a:r>
          </a:p>
          <a:p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Материалы СМИ (электронные, печатные, ТВ)</a:t>
            </a:r>
          </a:p>
          <a:p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Сообщения по электронной почте</a:t>
            </a:r>
          </a:p>
          <a:p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Сообщения в различных месседжерах (смс, ммс, </a:t>
            </a:r>
            <a:r>
              <a:rPr lang="en-US" sz="6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WhatsApp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Viber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Facebook 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Messenger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 и др.)</a:t>
            </a:r>
            <a:endParaRPr lang="ru-RU" sz="6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Анонимные сообщения</a:t>
            </a:r>
          </a:p>
          <a:p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Заявления и обращения граждан</a:t>
            </a:r>
          </a:p>
          <a:p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Звонки на горячую линию</a:t>
            </a:r>
            <a:endParaRPr lang="en-US" sz="60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/>
          </a:p>
        </p:txBody>
      </p:sp>
      <p:pic>
        <p:nvPicPr>
          <p:cNvPr id="16" name="Picture 2" descr="C:\Users\Екатерина\Desktop\33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786" y="2000240"/>
            <a:ext cx="6643734" cy="1528059"/>
          </a:xfrm>
          <a:prstGeom prst="rect">
            <a:avLst/>
          </a:prstGeom>
          <a:noFill/>
        </p:spPr>
      </p:pic>
      <p:pic>
        <p:nvPicPr>
          <p:cNvPr id="5" name="Picture 2" descr="C:\Users\Екатерина\Desktop\777778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635624" y="5786454"/>
            <a:ext cx="1944343" cy="7836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457200" y="571480"/>
            <a:ext cx="8329642" cy="846158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Проверка полученной информации 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457200" y="1427018"/>
            <a:ext cx="8401080" cy="5046934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СПАРК-Маркетинг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www.spark-marketing.ru</a:t>
            </a:r>
            <a:endParaRPr lang="ru-RU" sz="2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Национальное кредитное бюро </a:t>
            </a: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creditnet.ru</a:t>
            </a:r>
            <a:endParaRPr lang="ru-RU" sz="2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База данных «КОНТРАГЕНТ» </a:t>
            </a: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www.k-agent.ru</a:t>
            </a:r>
            <a:endParaRPr lang="ru-RU" sz="2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«ГосЗатраты» — негосударственный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проект </a:t>
            </a: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clearspending.ru</a:t>
            </a:r>
            <a:endParaRPr lang="ru-RU" sz="2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«ЗА Честный бизнес» -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портал проверки контрагентов 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РФ </a:t>
            </a: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zachestnyibiznes.ru</a:t>
            </a:r>
            <a:endParaRPr lang="ru-RU" sz="2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«Rusprofile» —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сервис проверки контрагентов </a:t>
            </a: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rusprofile.ru</a:t>
            </a:r>
            <a:endParaRPr lang="ru-RU" sz="2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другие</a:t>
            </a:r>
          </a:p>
          <a:p>
            <a:pPr marL="457200" indent="-457200">
              <a:buAutoNum type="arabicPeriod"/>
            </a:pPr>
            <a:endParaRPr lang="ru-RU" sz="2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Users\Екатерина\Desktop\777778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54" y="5715016"/>
            <a:ext cx="1944343" cy="7836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00108"/>
            <a:ext cx="8229600" cy="5500726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just">
              <a:buNone/>
            </a:pPr>
            <a:endParaRPr lang="ru-RU" sz="2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Занесение сомнительной закупки на сайт </a:t>
            </a:r>
            <a:r>
              <a:rPr lang="en-US" sz="2500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zachestnyezakupki.onf.ru</a:t>
            </a:r>
            <a:r>
              <a:rPr lang="ru-RU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после прохождения предварительной регистрации</a:t>
            </a:r>
            <a:endParaRPr lang="ru-RU" sz="2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Оценка занесенной сомнительной закупки экспертным сообществом проекта</a:t>
            </a:r>
          </a:p>
          <a:p>
            <a:pPr algn="just"/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В случае подтверждения сомнительной закупки -отправка письма Заказчику</a:t>
            </a:r>
          </a:p>
          <a:p>
            <a:pPr algn="just">
              <a:buNone/>
            </a:pP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  Далее, у Заказчика есть 5 дней для принятия решения по сомнительной закупке в конструктивном диалоге с активистами проекта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Users\Екатерина\Desktop\777778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6578" y="5715016"/>
            <a:ext cx="1944343" cy="7836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85786" y="214290"/>
            <a:ext cx="7467600" cy="1143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истечении 5 дней </a:t>
            </a:r>
            <a:r>
              <a:rPr lang="ru-RU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заказчиком </a:t>
            </a:r>
            <a:r>
              <a:rPr lang="ru-RU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принимается решение</a:t>
            </a:r>
            <a:endParaRPr lang="ru-RU" sz="30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857224" y="2500306"/>
            <a:ext cx="3400420" cy="3071834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>
              <a:buNone/>
            </a:pPr>
            <a:r>
              <a:rPr lang="ru-RU" sz="3300" dirty="0" smtClean="0"/>
              <a:t>   </a:t>
            </a:r>
            <a:r>
              <a:rPr lang="ru-RU" sz="3000" dirty="0" smtClean="0"/>
              <a:t>Отмена закупки или устранение выявленных нарушений</a:t>
            </a:r>
            <a:endParaRPr lang="ru-RU" sz="30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>
          <a:xfrm>
            <a:off x="5072066" y="2500306"/>
            <a:ext cx="3571900" cy="3328997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ru-RU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Игнорирование сигнала</a:t>
            </a:r>
          </a:p>
          <a:p>
            <a:r>
              <a:rPr lang="ru-RU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Отказ от конструктивного диалога</a:t>
            </a:r>
            <a:endParaRPr lang="ru-RU" sz="3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 rot="5400000">
            <a:off x="1572001" y="1856967"/>
            <a:ext cx="857256" cy="794"/>
          </a:xfrm>
          <a:prstGeom prst="straightConnector1">
            <a:avLst/>
          </a:prstGeom>
          <a:ln cap="rnd"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5400000">
            <a:off x="5572926" y="1928008"/>
            <a:ext cx="857256" cy="1588"/>
          </a:xfrm>
          <a:prstGeom prst="straightConnector1">
            <a:avLst/>
          </a:prstGeom>
          <a:ln cap="rnd"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C:\Users\Екатерина\Desktop\777778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54" y="5857892"/>
            <a:ext cx="1944343" cy="7836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358246" cy="1285884"/>
          </a:xfrm>
          <a:blipFill>
            <a:blip r:embed="rId2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pPr algn="ctr"/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случае игнорирования сигнала и</a:t>
            </a:r>
            <a:b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отказа от конструктивного диалога: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43051"/>
            <a:ext cx="4038600" cy="4857784"/>
          </a:xfrm>
          <a:blipFill>
            <a:blip r:embed="rId2"/>
            <a:tile tx="0" ty="0" sx="100000" sy="100000" flip="none" algn="tl"/>
          </a:blipFill>
        </p:spPr>
        <p:txBody>
          <a:bodyPr>
            <a:noAutofit/>
          </a:bodyPr>
          <a:lstStyle/>
          <a:p>
            <a:r>
              <a:rPr lang="ru-RU" sz="2500" b="1" u="sng" dirty="0" smtClean="0">
                <a:latin typeface="Times New Roman" pitchFamily="18" charset="0"/>
                <a:cs typeface="Times New Roman" pitchFamily="18" charset="0"/>
              </a:rPr>
              <a:t>Публикация в СМИ</a:t>
            </a:r>
          </a:p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Направление активистами заявления или запроса в правоохранительные и контролирующие органы</a:t>
            </a:r>
          </a:p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Организация взаимодействия с правоохранительными и контролирующими органами по рассмотрению заявленных нарушений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715008" y="1643050"/>
            <a:ext cx="3143272" cy="4125923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ru-RU" sz="2600" dirty="0" smtClean="0"/>
              <a:t>Общественный резонанс</a:t>
            </a:r>
          </a:p>
          <a:p>
            <a:pPr>
              <a:buNone/>
            </a:pPr>
            <a:endParaRPr lang="ru-RU" sz="2600" dirty="0" smtClean="0"/>
          </a:p>
          <a:p>
            <a:r>
              <a:rPr lang="ru-RU" sz="2600" dirty="0" smtClean="0"/>
              <a:t>Репутационные риски</a:t>
            </a:r>
            <a:endParaRPr lang="ru-RU" sz="2600" dirty="0"/>
          </a:p>
        </p:txBody>
      </p:sp>
      <p:sp>
        <p:nvSpPr>
          <p:cNvPr id="10" name="Стрелка вправо 9"/>
          <p:cNvSpPr/>
          <p:nvPr/>
        </p:nvSpPr>
        <p:spPr>
          <a:xfrm>
            <a:off x="4572000" y="1785926"/>
            <a:ext cx="1071570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Picture 2" descr="C:\Users\Екатерина\Desktop\777778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99657" y="5857892"/>
            <a:ext cx="1944343" cy="7836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401080" cy="347187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Наши контакты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Адрес: 443071, Самарская область, г.Самара, Волжский проспект, д.19, офис 215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Телефон: 8 (846) 242-01-42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Телефон горячей линии: +7 (927)617-30-78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Электронная почта: 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  <a:hlinkClick r:id="rId2"/>
              </a:rPr>
              <a:t>z4z63@bk.ru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C:\Users\Екатерина\Desktop\777778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214290"/>
            <a:ext cx="3212016" cy="1294567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0" y="5429264"/>
            <a:ext cx="9144000" cy="1011945"/>
          </a:xfrm>
          <a:prstGeom prst="rect">
            <a:avLst/>
          </a:prstGeom>
          <a:solidFill>
            <a:srgbClr val="1E88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714348" y="5072074"/>
            <a:ext cx="6929486" cy="130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3500" b="1" dirty="0" smtClean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pPr algn="ctr"/>
            <a:r>
              <a:rPr lang="ru-RU" sz="22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КОРРУПЦИЮ ПОБЕЖДАЮТ</a:t>
            </a:r>
          </a:p>
          <a:p>
            <a:pPr algn="ctr"/>
            <a:r>
              <a:rPr lang="ru-RU" sz="22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ЛЮДИ</a:t>
            </a:r>
            <a:endParaRPr lang="ru-RU" sz="2200" b="1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185</TotalTime>
  <Words>249</Words>
  <Application>Microsoft Office PowerPoint</Application>
  <PresentationFormat>Экран (4:3)</PresentationFormat>
  <Paragraphs>53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Calibri</vt:lpstr>
      <vt:lpstr>Century Schoolbook</vt:lpstr>
      <vt:lpstr>Times New Roman</vt:lpstr>
      <vt:lpstr>Trebuchet MS</vt:lpstr>
      <vt:lpstr>Wingdings</vt:lpstr>
      <vt:lpstr>Wingdings 2</vt:lpstr>
      <vt:lpstr>Эркер</vt:lpstr>
      <vt:lpstr>   Схема работы антикоррупционного проекта ОНФ «ЗА ЧЕСТНЫЕ ЗАКУПКИ»  в Самарской области</vt:lpstr>
      <vt:lpstr>                 Источники получения информации </vt:lpstr>
      <vt:lpstr>Проверка полученной информации </vt:lpstr>
      <vt:lpstr>Презентация PowerPoint</vt:lpstr>
      <vt:lpstr>   По истечении 5 дней заказчиком принимается решение</vt:lpstr>
      <vt:lpstr>         В случае игнорирования сигнала и  отказа от конструктивного диалога: 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закупочных процедур</dc:title>
  <dc:creator>Екатерина</dc:creator>
  <cp:lastModifiedBy>ACER</cp:lastModifiedBy>
  <cp:revision>32</cp:revision>
  <dcterms:created xsi:type="dcterms:W3CDTF">2017-12-21T09:04:26Z</dcterms:created>
  <dcterms:modified xsi:type="dcterms:W3CDTF">2017-12-22T04:20:13Z</dcterms:modified>
</cp:coreProperties>
</file>