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6545" r:id="rId2"/>
    <p:sldMasterId id="2147486559" r:id="rId3"/>
    <p:sldMasterId id="2147486572" r:id="rId4"/>
  </p:sldMasterIdLst>
  <p:notesMasterIdLst>
    <p:notesMasterId r:id="rId19"/>
  </p:notesMasterIdLst>
  <p:handoutMasterIdLst>
    <p:handoutMasterId r:id="rId20"/>
  </p:handoutMasterIdLst>
  <p:sldIdLst>
    <p:sldId id="975" r:id="rId5"/>
    <p:sldId id="976" r:id="rId6"/>
    <p:sldId id="977" r:id="rId7"/>
    <p:sldId id="978" r:id="rId8"/>
    <p:sldId id="979" r:id="rId9"/>
    <p:sldId id="256" r:id="rId10"/>
    <p:sldId id="452" r:id="rId11"/>
    <p:sldId id="454" r:id="rId12"/>
    <p:sldId id="453" r:id="rId13"/>
    <p:sldId id="421" r:id="rId14"/>
    <p:sldId id="416" r:id="rId15"/>
    <p:sldId id="455" r:id="rId16"/>
    <p:sldId id="417" r:id="rId17"/>
    <p:sldId id="985" r:id="rId18"/>
  </p:sldIdLst>
  <p:sldSz cx="9144000" cy="6858000" type="screen4x3"/>
  <p:notesSz cx="6877050" cy="10001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A"/>
    <a:srgbClr val="2694DE"/>
    <a:srgbClr val="B30516"/>
    <a:srgbClr val="FFD13F"/>
    <a:srgbClr val="E6E9ED"/>
    <a:srgbClr val="689A17"/>
    <a:srgbClr val="9F825D"/>
    <a:srgbClr val="516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1" autoAdjust="0"/>
    <p:restoredTop sz="95288" autoAdjust="0"/>
  </p:normalViewPr>
  <p:slideViewPr>
    <p:cSldViewPr>
      <p:cViewPr varScale="1">
        <p:scale>
          <a:sx n="109" d="100"/>
          <a:sy n="109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2FDCB-61ED-4DEE-8B06-CBC5F841428F}" type="doc">
      <dgm:prSet loTypeId="urn:microsoft.com/office/officeart/2005/8/layout/bProcess3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04D9232-78B2-4E73-A589-24A011988B1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 закупки, после регистрации в ЕИС и аккредитации на ЭП подает заявку на процедуру.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Предварительно вносит обеспечение на </a:t>
          </a:r>
          <a:r>
            <a:rPr lang="ru-RU" sz="10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спецсчет</a:t>
          </a: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либо получает банковскую гарантию</a:t>
          </a:r>
        </a:p>
      </dgm:t>
    </dgm:pt>
    <dgm:pt modelId="{CECBD91E-7669-44F0-8129-315AB5F3E1BA}" type="parTrans" cxnId="{4E300B53-69B8-4C4F-8A2D-73C58104110C}">
      <dgm:prSet/>
      <dgm:spPr/>
      <dgm:t>
        <a:bodyPr/>
        <a:lstStyle/>
        <a:p>
          <a:endParaRPr lang="ru-RU"/>
        </a:p>
      </dgm:t>
    </dgm:pt>
    <dgm:pt modelId="{D9226275-D1C2-4B90-890C-89388F8B61AF}" type="sibTrans" cxnId="{4E300B53-69B8-4C4F-8A2D-73C58104110C}">
      <dgm:prSet/>
      <dgm:spPr/>
      <dgm:t>
        <a:bodyPr/>
        <a:lstStyle/>
        <a:p>
          <a:endParaRPr lang="ru-RU"/>
        </a:p>
      </dgm:t>
    </dgm:pt>
    <dgm:pt modelId="{0432CDFF-91D7-43E1-AF3E-B382C3769BE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Электронная площадка направляет  запрос в банк о наличии средств либо банковской гарантии  в течение 1 часа с момента поступления заявки</a:t>
          </a:r>
        </a:p>
      </dgm:t>
    </dgm:pt>
    <dgm:pt modelId="{C11C8ECA-8246-4F42-9A27-BBFB48AC340A}" type="parTrans" cxnId="{72C0C4DA-85DF-4DA9-B9EF-B214EBF0F028}">
      <dgm:prSet/>
      <dgm:spPr/>
      <dgm:t>
        <a:bodyPr/>
        <a:lstStyle/>
        <a:p>
          <a:endParaRPr lang="ru-RU"/>
        </a:p>
      </dgm:t>
    </dgm:pt>
    <dgm:pt modelId="{BC516E00-4806-4AB4-97AF-B2C99139E25F}" type="sibTrans" cxnId="{72C0C4DA-85DF-4DA9-B9EF-B214EBF0F028}">
      <dgm:prSet/>
      <dgm:spPr/>
      <dgm:t>
        <a:bodyPr/>
        <a:lstStyle/>
        <a:p>
          <a:endParaRPr lang="ru-RU"/>
        </a:p>
      </dgm:t>
    </dgm:pt>
    <dgm:pt modelId="{BDD65AD2-CBF7-4220-B43D-D7802593444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случае отсутствия средств или БГ заявка в течение часа возвращается участнику закупки.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Если средства имеются, или имеется БГ, то участник допускается до процедуры </a:t>
          </a:r>
        </a:p>
      </dgm:t>
    </dgm:pt>
    <dgm:pt modelId="{BA2BAFFD-37D5-4B53-A81C-C9A9B059A4C7}" type="parTrans" cxnId="{255F5471-EDF2-46B7-9313-5FF793A916B0}">
      <dgm:prSet/>
      <dgm:spPr/>
      <dgm:t>
        <a:bodyPr/>
        <a:lstStyle/>
        <a:p>
          <a:endParaRPr lang="ru-RU"/>
        </a:p>
      </dgm:t>
    </dgm:pt>
    <dgm:pt modelId="{2B991B3D-7E91-4486-8E2B-4B200B5C7A72}" type="sibTrans" cxnId="{255F5471-EDF2-46B7-9313-5FF793A916B0}">
      <dgm:prSet/>
      <dgm:spPr/>
      <dgm:t>
        <a:bodyPr/>
        <a:lstStyle/>
        <a:p>
          <a:endParaRPr lang="ru-RU"/>
        </a:p>
      </dgm:t>
    </dgm:pt>
    <dgm:pt modelId="{40F4E153-48A3-4F78-9CB4-1535B8E9267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случае отзыва заявки, ЭП направляет в банк информацию о необходимости разблокировать средства. Банк осуществляет разблокировку в течение 1 рабочего дня.</a:t>
          </a:r>
        </a:p>
      </dgm:t>
    </dgm:pt>
    <dgm:pt modelId="{0BF96CAA-7E8A-48B8-8AD1-3F4ED8DD74EA}" type="parTrans" cxnId="{E78B123B-F061-4339-87AA-1096D8026CCA}">
      <dgm:prSet/>
      <dgm:spPr/>
      <dgm:t>
        <a:bodyPr/>
        <a:lstStyle/>
        <a:p>
          <a:endParaRPr lang="ru-RU"/>
        </a:p>
      </dgm:t>
    </dgm:pt>
    <dgm:pt modelId="{122DE989-F5FE-4032-815A-D7D87B7767DF}" type="sibTrans" cxnId="{E78B123B-F061-4339-87AA-1096D8026CCA}">
      <dgm:prSet/>
      <dgm:spPr/>
      <dgm:t>
        <a:bodyPr/>
        <a:lstStyle/>
        <a:p>
          <a:endParaRPr lang="ru-RU"/>
        </a:p>
      </dgm:t>
    </dgm:pt>
    <dgm:pt modelId="{2C7FC8D3-747B-42C2-B730-9CDCF6E2920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завершению процедуры банк разблокирует по информации электронной площадки средства на </a:t>
          </a:r>
          <a:r>
            <a:rPr lang="ru-RU" sz="10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спецсчете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1665E1-42D1-4229-BAB1-9B11567A6C45}" type="parTrans" cxnId="{7D2B84AB-7C45-488B-A673-38D3BFC3EC87}">
      <dgm:prSet/>
      <dgm:spPr/>
      <dgm:t>
        <a:bodyPr/>
        <a:lstStyle/>
        <a:p>
          <a:endParaRPr lang="ru-RU"/>
        </a:p>
      </dgm:t>
    </dgm:pt>
    <dgm:pt modelId="{659EE2E1-8FCB-49EE-8CF4-70DA4B69B4DA}" type="sibTrans" cxnId="{7D2B84AB-7C45-488B-A673-38D3BFC3EC87}">
      <dgm:prSet/>
      <dgm:spPr/>
      <dgm:t>
        <a:bodyPr/>
        <a:lstStyle/>
        <a:p>
          <a:endParaRPr lang="ru-RU"/>
        </a:p>
      </dgm:t>
    </dgm:pt>
    <dgm:pt modelId="{251CD1B1-0846-49D5-981F-2467F9FE8440}" type="pres">
      <dgm:prSet presAssocID="{CC42FDCB-61ED-4DEE-8B06-CBC5F841428F}" presName="Name0" presStyleCnt="0">
        <dgm:presLayoutVars>
          <dgm:dir/>
          <dgm:resizeHandles val="exact"/>
        </dgm:presLayoutVars>
      </dgm:prSet>
      <dgm:spPr/>
    </dgm:pt>
    <dgm:pt modelId="{48081473-9E5F-4D81-81F9-838A001522E0}" type="pres">
      <dgm:prSet presAssocID="{C04D9232-78B2-4E73-A589-24A011988B1C}" presName="node" presStyleLbl="node1" presStyleIdx="0" presStyleCnt="5">
        <dgm:presLayoutVars>
          <dgm:bulletEnabled val="1"/>
        </dgm:presLayoutVars>
      </dgm:prSet>
      <dgm:spPr/>
    </dgm:pt>
    <dgm:pt modelId="{56CC66BF-327D-4A7E-83D3-713024912CB6}" type="pres">
      <dgm:prSet presAssocID="{D9226275-D1C2-4B90-890C-89388F8B61AF}" presName="sibTrans" presStyleLbl="sibTrans1D1" presStyleIdx="0" presStyleCnt="4"/>
      <dgm:spPr/>
    </dgm:pt>
    <dgm:pt modelId="{442893DB-5B80-44D4-87F1-47105AAFE52B}" type="pres">
      <dgm:prSet presAssocID="{D9226275-D1C2-4B90-890C-89388F8B61AF}" presName="connectorText" presStyleLbl="sibTrans1D1" presStyleIdx="0" presStyleCnt="4"/>
      <dgm:spPr/>
    </dgm:pt>
    <dgm:pt modelId="{D69D98B8-E1DA-4830-BA8F-8487E882A9A3}" type="pres">
      <dgm:prSet presAssocID="{0432CDFF-91D7-43E1-AF3E-B382C3769BE0}" presName="node" presStyleLbl="node1" presStyleIdx="1" presStyleCnt="5">
        <dgm:presLayoutVars>
          <dgm:bulletEnabled val="1"/>
        </dgm:presLayoutVars>
      </dgm:prSet>
      <dgm:spPr/>
    </dgm:pt>
    <dgm:pt modelId="{6368970E-4D2A-496A-A9AE-7C7F2ED91D80}" type="pres">
      <dgm:prSet presAssocID="{BC516E00-4806-4AB4-97AF-B2C99139E25F}" presName="sibTrans" presStyleLbl="sibTrans1D1" presStyleIdx="1" presStyleCnt="4"/>
      <dgm:spPr/>
    </dgm:pt>
    <dgm:pt modelId="{C2EE943F-DD02-4F63-9E31-FB0F4FCD71C0}" type="pres">
      <dgm:prSet presAssocID="{BC516E00-4806-4AB4-97AF-B2C99139E25F}" presName="connectorText" presStyleLbl="sibTrans1D1" presStyleIdx="1" presStyleCnt="4"/>
      <dgm:spPr/>
    </dgm:pt>
    <dgm:pt modelId="{6EBC7357-1271-473C-875F-B4E4B27872A6}" type="pres">
      <dgm:prSet presAssocID="{BDD65AD2-CBF7-4220-B43D-D78025934440}" presName="node" presStyleLbl="node1" presStyleIdx="2" presStyleCnt="5">
        <dgm:presLayoutVars>
          <dgm:bulletEnabled val="1"/>
        </dgm:presLayoutVars>
      </dgm:prSet>
      <dgm:spPr/>
    </dgm:pt>
    <dgm:pt modelId="{0CA60DC3-7694-4F6B-BA39-53D6631FE5A3}" type="pres">
      <dgm:prSet presAssocID="{2B991B3D-7E91-4486-8E2B-4B200B5C7A72}" presName="sibTrans" presStyleLbl="sibTrans1D1" presStyleIdx="2" presStyleCnt="4"/>
      <dgm:spPr/>
    </dgm:pt>
    <dgm:pt modelId="{8AFA77A1-CA21-4AEB-BC32-5DCCE42535E3}" type="pres">
      <dgm:prSet presAssocID="{2B991B3D-7E91-4486-8E2B-4B200B5C7A72}" presName="connectorText" presStyleLbl="sibTrans1D1" presStyleIdx="2" presStyleCnt="4"/>
      <dgm:spPr/>
    </dgm:pt>
    <dgm:pt modelId="{240288FE-C769-4BCA-AAFC-E187AD4B5ACC}" type="pres">
      <dgm:prSet presAssocID="{40F4E153-48A3-4F78-9CB4-1535B8E92677}" presName="node" presStyleLbl="node1" presStyleIdx="3" presStyleCnt="5">
        <dgm:presLayoutVars>
          <dgm:bulletEnabled val="1"/>
        </dgm:presLayoutVars>
      </dgm:prSet>
      <dgm:spPr/>
    </dgm:pt>
    <dgm:pt modelId="{0AE9C62B-0D85-4124-9424-03820F4D9006}" type="pres">
      <dgm:prSet presAssocID="{122DE989-F5FE-4032-815A-D7D87B7767DF}" presName="sibTrans" presStyleLbl="sibTrans1D1" presStyleIdx="3" presStyleCnt="4"/>
      <dgm:spPr/>
    </dgm:pt>
    <dgm:pt modelId="{9B618B67-DBC2-420D-A760-CC68EB7D2953}" type="pres">
      <dgm:prSet presAssocID="{122DE989-F5FE-4032-815A-D7D87B7767DF}" presName="connectorText" presStyleLbl="sibTrans1D1" presStyleIdx="3" presStyleCnt="4"/>
      <dgm:spPr/>
    </dgm:pt>
    <dgm:pt modelId="{1BB8192E-B776-451C-A5D1-F3BA434A02EF}" type="pres">
      <dgm:prSet presAssocID="{2C7FC8D3-747B-42C2-B730-9CDCF6E29200}" presName="node" presStyleLbl="node1" presStyleIdx="4" presStyleCnt="5">
        <dgm:presLayoutVars>
          <dgm:bulletEnabled val="1"/>
        </dgm:presLayoutVars>
      </dgm:prSet>
      <dgm:spPr/>
    </dgm:pt>
  </dgm:ptLst>
  <dgm:cxnLst>
    <dgm:cxn modelId="{E78B123B-F061-4339-87AA-1096D8026CCA}" srcId="{CC42FDCB-61ED-4DEE-8B06-CBC5F841428F}" destId="{40F4E153-48A3-4F78-9CB4-1535B8E92677}" srcOrd="3" destOrd="0" parTransId="{0BF96CAA-7E8A-48B8-8AD1-3F4ED8DD74EA}" sibTransId="{122DE989-F5FE-4032-815A-D7D87B7767DF}"/>
    <dgm:cxn modelId="{71E1E23B-D566-47E4-B55C-282AE09B6318}" type="presOf" srcId="{2C7FC8D3-747B-42C2-B730-9CDCF6E29200}" destId="{1BB8192E-B776-451C-A5D1-F3BA434A02EF}" srcOrd="0" destOrd="0" presId="urn:microsoft.com/office/officeart/2005/8/layout/bProcess3"/>
    <dgm:cxn modelId="{29D3DE45-C84C-49AC-955B-74302FBFC898}" type="presOf" srcId="{D9226275-D1C2-4B90-890C-89388F8B61AF}" destId="{442893DB-5B80-44D4-87F1-47105AAFE52B}" srcOrd="1" destOrd="0" presId="urn:microsoft.com/office/officeart/2005/8/layout/bProcess3"/>
    <dgm:cxn modelId="{C52B9B69-F6B4-44C4-A7AD-03711D231650}" type="presOf" srcId="{CC42FDCB-61ED-4DEE-8B06-CBC5F841428F}" destId="{251CD1B1-0846-49D5-981F-2467F9FE8440}" srcOrd="0" destOrd="0" presId="urn:microsoft.com/office/officeart/2005/8/layout/bProcess3"/>
    <dgm:cxn modelId="{CD7D996B-654E-4CE6-B858-B215AEB0A29C}" type="presOf" srcId="{2B991B3D-7E91-4486-8E2B-4B200B5C7A72}" destId="{8AFA77A1-CA21-4AEB-BC32-5DCCE42535E3}" srcOrd="1" destOrd="0" presId="urn:microsoft.com/office/officeart/2005/8/layout/bProcess3"/>
    <dgm:cxn modelId="{255F5471-EDF2-46B7-9313-5FF793A916B0}" srcId="{CC42FDCB-61ED-4DEE-8B06-CBC5F841428F}" destId="{BDD65AD2-CBF7-4220-B43D-D78025934440}" srcOrd="2" destOrd="0" parTransId="{BA2BAFFD-37D5-4B53-A81C-C9A9B059A4C7}" sibTransId="{2B991B3D-7E91-4486-8E2B-4B200B5C7A72}"/>
    <dgm:cxn modelId="{8AFFE852-5EF4-4487-BD7E-2AD453453915}" type="presOf" srcId="{122DE989-F5FE-4032-815A-D7D87B7767DF}" destId="{0AE9C62B-0D85-4124-9424-03820F4D9006}" srcOrd="0" destOrd="0" presId="urn:microsoft.com/office/officeart/2005/8/layout/bProcess3"/>
    <dgm:cxn modelId="{4E300B53-69B8-4C4F-8A2D-73C58104110C}" srcId="{CC42FDCB-61ED-4DEE-8B06-CBC5F841428F}" destId="{C04D9232-78B2-4E73-A589-24A011988B1C}" srcOrd="0" destOrd="0" parTransId="{CECBD91E-7669-44F0-8129-315AB5F3E1BA}" sibTransId="{D9226275-D1C2-4B90-890C-89388F8B61AF}"/>
    <dgm:cxn modelId="{AAE08C7B-A19C-480C-9EE8-2625C0BC91CD}" type="presOf" srcId="{122DE989-F5FE-4032-815A-D7D87B7767DF}" destId="{9B618B67-DBC2-420D-A760-CC68EB7D2953}" srcOrd="1" destOrd="0" presId="urn:microsoft.com/office/officeart/2005/8/layout/bProcess3"/>
    <dgm:cxn modelId="{FD376F8C-F731-4FFF-82CF-05723D02186C}" type="presOf" srcId="{D9226275-D1C2-4B90-890C-89388F8B61AF}" destId="{56CC66BF-327D-4A7E-83D3-713024912CB6}" srcOrd="0" destOrd="0" presId="urn:microsoft.com/office/officeart/2005/8/layout/bProcess3"/>
    <dgm:cxn modelId="{6F88AEA7-D48C-450A-A9DE-4C6263F8A89F}" type="presOf" srcId="{0432CDFF-91D7-43E1-AF3E-B382C3769BE0}" destId="{D69D98B8-E1DA-4830-BA8F-8487E882A9A3}" srcOrd="0" destOrd="0" presId="urn:microsoft.com/office/officeart/2005/8/layout/bProcess3"/>
    <dgm:cxn modelId="{7D2B84AB-7C45-488B-A673-38D3BFC3EC87}" srcId="{CC42FDCB-61ED-4DEE-8B06-CBC5F841428F}" destId="{2C7FC8D3-747B-42C2-B730-9CDCF6E29200}" srcOrd="4" destOrd="0" parTransId="{8F1665E1-42D1-4229-BAB1-9B11567A6C45}" sibTransId="{659EE2E1-8FCB-49EE-8CF4-70DA4B69B4DA}"/>
    <dgm:cxn modelId="{71F386B0-3CB0-4152-B211-D18249D9AD1B}" type="presOf" srcId="{BDD65AD2-CBF7-4220-B43D-D78025934440}" destId="{6EBC7357-1271-473C-875F-B4E4B27872A6}" srcOrd="0" destOrd="0" presId="urn:microsoft.com/office/officeart/2005/8/layout/bProcess3"/>
    <dgm:cxn modelId="{A61C2EC7-C4D6-4FFE-8A19-C3E2CB972144}" type="presOf" srcId="{BC516E00-4806-4AB4-97AF-B2C99139E25F}" destId="{C2EE943F-DD02-4F63-9E31-FB0F4FCD71C0}" srcOrd="1" destOrd="0" presId="urn:microsoft.com/office/officeart/2005/8/layout/bProcess3"/>
    <dgm:cxn modelId="{D8F712D1-27E6-434E-824B-012BBD238FE3}" type="presOf" srcId="{2B991B3D-7E91-4486-8E2B-4B200B5C7A72}" destId="{0CA60DC3-7694-4F6B-BA39-53D6631FE5A3}" srcOrd="0" destOrd="0" presId="urn:microsoft.com/office/officeart/2005/8/layout/bProcess3"/>
    <dgm:cxn modelId="{72C0C4DA-85DF-4DA9-B9EF-B214EBF0F028}" srcId="{CC42FDCB-61ED-4DEE-8B06-CBC5F841428F}" destId="{0432CDFF-91D7-43E1-AF3E-B382C3769BE0}" srcOrd="1" destOrd="0" parTransId="{C11C8ECA-8246-4F42-9A27-BBFB48AC340A}" sibTransId="{BC516E00-4806-4AB4-97AF-B2C99139E25F}"/>
    <dgm:cxn modelId="{3D2A63DB-6384-41A4-B5D9-B241C2DE0125}" type="presOf" srcId="{C04D9232-78B2-4E73-A589-24A011988B1C}" destId="{48081473-9E5F-4D81-81F9-838A001522E0}" srcOrd="0" destOrd="0" presId="urn:microsoft.com/office/officeart/2005/8/layout/bProcess3"/>
    <dgm:cxn modelId="{8B209BEA-F27E-45AA-A5DE-ADB0280D7C9C}" type="presOf" srcId="{BC516E00-4806-4AB4-97AF-B2C99139E25F}" destId="{6368970E-4D2A-496A-A9AE-7C7F2ED91D80}" srcOrd="0" destOrd="0" presId="urn:microsoft.com/office/officeart/2005/8/layout/bProcess3"/>
    <dgm:cxn modelId="{705F82FE-916F-4289-8DD1-F4A567C50F1C}" type="presOf" srcId="{40F4E153-48A3-4F78-9CB4-1535B8E92677}" destId="{240288FE-C769-4BCA-AAFC-E187AD4B5ACC}" srcOrd="0" destOrd="0" presId="urn:microsoft.com/office/officeart/2005/8/layout/bProcess3"/>
    <dgm:cxn modelId="{B358890F-4465-4B48-BCB4-D2018C2A47D6}" type="presParOf" srcId="{251CD1B1-0846-49D5-981F-2467F9FE8440}" destId="{48081473-9E5F-4D81-81F9-838A001522E0}" srcOrd="0" destOrd="0" presId="urn:microsoft.com/office/officeart/2005/8/layout/bProcess3"/>
    <dgm:cxn modelId="{11656CE2-1502-4853-8FAE-BF7C0026A416}" type="presParOf" srcId="{251CD1B1-0846-49D5-981F-2467F9FE8440}" destId="{56CC66BF-327D-4A7E-83D3-713024912CB6}" srcOrd="1" destOrd="0" presId="urn:microsoft.com/office/officeart/2005/8/layout/bProcess3"/>
    <dgm:cxn modelId="{7E507D14-B7E7-4F7F-AD0C-B5E36DF8B811}" type="presParOf" srcId="{56CC66BF-327D-4A7E-83D3-713024912CB6}" destId="{442893DB-5B80-44D4-87F1-47105AAFE52B}" srcOrd="0" destOrd="0" presId="urn:microsoft.com/office/officeart/2005/8/layout/bProcess3"/>
    <dgm:cxn modelId="{C8A3B41B-A6FC-49F7-AD46-862C35795C0C}" type="presParOf" srcId="{251CD1B1-0846-49D5-981F-2467F9FE8440}" destId="{D69D98B8-E1DA-4830-BA8F-8487E882A9A3}" srcOrd="2" destOrd="0" presId="urn:microsoft.com/office/officeart/2005/8/layout/bProcess3"/>
    <dgm:cxn modelId="{0755CEAB-D732-4B2C-9917-CA82EE1ACA88}" type="presParOf" srcId="{251CD1B1-0846-49D5-981F-2467F9FE8440}" destId="{6368970E-4D2A-496A-A9AE-7C7F2ED91D80}" srcOrd="3" destOrd="0" presId="urn:microsoft.com/office/officeart/2005/8/layout/bProcess3"/>
    <dgm:cxn modelId="{BE328674-D16D-4C88-981C-1E8007D50C7C}" type="presParOf" srcId="{6368970E-4D2A-496A-A9AE-7C7F2ED91D80}" destId="{C2EE943F-DD02-4F63-9E31-FB0F4FCD71C0}" srcOrd="0" destOrd="0" presId="urn:microsoft.com/office/officeart/2005/8/layout/bProcess3"/>
    <dgm:cxn modelId="{01F1C342-E5DD-4A86-8182-B1182B48292F}" type="presParOf" srcId="{251CD1B1-0846-49D5-981F-2467F9FE8440}" destId="{6EBC7357-1271-473C-875F-B4E4B27872A6}" srcOrd="4" destOrd="0" presId="urn:microsoft.com/office/officeart/2005/8/layout/bProcess3"/>
    <dgm:cxn modelId="{674A00A5-2370-4257-98B1-1908D4AD4418}" type="presParOf" srcId="{251CD1B1-0846-49D5-981F-2467F9FE8440}" destId="{0CA60DC3-7694-4F6B-BA39-53D6631FE5A3}" srcOrd="5" destOrd="0" presId="urn:microsoft.com/office/officeart/2005/8/layout/bProcess3"/>
    <dgm:cxn modelId="{A5699B6F-8B85-454F-B76E-F5E28B07C354}" type="presParOf" srcId="{0CA60DC3-7694-4F6B-BA39-53D6631FE5A3}" destId="{8AFA77A1-CA21-4AEB-BC32-5DCCE42535E3}" srcOrd="0" destOrd="0" presId="urn:microsoft.com/office/officeart/2005/8/layout/bProcess3"/>
    <dgm:cxn modelId="{AF9860C7-A268-4A57-B9A3-C7DE7251D5B6}" type="presParOf" srcId="{251CD1B1-0846-49D5-981F-2467F9FE8440}" destId="{240288FE-C769-4BCA-AAFC-E187AD4B5ACC}" srcOrd="6" destOrd="0" presId="urn:microsoft.com/office/officeart/2005/8/layout/bProcess3"/>
    <dgm:cxn modelId="{4C803067-C08C-4424-8939-C2862748FDA4}" type="presParOf" srcId="{251CD1B1-0846-49D5-981F-2467F9FE8440}" destId="{0AE9C62B-0D85-4124-9424-03820F4D9006}" srcOrd="7" destOrd="0" presId="urn:microsoft.com/office/officeart/2005/8/layout/bProcess3"/>
    <dgm:cxn modelId="{1F79E84C-9B62-4A5F-8505-B6948BC1CA6B}" type="presParOf" srcId="{0AE9C62B-0D85-4124-9424-03820F4D9006}" destId="{9B618B67-DBC2-420D-A760-CC68EB7D2953}" srcOrd="0" destOrd="0" presId="urn:microsoft.com/office/officeart/2005/8/layout/bProcess3"/>
    <dgm:cxn modelId="{ED047839-855E-4DDF-8503-6D7ADFABBB8F}" type="presParOf" srcId="{251CD1B1-0846-49D5-981F-2467F9FE8440}" destId="{1BB8192E-B776-451C-A5D1-F3BA434A02E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C66BF-327D-4A7E-83D3-713024912CB6}">
      <dsp:nvSpPr>
        <dsp:cNvPr id="0" name=""/>
        <dsp:cNvSpPr/>
      </dsp:nvSpPr>
      <dsp:spPr>
        <a:xfrm>
          <a:off x="2423454" y="1414019"/>
          <a:ext cx="525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73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72411" y="1456957"/>
        <a:ext cx="27816" cy="5563"/>
      </dsp:txXfrm>
    </dsp:sp>
    <dsp:sp modelId="{48081473-9E5F-4D81-81F9-838A001522E0}">
      <dsp:nvSpPr>
        <dsp:cNvPr id="0" name=""/>
        <dsp:cNvSpPr/>
      </dsp:nvSpPr>
      <dsp:spPr>
        <a:xfrm>
          <a:off x="6425" y="734090"/>
          <a:ext cx="2418829" cy="1451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Участник закупки, после регистрации в ЕИС и аккредитации на ЭП подает заявку на процедуру.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Предварительно вносит обеспечение на </a:t>
          </a:r>
          <a:r>
            <a:rPr lang="ru-RU" sz="1000" kern="12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спецсчет</a:t>
          </a: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либо получает банковскую гарантию</a:t>
          </a:r>
        </a:p>
      </dsp:txBody>
      <dsp:txXfrm>
        <a:off x="6425" y="734090"/>
        <a:ext cx="2418829" cy="1451297"/>
      </dsp:txXfrm>
    </dsp:sp>
    <dsp:sp modelId="{6368970E-4D2A-496A-A9AE-7C7F2ED91D80}">
      <dsp:nvSpPr>
        <dsp:cNvPr id="0" name=""/>
        <dsp:cNvSpPr/>
      </dsp:nvSpPr>
      <dsp:spPr>
        <a:xfrm>
          <a:off x="5398614" y="1414019"/>
          <a:ext cx="525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73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647571" y="1456957"/>
        <a:ext cx="27816" cy="5563"/>
      </dsp:txXfrm>
    </dsp:sp>
    <dsp:sp modelId="{D69D98B8-E1DA-4830-BA8F-8487E882A9A3}">
      <dsp:nvSpPr>
        <dsp:cNvPr id="0" name=""/>
        <dsp:cNvSpPr/>
      </dsp:nvSpPr>
      <dsp:spPr>
        <a:xfrm>
          <a:off x="2981585" y="734090"/>
          <a:ext cx="2418829" cy="1451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Электронная площадка направляет  запрос в банк о наличии средств либо банковской гарантии  в течение 1 часа с момента поступления заявки</a:t>
          </a:r>
        </a:p>
      </dsp:txBody>
      <dsp:txXfrm>
        <a:off x="2981585" y="734090"/>
        <a:ext cx="2418829" cy="1451297"/>
      </dsp:txXfrm>
    </dsp:sp>
    <dsp:sp modelId="{0CA60DC3-7694-4F6B-BA39-53D6631FE5A3}">
      <dsp:nvSpPr>
        <dsp:cNvPr id="0" name=""/>
        <dsp:cNvSpPr/>
      </dsp:nvSpPr>
      <dsp:spPr>
        <a:xfrm>
          <a:off x="1215840" y="2183588"/>
          <a:ext cx="5950319" cy="525730"/>
        </a:xfrm>
        <a:custGeom>
          <a:avLst/>
          <a:gdLst/>
          <a:ahLst/>
          <a:cxnLst/>
          <a:rect l="0" t="0" r="0" b="0"/>
          <a:pathLst>
            <a:path>
              <a:moveTo>
                <a:pt x="5950319" y="0"/>
              </a:moveTo>
              <a:lnTo>
                <a:pt x="5950319" y="279965"/>
              </a:lnTo>
              <a:lnTo>
                <a:pt x="0" y="279965"/>
              </a:lnTo>
              <a:lnTo>
                <a:pt x="0" y="52573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041593" y="2443671"/>
        <a:ext cx="298813" cy="5563"/>
      </dsp:txXfrm>
    </dsp:sp>
    <dsp:sp modelId="{6EBC7357-1271-473C-875F-B4E4B27872A6}">
      <dsp:nvSpPr>
        <dsp:cNvPr id="0" name=""/>
        <dsp:cNvSpPr/>
      </dsp:nvSpPr>
      <dsp:spPr>
        <a:xfrm>
          <a:off x="5956745" y="734090"/>
          <a:ext cx="2418829" cy="1451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случае отсутствия средств или БГ заявка в течение часа возвращается участнику закупки.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Если средства имеются, или имеется БГ, то участник допускается до процедуры </a:t>
          </a:r>
        </a:p>
      </dsp:txBody>
      <dsp:txXfrm>
        <a:off x="5956745" y="734090"/>
        <a:ext cx="2418829" cy="1451297"/>
      </dsp:txXfrm>
    </dsp:sp>
    <dsp:sp modelId="{0AE9C62B-0D85-4124-9424-03820F4D9006}">
      <dsp:nvSpPr>
        <dsp:cNvPr id="0" name=""/>
        <dsp:cNvSpPr/>
      </dsp:nvSpPr>
      <dsp:spPr>
        <a:xfrm>
          <a:off x="2423454" y="3421647"/>
          <a:ext cx="525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730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72411" y="3464585"/>
        <a:ext cx="27816" cy="5563"/>
      </dsp:txXfrm>
    </dsp:sp>
    <dsp:sp modelId="{240288FE-C769-4BCA-AAFC-E187AD4B5ACC}">
      <dsp:nvSpPr>
        <dsp:cNvPr id="0" name=""/>
        <dsp:cNvSpPr/>
      </dsp:nvSpPr>
      <dsp:spPr>
        <a:xfrm>
          <a:off x="6425" y="2741718"/>
          <a:ext cx="2418829" cy="1451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случае отзыва заявки, ЭП направляет в банк информацию о необходимости разблокировать средства. Банк осуществляет разблокировку в течение 1 рабочего дня.</a:t>
          </a:r>
        </a:p>
      </dsp:txBody>
      <dsp:txXfrm>
        <a:off x="6425" y="2741718"/>
        <a:ext cx="2418829" cy="1451297"/>
      </dsp:txXfrm>
    </dsp:sp>
    <dsp:sp modelId="{1BB8192E-B776-451C-A5D1-F3BA434A02EF}">
      <dsp:nvSpPr>
        <dsp:cNvPr id="0" name=""/>
        <dsp:cNvSpPr/>
      </dsp:nvSpPr>
      <dsp:spPr>
        <a:xfrm>
          <a:off x="2981585" y="2741718"/>
          <a:ext cx="2418829" cy="1451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завершению процедуры банк разблокирует по информации электронной площадки средства на </a:t>
          </a:r>
          <a:r>
            <a:rPr lang="ru-RU" sz="1000" kern="1200" dirty="0" err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спецсчете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1585" y="2741718"/>
        <a:ext cx="2418829" cy="1451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98D457-C4F3-465A-82B4-EBA3F28BDC93}" type="datetimeFigureOut">
              <a:rPr lang="ru-RU"/>
              <a:pPr>
                <a:defRPr/>
              </a:pPr>
              <a:t>07.11.2018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8013"/>
            <a:ext cx="2979738" cy="50165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498013"/>
            <a:ext cx="2979738" cy="50165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9D5670-E143-4D51-942F-0C4BFC75F2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158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3495" tIns="46749" rIns="93495" bIns="4674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3495" tIns="46749" rIns="93495" bIns="4674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E38069-776E-4389-8547-4CCA7106816A}" type="datetimeFigureOut">
              <a:rPr lang="ru-RU"/>
              <a:pPr>
                <a:defRPr/>
              </a:pPr>
              <a:t>07.11.2018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5" tIns="46749" rIns="93495" bIns="4674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498975"/>
          </a:xfrm>
          <a:prstGeom prst="rect">
            <a:avLst/>
          </a:prstGeom>
        </p:spPr>
        <p:txBody>
          <a:bodyPr vert="horz" lIns="93495" tIns="46749" rIns="93495" bIns="4674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8013"/>
            <a:ext cx="2979738" cy="501650"/>
          </a:xfrm>
          <a:prstGeom prst="rect">
            <a:avLst/>
          </a:prstGeom>
        </p:spPr>
        <p:txBody>
          <a:bodyPr vert="horz" lIns="93495" tIns="46749" rIns="93495" bIns="4674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725" y="9498013"/>
            <a:ext cx="2979738" cy="501650"/>
          </a:xfrm>
          <a:prstGeom prst="rect">
            <a:avLst/>
          </a:prstGeom>
        </p:spPr>
        <p:txBody>
          <a:bodyPr vert="horz" lIns="93495" tIns="46749" rIns="93495" bIns="4674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22B283-3215-4B62-BB24-B5583B8B4F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040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92113"/>
            <a:ext cx="3429000" cy="1962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14401" y="2485390"/>
            <a:ext cx="7315200" cy="2354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4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AE0C7-53A9-4120-85BE-765DB5CC5F1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17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AE0C7-53A9-4120-85BE-765DB5CC5F1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85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AE0C7-53A9-4120-85BE-765DB5CC5F1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324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92113"/>
            <a:ext cx="3429000" cy="1962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1" y="2485390"/>
            <a:ext cx="7315200" cy="2354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50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AE0C7-53A9-4120-85BE-765DB5CC5F1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6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9B3FF-EDF6-4757-A985-37DCC0AF7A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249337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4C76C-4A1B-4E31-B246-CC68B14E91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98806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9EA8-0DF3-4E57-9315-A24B409BFA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028128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dirty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CC11F-E47E-4FBB-92CD-B0C68273D2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497057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BFAFD-BD83-49A4-8EB6-3F38ACFA3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22026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9DB56-7C58-4C1A-9A12-996726F6E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552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FDB13-C7B3-49CF-AFE5-781AEDC14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37201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3A76-0E6C-47E6-88CC-98A2D9C14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1148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3064E-C974-4E66-AA45-6E6A64E82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18817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D4D56-D2B7-4D39-9FF5-6027B77BF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69055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866E-7069-4025-9A53-C61662F15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2199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24497-84C7-41CF-BB1F-3E6B471854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935887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153CB-81FC-4FEF-AC42-EB267E93F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51188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582C-E200-4168-93EA-F063F0EBE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53084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4D35-362D-4BB4-9111-6C920FDC9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23827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B0E2-6870-4596-9066-CBF8067A8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57750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6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9259-9236-48B5-BE57-D9BDA333F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5544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2DA7C-DA06-494D-A6D3-CD6D464CC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69073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41753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72687" y="1358120"/>
            <a:ext cx="1461664" cy="410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92601" y="1416353"/>
            <a:ext cx="206921" cy="39356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833785" y="1413997"/>
            <a:ext cx="93577" cy="174029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14619" y="1157142"/>
            <a:ext cx="300278" cy="271207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712822" y="1382789"/>
            <a:ext cx="132778" cy="122649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516853" y="1268056"/>
            <a:ext cx="206921" cy="39356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89011" y="1489951"/>
            <a:ext cx="93577" cy="174029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601474" y="1649629"/>
            <a:ext cx="300278" cy="271207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770772" y="1572541"/>
            <a:ext cx="132778" cy="122649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957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 userDrawn="1"/>
        </p:nvSpPr>
        <p:spPr>
          <a:xfrm>
            <a:off x="4172687" y="1358532"/>
            <a:ext cx="1461664" cy="410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 userDrawn="1"/>
        </p:nvSpPr>
        <p:spPr>
          <a:xfrm>
            <a:off x="3892602" y="1416783"/>
            <a:ext cx="206921" cy="39368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 userDrawn="1"/>
        </p:nvSpPr>
        <p:spPr>
          <a:xfrm>
            <a:off x="3833786" y="1414425"/>
            <a:ext cx="93577" cy="17408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 userDrawn="1"/>
        </p:nvSpPr>
        <p:spPr>
          <a:xfrm>
            <a:off x="3714619" y="1157492"/>
            <a:ext cx="300278" cy="271290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 userDrawn="1"/>
        </p:nvSpPr>
        <p:spPr>
          <a:xfrm>
            <a:off x="3712822" y="1383209"/>
            <a:ext cx="132778" cy="122686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 userDrawn="1"/>
        </p:nvSpPr>
        <p:spPr>
          <a:xfrm>
            <a:off x="3516854" y="1268442"/>
            <a:ext cx="206921" cy="39368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 userDrawn="1"/>
        </p:nvSpPr>
        <p:spPr>
          <a:xfrm>
            <a:off x="3689012" y="1490403"/>
            <a:ext cx="93577" cy="17408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 userDrawn="1"/>
        </p:nvSpPr>
        <p:spPr>
          <a:xfrm>
            <a:off x="3601474" y="1650128"/>
            <a:ext cx="300278" cy="271290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 userDrawn="1"/>
        </p:nvSpPr>
        <p:spPr>
          <a:xfrm>
            <a:off x="3770772" y="1573019"/>
            <a:ext cx="132778" cy="122686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68144"/>
            <a:ext cx="7772400" cy="1470024"/>
          </a:xfrm>
        </p:spPr>
        <p:txBody>
          <a:bodyPr anchor="ctr">
            <a:normAutofit/>
          </a:bodyPr>
          <a:lstStyle>
            <a:lvl1pPr algn="ctr">
              <a:defRPr sz="2200" b="0">
                <a:solidFill>
                  <a:srgbClr val="3236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44072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200"/>
            </a:lvl1pPr>
            <a:lvl2pPr>
              <a:lnSpc>
                <a:spcPct val="100000"/>
              </a:lnSpc>
              <a:spcBef>
                <a:spcPts val="1200"/>
              </a:spcBef>
              <a:defRPr sz="12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200"/>
            </a:lvl4pPr>
            <a:lvl5pPr>
              <a:lnSpc>
                <a:spcPct val="100000"/>
              </a:lnSpc>
              <a:spcBef>
                <a:spcPts val="1200"/>
              </a:spcBef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50058"/>
            <a:ext cx="4330824" cy="271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white">
                    <a:lumMod val="65000"/>
                  </a:prstClr>
                </a:solidFill>
              </a:rPr>
              <a:t>Академия контрактных управляющих</a:t>
            </a:r>
          </a:p>
        </p:txBody>
      </p:sp>
      <p:pic>
        <p:nvPicPr>
          <p:cNvPr id="6" name="Picture 2" descr="C:\Users\Drimkast\Desktop\Преза_вашкеба\217864\Логотип_АКУ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3"/>
          <a:stretch/>
        </p:blipFill>
        <p:spPr bwMode="auto">
          <a:xfrm>
            <a:off x="8321617" y="219126"/>
            <a:ext cx="576064" cy="3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05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50058"/>
            <a:ext cx="4330824" cy="271417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07.11.2018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4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3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9FA55-44FF-498D-993D-B6A925A13A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949064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0789"/>
            <a:ext cx="4038600" cy="345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0789"/>
            <a:ext cx="4038600" cy="345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50058"/>
            <a:ext cx="4330824" cy="271417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07.11.2018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4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21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299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450058"/>
            <a:ext cx="4330824" cy="271417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07.11.2018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4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57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50058"/>
            <a:ext cx="4330824" cy="271417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07.11.2018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4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2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450058"/>
            <a:ext cx="4330824" cy="271417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07.11.2018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4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10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50058"/>
            <a:ext cx="4330824" cy="271417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07.11.2018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4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25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50058"/>
            <a:ext cx="4330824" cy="271417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07.11.2018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4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53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50058"/>
            <a:ext cx="4330824" cy="271417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07.11.2018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4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9551"/>
            <a:ext cx="2057400" cy="44624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9551"/>
            <a:ext cx="6019800" cy="4462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50058"/>
            <a:ext cx="4330824" cy="271417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07.11.2018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4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65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4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ru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03150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41753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72687" y="1358120"/>
            <a:ext cx="1461664" cy="410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892601" y="1416353"/>
            <a:ext cx="206921" cy="39356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33785" y="1413997"/>
            <a:ext cx="93577" cy="174029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714619" y="1157142"/>
            <a:ext cx="300278" cy="271207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712822" y="1382789"/>
            <a:ext cx="132778" cy="122649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3516853" y="1268056"/>
            <a:ext cx="206921" cy="39356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3689011" y="1489951"/>
            <a:ext cx="93577" cy="174029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601474" y="1649629"/>
            <a:ext cx="300278" cy="271207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3770772" y="1572541"/>
            <a:ext cx="132778" cy="122649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4C299-B785-4041-8A91-FFFB51F463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6808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20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4299" y="1468856"/>
            <a:ext cx="3505576" cy="43459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5301" y="1468856"/>
            <a:ext cx="3468527" cy="36816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3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33016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571352" y="13247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506852" y="13247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350" y="4096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4396" y="5520588"/>
            <a:ext cx="9074226" cy="0"/>
          </a:xfrm>
          <a:custGeom>
            <a:avLst/>
            <a:gdLst/>
            <a:ahLst/>
            <a:cxnLst/>
            <a:rect l="l" t="t" r="r" b="b"/>
            <a:pathLst>
              <a:path w="9074226">
                <a:moveTo>
                  <a:pt x="0" y="0"/>
                </a:moveTo>
                <a:lnTo>
                  <a:pt x="9074226" y="0"/>
                </a:lnTo>
              </a:path>
            </a:pathLst>
          </a:custGeom>
          <a:ln w="12700">
            <a:solidFill>
              <a:srgbClr val="9AACB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350" y="55205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9137650" y="55205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90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72676" y="4607600"/>
            <a:ext cx="1257472" cy="235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180175" y="4450031"/>
            <a:ext cx="512840" cy="587591"/>
          </a:xfrm>
          <a:custGeom>
            <a:avLst/>
            <a:gdLst/>
            <a:ahLst/>
            <a:cxnLst/>
            <a:rect l="l" t="t" r="r" b="b"/>
            <a:pathLst>
              <a:path w="512840" h="448310">
                <a:moveTo>
                  <a:pt x="71670" y="113030"/>
                </a:moveTo>
                <a:lnTo>
                  <a:pt x="58367" y="113030"/>
                </a:lnTo>
                <a:lnTo>
                  <a:pt x="43027" y="115570"/>
                </a:lnTo>
                <a:lnTo>
                  <a:pt x="31532" y="121920"/>
                </a:lnTo>
                <a:lnTo>
                  <a:pt x="21985" y="129540"/>
                </a:lnTo>
                <a:lnTo>
                  <a:pt x="20029" y="132080"/>
                </a:lnTo>
                <a:lnTo>
                  <a:pt x="17794" y="134620"/>
                </a:lnTo>
                <a:lnTo>
                  <a:pt x="4164" y="180340"/>
                </a:lnTo>
                <a:lnTo>
                  <a:pt x="0" y="227330"/>
                </a:lnTo>
                <a:lnTo>
                  <a:pt x="686" y="240030"/>
                </a:lnTo>
                <a:lnTo>
                  <a:pt x="10333" y="288290"/>
                </a:lnTo>
                <a:lnTo>
                  <a:pt x="24798" y="325120"/>
                </a:lnTo>
                <a:lnTo>
                  <a:pt x="45156" y="358140"/>
                </a:lnTo>
                <a:lnTo>
                  <a:pt x="70437" y="387350"/>
                </a:lnTo>
                <a:lnTo>
                  <a:pt x="100417" y="411480"/>
                </a:lnTo>
                <a:lnTo>
                  <a:pt x="145434" y="434340"/>
                </a:lnTo>
                <a:lnTo>
                  <a:pt x="195259" y="447040"/>
                </a:lnTo>
                <a:lnTo>
                  <a:pt x="207817" y="448310"/>
                </a:lnTo>
                <a:lnTo>
                  <a:pt x="245691" y="448310"/>
                </a:lnTo>
                <a:lnTo>
                  <a:pt x="258254" y="447040"/>
                </a:lnTo>
                <a:lnTo>
                  <a:pt x="270720" y="444500"/>
                </a:lnTo>
                <a:lnTo>
                  <a:pt x="283051" y="440690"/>
                </a:lnTo>
                <a:lnTo>
                  <a:pt x="293464" y="438150"/>
                </a:lnTo>
                <a:lnTo>
                  <a:pt x="341316" y="415290"/>
                </a:lnTo>
                <a:lnTo>
                  <a:pt x="381793" y="384810"/>
                </a:lnTo>
                <a:lnTo>
                  <a:pt x="309881" y="384810"/>
                </a:lnTo>
                <a:lnTo>
                  <a:pt x="297559" y="383540"/>
                </a:lnTo>
                <a:lnTo>
                  <a:pt x="285174" y="383540"/>
                </a:lnTo>
                <a:lnTo>
                  <a:pt x="247626" y="375920"/>
                </a:lnTo>
                <a:lnTo>
                  <a:pt x="222256" y="368300"/>
                </a:lnTo>
                <a:lnTo>
                  <a:pt x="211141" y="364490"/>
                </a:lnTo>
                <a:lnTo>
                  <a:pt x="200146" y="359410"/>
                </a:lnTo>
                <a:lnTo>
                  <a:pt x="189240" y="353060"/>
                </a:lnTo>
                <a:lnTo>
                  <a:pt x="178390" y="347980"/>
                </a:lnTo>
                <a:lnTo>
                  <a:pt x="145855" y="325120"/>
                </a:lnTo>
                <a:lnTo>
                  <a:pt x="117832" y="298450"/>
                </a:lnTo>
                <a:lnTo>
                  <a:pt x="88761" y="257810"/>
                </a:lnTo>
                <a:lnTo>
                  <a:pt x="72067" y="219710"/>
                </a:lnTo>
                <a:lnTo>
                  <a:pt x="66635" y="180340"/>
                </a:lnTo>
                <a:lnTo>
                  <a:pt x="68397" y="167640"/>
                </a:lnTo>
                <a:lnTo>
                  <a:pt x="71945" y="156210"/>
                </a:lnTo>
                <a:lnTo>
                  <a:pt x="77148" y="143510"/>
                </a:lnTo>
                <a:lnTo>
                  <a:pt x="83872" y="133350"/>
                </a:lnTo>
                <a:lnTo>
                  <a:pt x="87923" y="127000"/>
                </a:lnTo>
                <a:lnTo>
                  <a:pt x="93790" y="123190"/>
                </a:lnTo>
                <a:lnTo>
                  <a:pt x="100496" y="120650"/>
                </a:lnTo>
                <a:lnTo>
                  <a:pt x="93898" y="118110"/>
                </a:lnTo>
                <a:lnTo>
                  <a:pt x="83368" y="114300"/>
                </a:lnTo>
                <a:lnTo>
                  <a:pt x="71670" y="113030"/>
                </a:lnTo>
                <a:close/>
              </a:path>
              <a:path w="512840" h="448310">
                <a:moveTo>
                  <a:pt x="398768" y="365760"/>
                </a:moveTo>
                <a:lnTo>
                  <a:pt x="396254" y="367030"/>
                </a:lnTo>
                <a:lnTo>
                  <a:pt x="393879" y="368300"/>
                </a:lnTo>
                <a:lnTo>
                  <a:pt x="384055" y="372110"/>
                </a:lnTo>
                <a:lnTo>
                  <a:pt x="372173" y="375920"/>
                </a:lnTo>
                <a:lnTo>
                  <a:pt x="334338" y="383540"/>
                </a:lnTo>
                <a:lnTo>
                  <a:pt x="322140" y="383540"/>
                </a:lnTo>
                <a:lnTo>
                  <a:pt x="309881" y="384810"/>
                </a:lnTo>
                <a:lnTo>
                  <a:pt x="381793" y="384810"/>
                </a:lnTo>
                <a:lnTo>
                  <a:pt x="390658" y="375920"/>
                </a:lnTo>
                <a:lnTo>
                  <a:pt x="398768" y="365760"/>
                </a:lnTo>
                <a:close/>
              </a:path>
              <a:path w="512840" h="448310">
                <a:moveTo>
                  <a:pt x="184316" y="325120"/>
                </a:moveTo>
                <a:lnTo>
                  <a:pt x="193955" y="331470"/>
                </a:lnTo>
                <a:lnTo>
                  <a:pt x="199466" y="335280"/>
                </a:lnTo>
                <a:lnTo>
                  <a:pt x="210409" y="341630"/>
                </a:lnTo>
                <a:lnTo>
                  <a:pt x="221551" y="347980"/>
                </a:lnTo>
                <a:lnTo>
                  <a:pt x="233084" y="353060"/>
                </a:lnTo>
                <a:lnTo>
                  <a:pt x="234265" y="351790"/>
                </a:lnTo>
                <a:lnTo>
                  <a:pt x="251245" y="351790"/>
                </a:lnTo>
                <a:lnTo>
                  <a:pt x="254941" y="350520"/>
                </a:lnTo>
                <a:lnTo>
                  <a:pt x="262663" y="350520"/>
                </a:lnTo>
                <a:lnTo>
                  <a:pt x="286238" y="342900"/>
                </a:lnTo>
                <a:lnTo>
                  <a:pt x="297765" y="337820"/>
                </a:lnTo>
                <a:lnTo>
                  <a:pt x="308865" y="331470"/>
                </a:lnTo>
                <a:lnTo>
                  <a:pt x="313475" y="327660"/>
                </a:lnTo>
                <a:lnTo>
                  <a:pt x="196798" y="327660"/>
                </a:lnTo>
                <a:lnTo>
                  <a:pt x="184316" y="325120"/>
                </a:lnTo>
                <a:close/>
              </a:path>
              <a:path w="512840" h="448310">
                <a:moveTo>
                  <a:pt x="251245" y="351790"/>
                </a:moveTo>
                <a:lnTo>
                  <a:pt x="240132" y="351790"/>
                </a:lnTo>
                <a:lnTo>
                  <a:pt x="245797" y="353060"/>
                </a:lnTo>
                <a:lnTo>
                  <a:pt x="251245" y="351790"/>
                </a:lnTo>
                <a:close/>
              </a:path>
              <a:path w="512840" h="448310">
                <a:moveTo>
                  <a:pt x="262663" y="350520"/>
                </a:moveTo>
                <a:lnTo>
                  <a:pt x="254941" y="350520"/>
                </a:lnTo>
                <a:lnTo>
                  <a:pt x="258789" y="351790"/>
                </a:lnTo>
                <a:lnTo>
                  <a:pt x="262663" y="350520"/>
                </a:lnTo>
                <a:close/>
              </a:path>
              <a:path w="512840" h="448310">
                <a:moveTo>
                  <a:pt x="484001" y="148590"/>
                </a:moveTo>
                <a:lnTo>
                  <a:pt x="445197" y="148590"/>
                </a:lnTo>
                <a:lnTo>
                  <a:pt x="434703" y="151130"/>
                </a:lnTo>
                <a:lnTo>
                  <a:pt x="423655" y="153670"/>
                </a:lnTo>
                <a:lnTo>
                  <a:pt x="411700" y="160020"/>
                </a:lnTo>
                <a:lnTo>
                  <a:pt x="398489" y="168910"/>
                </a:lnTo>
                <a:lnTo>
                  <a:pt x="390096" y="177800"/>
                </a:lnTo>
                <a:lnTo>
                  <a:pt x="381944" y="185420"/>
                </a:lnTo>
                <a:lnTo>
                  <a:pt x="373864" y="194310"/>
                </a:lnTo>
                <a:lnTo>
                  <a:pt x="365685" y="204470"/>
                </a:lnTo>
                <a:lnTo>
                  <a:pt x="357240" y="214630"/>
                </a:lnTo>
                <a:lnTo>
                  <a:pt x="348359" y="226060"/>
                </a:lnTo>
                <a:lnTo>
                  <a:pt x="338873" y="237490"/>
                </a:lnTo>
                <a:lnTo>
                  <a:pt x="330720" y="246380"/>
                </a:lnTo>
                <a:lnTo>
                  <a:pt x="306631" y="274320"/>
                </a:lnTo>
                <a:lnTo>
                  <a:pt x="298865" y="283210"/>
                </a:lnTo>
                <a:lnTo>
                  <a:pt x="290173" y="293370"/>
                </a:lnTo>
                <a:lnTo>
                  <a:pt x="280043" y="303530"/>
                </a:lnTo>
                <a:lnTo>
                  <a:pt x="247005" y="323850"/>
                </a:lnTo>
                <a:lnTo>
                  <a:pt x="222067" y="327660"/>
                </a:lnTo>
                <a:lnTo>
                  <a:pt x="313475" y="327660"/>
                </a:lnTo>
                <a:lnTo>
                  <a:pt x="318860" y="325120"/>
                </a:lnTo>
                <a:lnTo>
                  <a:pt x="323114" y="321310"/>
                </a:lnTo>
                <a:lnTo>
                  <a:pt x="326746" y="318770"/>
                </a:lnTo>
                <a:lnTo>
                  <a:pt x="329833" y="314960"/>
                </a:lnTo>
                <a:lnTo>
                  <a:pt x="333185" y="312420"/>
                </a:lnTo>
                <a:lnTo>
                  <a:pt x="338557" y="307340"/>
                </a:lnTo>
                <a:lnTo>
                  <a:pt x="344565" y="303530"/>
                </a:lnTo>
                <a:lnTo>
                  <a:pt x="349810" y="298450"/>
                </a:lnTo>
                <a:lnTo>
                  <a:pt x="353162" y="294640"/>
                </a:lnTo>
                <a:lnTo>
                  <a:pt x="357417" y="292100"/>
                </a:lnTo>
                <a:lnTo>
                  <a:pt x="360770" y="289560"/>
                </a:lnTo>
                <a:lnTo>
                  <a:pt x="364897" y="285750"/>
                </a:lnTo>
                <a:lnTo>
                  <a:pt x="369012" y="280670"/>
                </a:lnTo>
                <a:lnTo>
                  <a:pt x="373279" y="276860"/>
                </a:lnTo>
                <a:lnTo>
                  <a:pt x="378651" y="273050"/>
                </a:lnTo>
                <a:lnTo>
                  <a:pt x="383261" y="267970"/>
                </a:lnTo>
                <a:lnTo>
                  <a:pt x="389065" y="265430"/>
                </a:lnTo>
                <a:lnTo>
                  <a:pt x="394653" y="260350"/>
                </a:lnTo>
                <a:lnTo>
                  <a:pt x="401003" y="257810"/>
                </a:lnTo>
                <a:lnTo>
                  <a:pt x="406668" y="252730"/>
                </a:lnTo>
                <a:lnTo>
                  <a:pt x="408547" y="252730"/>
                </a:lnTo>
                <a:lnTo>
                  <a:pt x="411900" y="248920"/>
                </a:lnTo>
                <a:lnTo>
                  <a:pt x="415392" y="248920"/>
                </a:lnTo>
                <a:lnTo>
                  <a:pt x="421400" y="243840"/>
                </a:lnTo>
                <a:lnTo>
                  <a:pt x="433266" y="240030"/>
                </a:lnTo>
                <a:lnTo>
                  <a:pt x="445860" y="237490"/>
                </a:lnTo>
                <a:lnTo>
                  <a:pt x="448717" y="233680"/>
                </a:lnTo>
                <a:lnTo>
                  <a:pt x="451854" y="229870"/>
                </a:lnTo>
                <a:lnTo>
                  <a:pt x="463034" y="214630"/>
                </a:lnTo>
                <a:lnTo>
                  <a:pt x="478355" y="194310"/>
                </a:lnTo>
                <a:lnTo>
                  <a:pt x="493494" y="173990"/>
                </a:lnTo>
                <a:lnTo>
                  <a:pt x="508509" y="153670"/>
                </a:lnTo>
                <a:lnTo>
                  <a:pt x="508649" y="153670"/>
                </a:lnTo>
                <a:lnTo>
                  <a:pt x="508864" y="152400"/>
                </a:lnTo>
                <a:lnTo>
                  <a:pt x="496588" y="151130"/>
                </a:lnTo>
                <a:lnTo>
                  <a:pt x="484001" y="148590"/>
                </a:lnTo>
                <a:close/>
              </a:path>
              <a:path w="512840" h="448310">
                <a:moveTo>
                  <a:pt x="304967" y="16510"/>
                </a:moveTo>
                <a:lnTo>
                  <a:pt x="256562" y="16510"/>
                </a:lnTo>
                <a:lnTo>
                  <a:pt x="283018" y="19050"/>
                </a:lnTo>
                <a:lnTo>
                  <a:pt x="295559" y="21590"/>
                </a:lnTo>
                <a:lnTo>
                  <a:pt x="331925" y="34290"/>
                </a:lnTo>
                <a:lnTo>
                  <a:pt x="365456" y="53340"/>
                </a:lnTo>
                <a:lnTo>
                  <a:pt x="366574" y="53340"/>
                </a:lnTo>
                <a:lnTo>
                  <a:pt x="363210" y="59690"/>
                </a:lnTo>
                <a:lnTo>
                  <a:pt x="356801" y="69850"/>
                </a:lnTo>
                <a:lnTo>
                  <a:pt x="350570" y="81280"/>
                </a:lnTo>
                <a:lnTo>
                  <a:pt x="344469" y="92710"/>
                </a:lnTo>
                <a:lnTo>
                  <a:pt x="338447" y="102870"/>
                </a:lnTo>
                <a:lnTo>
                  <a:pt x="326446" y="125730"/>
                </a:lnTo>
                <a:lnTo>
                  <a:pt x="320368" y="137160"/>
                </a:lnTo>
                <a:lnTo>
                  <a:pt x="314923" y="147320"/>
                </a:lnTo>
                <a:lnTo>
                  <a:pt x="309389" y="157480"/>
                </a:lnTo>
                <a:lnTo>
                  <a:pt x="303702" y="168910"/>
                </a:lnTo>
                <a:lnTo>
                  <a:pt x="297799" y="179070"/>
                </a:lnTo>
                <a:lnTo>
                  <a:pt x="291614" y="190500"/>
                </a:lnTo>
                <a:lnTo>
                  <a:pt x="285084" y="201930"/>
                </a:lnTo>
                <a:lnTo>
                  <a:pt x="278144" y="213360"/>
                </a:lnTo>
                <a:lnTo>
                  <a:pt x="270729" y="226060"/>
                </a:lnTo>
                <a:lnTo>
                  <a:pt x="264611" y="236220"/>
                </a:lnTo>
                <a:lnTo>
                  <a:pt x="257821" y="246380"/>
                </a:lnTo>
                <a:lnTo>
                  <a:pt x="250084" y="256540"/>
                </a:lnTo>
                <a:lnTo>
                  <a:pt x="241126" y="269240"/>
                </a:lnTo>
                <a:lnTo>
                  <a:pt x="213710" y="297180"/>
                </a:lnTo>
                <a:lnTo>
                  <a:pt x="190399" y="307340"/>
                </a:lnTo>
                <a:lnTo>
                  <a:pt x="191793" y="307340"/>
                </a:lnTo>
                <a:lnTo>
                  <a:pt x="234353" y="285750"/>
                </a:lnTo>
                <a:lnTo>
                  <a:pt x="261707" y="256540"/>
                </a:lnTo>
                <a:lnTo>
                  <a:pt x="275736" y="236220"/>
                </a:lnTo>
                <a:lnTo>
                  <a:pt x="282825" y="226060"/>
                </a:lnTo>
                <a:lnTo>
                  <a:pt x="290104" y="214630"/>
                </a:lnTo>
                <a:lnTo>
                  <a:pt x="297677" y="203200"/>
                </a:lnTo>
                <a:lnTo>
                  <a:pt x="305650" y="190500"/>
                </a:lnTo>
                <a:lnTo>
                  <a:pt x="312198" y="180340"/>
                </a:lnTo>
                <a:lnTo>
                  <a:pt x="318692" y="168910"/>
                </a:lnTo>
                <a:lnTo>
                  <a:pt x="325159" y="158750"/>
                </a:lnTo>
                <a:lnTo>
                  <a:pt x="344650" y="125730"/>
                </a:lnTo>
                <a:lnTo>
                  <a:pt x="357169" y="104140"/>
                </a:lnTo>
                <a:lnTo>
                  <a:pt x="363489" y="93980"/>
                </a:lnTo>
                <a:lnTo>
                  <a:pt x="370532" y="83820"/>
                </a:lnTo>
                <a:lnTo>
                  <a:pt x="378609" y="71120"/>
                </a:lnTo>
                <a:lnTo>
                  <a:pt x="385662" y="62230"/>
                </a:lnTo>
                <a:lnTo>
                  <a:pt x="394331" y="53340"/>
                </a:lnTo>
                <a:lnTo>
                  <a:pt x="398592" y="49530"/>
                </a:lnTo>
                <a:lnTo>
                  <a:pt x="363487" y="49530"/>
                </a:lnTo>
                <a:lnTo>
                  <a:pt x="320902" y="22860"/>
                </a:lnTo>
                <a:lnTo>
                  <a:pt x="309071" y="17780"/>
                </a:lnTo>
                <a:lnTo>
                  <a:pt x="304967" y="16510"/>
                </a:lnTo>
                <a:close/>
              </a:path>
              <a:path w="512840" h="448310">
                <a:moveTo>
                  <a:pt x="236120" y="1270"/>
                </a:moveTo>
                <a:lnTo>
                  <a:pt x="223775" y="1270"/>
                </a:lnTo>
                <a:lnTo>
                  <a:pt x="185957" y="5080"/>
                </a:lnTo>
                <a:lnTo>
                  <a:pt x="147151" y="15240"/>
                </a:lnTo>
                <a:lnTo>
                  <a:pt x="111814" y="31750"/>
                </a:lnTo>
                <a:lnTo>
                  <a:pt x="80026" y="54610"/>
                </a:lnTo>
                <a:lnTo>
                  <a:pt x="70406" y="62230"/>
                </a:lnTo>
                <a:lnTo>
                  <a:pt x="61342" y="72390"/>
                </a:lnTo>
                <a:lnTo>
                  <a:pt x="52873" y="81280"/>
                </a:lnTo>
                <a:lnTo>
                  <a:pt x="45041" y="91440"/>
                </a:lnTo>
                <a:lnTo>
                  <a:pt x="37884" y="102870"/>
                </a:lnTo>
                <a:lnTo>
                  <a:pt x="48401" y="99060"/>
                </a:lnTo>
                <a:lnTo>
                  <a:pt x="59904" y="95250"/>
                </a:lnTo>
                <a:lnTo>
                  <a:pt x="72744" y="92710"/>
                </a:lnTo>
                <a:lnTo>
                  <a:pt x="87274" y="90170"/>
                </a:lnTo>
                <a:lnTo>
                  <a:pt x="95014" y="81280"/>
                </a:lnTo>
                <a:lnTo>
                  <a:pt x="103487" y="73660"/>
                </a:lnTo>
                <a:lnTo>
                  <a:pt x="112849" y="64770"/>
                </a:lnTo>
                <a:lnTo>
                  <a:pt x="123255" y="57150"/>
                </a:lnTo>
                <a:lnTo>
                  <a:pt x="134861" y="49530"/>
                </a:lnTo>
                <a:lnTo>
                  <a:pt x="147821" y="40640"/>
                </a:lnTo>
                <a:lnTo>
                  <a:pt x="158756" y="35560"/>
                </a:lnTo>
                <a:lnTo>
                  <a:pt x="170033" y="30480"/>
                </a:lnTo>
                <a:lnTo>
                  <a:pt x="193518" y="22860"/>
                </a:lnTo>
                <a:lnTo>
                  <a:pt x="218087" y="17780"/>
                </a:lnTo>
                <a:lnTo>
                  <a:pt x="230720" y="16510"/>
                </a:lnTo>
                <a:lnTo>
                  <a:pt x="304967" y="16510"/>
                </a:lnTo>
                <a:lnTo>
                  <a:pt x="296760" y="13970"/>
                </a:lnTo>
                <a:lnTo>
                  <a:pt x="283963" y="8890"/>
                </a:lnTo>
                <a:lnTo>
                  <a:pt x="260367" y="3810"/>
                </a:lnTo>
                <a:lnTo>
                  <a:pt x="236120" y="1270"/>
                </a:lnTo>
                <a:close/>
              </a:path>
              <a:path w="512840" h="448310">
                <a:moveTo>
                  <a:pt x="458666" y="89564"/>
                </a:moveTo>
                <a:lnTo>
                  <a:pt x="456960" y="91440"/>
                </a:lnTo>
                <a:lnTo>
                  <a:pt x="458433" y="90170"/>
                </a:lnTo>
                <a:lnTo>
                  <a:pt x="458666" y="89564"/>
                </a:lnTo>
                <a:close/>
              </a:path>
              <a:path w="512840" h="448310">
                <a:moveTo>
                  <a:pt x="500754" y="25400"/>
                </a:moveTo>
                <a:lnTo>
                  <a:pt x="467829" y="25400"/>
                </a:lnTo>
                <a:lnTo>
                  <a:pt x="479912" y="27940"/>
                </a:lnTo>
                <a:lnTo>
                  <a:pt x="490767" y="33020"/>
                </a:lnTo>
                <a:lnTo>
                  <a:pt x="484525" y="44450"/>
                </a:lnTo>
                <a:lnTo>
                  <a:pt x="465675" y="77470"/>
                </a:lnTo>
                <a:lnTo>
                  <a:pt x="459411" y="87630"/>
                </a:lnTo>
                <a:lnTo>
                  <a:pt x="458666" y="89564"/>
                </a:lnTo>
                <a:lnTo>
                  <a:pt x="459270" y="88900"/>
                </a:lnTo>
                <a:lnTo>
                  <a:pt x="500754" y="25400"/>
                </a:lnTo>
                <a:close/>
              </a:path>
              <a:path w="512840" h="448310">
                <a:moveTo>
                  <a:pt x="481344" y="0"/>
                </a:moveTo>
                <a:lnTo>
                  <a:pt x="458014" y="0"/>
                </a:lnTo>
                <a:lnTo>
                  <a:pt x="452247" y="1270"/>
                </a:lnTo>
                <a:lnTo>
                  <a:pt x="427840" y="6350"/>
                </a:lnTo>
                <a:lnTo>
                  <a:pt x="393131" y="24130"/>
                </a:lnTo>
                <a:lnTo>
                  <a:pt x="373722" y="41910"/>
                </a:lnTo>
                <a:lnTo>
                  <a:pt x="363487" y="49530"/>
                </a:lnTo>
                <a:lnTo>
                  <a:pt x="398592" y="49530"/>
                </a:lnTo>
                <a:lnTo>
                  <a:pt x="405694" y="43180"/>
                </a:lnTo>
                <a:lnTo>
                  <a:pt x="414908" y="38100"/>
                </a:lnTo>
                <a:lnTo>
                  <a:pt x="425745" y="34290"/>
                </a:lnTo>
                <a:lnTo>
                  <a:pt x="438889" y="30480"/>
                </a:lnTo>
                <a:lnTo>
                  <a:pt x="455028" y="26670"/>
                </a:lnTo>
                <a:lnTo>
                  <a:pt x="467829" y="25400"/>
                </a:lnTo>
                <a:lnTo>
                  <a:pt x="500754" y="25400"/>
                </a:lnTo>
                <a:lnTo>
                  <a:pt x="507391" y="15240"/>
                </a:lnTo>
                <a:lnTo>
                  <a:pt x="509207" y="11430"/>
                </a:lnTo>
                <a:lnTo>
                  <a:pt x="510820" y="8890"/>
                </a:lnTo>
                <a:lnTo>
                  <a:pt x="512840" y="6350"/>
                </a:lnTo>
                <a:lnTo>
                  <a:pt x="511100" y="5080"/>
                </a:lnTo>
                <a:lnTo>
                  <a:pt x="506440" y="5080"/>
                </a:lnTo>
                <a:lnTo>
                  <a:pt x="481344" y="0"/>
                </a:lnTo>
                <a:close/>
              </a:path>
            </a:pathLst>
          </a:custGeom>
          <a:solidFill>
            <a:srgbClr val="0E4B8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13254" y="4759618"/>
            <a:ext cx="274366" cy="179964"/>
          </a:xfrm>
          <a:custGeom>
            <a:avLst/>
            <a:gdLst/>
            <a:ahLst/>
            <a:cxnLst/>
            <a:rect l="l" t="t" r="r" b="b"/>
            <a:pathLst>
              <a:path w="274366" h="137306">
                <a:moveTo>
                  <a:pt x="7061" y="114766"/>
                </a:moveTo>
                <a:lnTo>
                  <a:pt x="1612" y="115185"/>
                </a:lnTo>
                <a:lnTo>
                  <a:pt x="1193" y="115388"/>
                </a:lnTo>
                <a:lnTo>
                  <a:pt x="0" y="116023"/>
                </a:lnTo>
                <a:lnTo>
                  <a:pt x="2095" y="117623"/>
                </a:lnTo>
                <a:lnTo>
                  <a:pt x="4749" y="118182"/>
                </a:lnTo>
                <a:lnTo>
                  <a:pt x="9325" y="120165"/>
                </a:lnTo>
                <a:lnTo>
                  <a:pt x="46631" y="131514"/>
                </a:lnTo>
                <a:lnTo>
                  <a:pt x="95700" y="137306"/>
                </a:lnTo>
                <a:lnTo>
                  <a:pt x="108314" y="136990"/>
                </a:lnTo>
                <a:lnTo>
                  <a:pt x="146799" y="130983"/>
                </a:lnTo>
                <a:lnTo>
                  <a:pt x="179968" y="115743"/>
                </a:lnTo>
                <a:lnTo>
                  <a:pt x="12712" y="115743"/>
                </a:lnTo>
                <a:lnTo>
                  <a:pt x="7061" y="114766"/>
                </a:lnTo>
                <a:close/>
              </a:path>
              <a:path w="274366" h="137306">
                <a:moveTo>
                  <a:pt x="21869" y="113851"/>
                </a:moveTo>
                <a:lnTo>
                  <a:pt x="18161" y="114550"/>
                </a:lnTo>
                <a:lnTo>
                  <a:pt x="12712" y="115743"/>
                </a:lnTo>
                <a:lnTo>
                  <a:pt x="179968" y="115743"/>
                </a:lnTo>
                <a:lnTo>
                  <a:pt x="180891" y="115185"/>
                </a:lnTo>
                <a:lnTo>
                  <a:pt x="181523" y="114689"/>
                </a:lnTo>
                <a:lnTo>
                  <a:pt x="25704" y="114689"/>
                </a:lnTo>
                <a:lnTo>
                  <a:pt x="21869" y="113851"/>
                </a:lnTo>
                <a:close/>
              </a:path>
              <a:path w="274366" h="137306">
                <a:moveTo>
                  <a:pt x="225416" y="0"/>
                </a:moveTo>
                <a:lnTo>
                  <a:pt x="185178" y="9483"/>
                </a:lnTo>
                <a:lnTo>
                  <a:pt x="182321" y="11502"/>
                </a:lnTo>
                <a:lnTo>
                  <a:pt x="178828" y="12480"/>
                </a:lnTo>
                <a:lnTo>
                  <a:pt x="175475" y="15490"/>
                </a:lnTo>
                <a:lnTo>
                  <a:pt x="174421" y="15693"/>
                </a:lnTo>
                <a:lnTo>
                  <a:pt x="173583" y="16048"/>
                </a:lnTo>
                <a:lnTo>
                  <a:pt x="167932" y="20379"/>
                </a:lnTo>
                <a:lnTo>
                  <a:pt x="161569" y="23732"/>
                </a:lnTo>
                <a:lnTo>
                  <a:pt x="155981" y="28266"/>
                </a:lnTo>
                <a:lnTo>
                  <a:pt x="150190" y="31555"/>
                </a:lnTo>
                <a:lnTo>
                  <a:pt x="145580" y="36508"/>
                </a:lnTo>
                <a:lnTo>
                  <a:pt x="140195" y="40356"/>
                </a:lnTo>
                <a:lnTo>
                  <a:pt x="135940" y="44268"/>
                </a:lnTo>
                <a:lnTo>
                  <a:pt x="131813" y="48319"/>
                </a:lnTo>
                <a:lnTo>
                  <a:pt x="127698" y="52307"/>
                </a:lnTo>
                <a:lnTo>
                  <a:pt x="124345" y="55799"/>
                </a:lnTo>
                <a:lnTo>
                  <a:pt x="120078" y="58378"/>
                </a:lnTo>
                <a:lnTo>
                  <a:pt x="116725" y="61870"/>
                </a:lnTo>
                <a:lnTo>
                  <a:pt x="111493" y="66975"/>
                </a:lnTo>
                <a:lnTo>
                  <a:pt x="105486" y="71090"/>
                </a:lnTo>
                <a:lnTo>
                  <a:pt x="100101" y="75992"/>
                </a:lnTo>
                <a:lnTo>
                  <a:pt x="96748" y="78710"/>
                </a:lnTo>
                <a:lnTo>
                  <a:pt x="93675" y="81720"/>
                </a:lnTo>
                <a:lnTo>
                  <a:pt x="88056" y="85674"/>
                </a:lnTo>
                <a:lnTo>
                  <a:pt x="53574" y="105783"/>
                </a:lnTo>
                <a:lnTo>
                  <a:pt x="29273" y="113369"/>
                </a:lnTo>
                <a:lnTo>
                  <a:pt x="25704" y="114689"/>
                </a:lnTo>
                <a:lnTo>
                  <a:pt x="181523" y="114689"/>
                </a:lnTo>
                <a:lnTo>
                  <a:pt x="191698" y="106714"/>
                </a:lnTo>
                <a:lnTo>
                  <a:pt x="227491" y="73422"/>
                </a:lnTo>
                <a:lnTo>
                  <a:pt x="255947" y="44999"/>
                </a:lnTo>
                <a:lnTo>
                  <a:pt x="274366" y="11747"/>
                </a:lnTo>
                <a:lnTo>
                  <a:pt x="262556" y="7120"/>
                </a:lnTo>
                <a:lnTo>
                  <a:pt x="250399" y="3503"/>
                </a:lnTo>
                <a:lnTo>
                  <a:pt x="237988" y="1070"/>
                </a:lnTo>
                <a:lnTo>
                  <a:pt x="225416" y="0"/>
                </a:lnTo>
                <a:close/>
              </a:path>
            </a:pathLst>
          </a:custGeom>
          <a:solidFill>
            <a:srgbClr val="D927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46318" y="4454322"/>
            <a:ext cx="169765" cy="464629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884995" y="4735340"/>
            <a:ext cx="343877" cy="183610"/>
          </a:xfrm>
          <a:custGeom>
            <a:avLst/>
            <a:gdLst/>
            <a:ahLst/>
            <a:cxnLst/>
            <a:rect l="l" t="t" r="r" b="b"/>
            <a:pathLst>
              <a:path w="343877" h="140088">
                <a:moveTo>
                  <a:pt x="202876" y="0"/>
                </a:moveTo>
                <a:lnTo>
                  <a:pt x="161117" y="4083"/>
                </a:lnTo>
                <a:lnTo>
                  <a:pt x="118333" y="14879"/>
                </a:lnTo>
                <a:lnTo>
                  <a:pt x="0" y="140088"/>
                </a:lnTo>
                <a:lnTo>
                  <a:pt x="147129" y="140088"/>
                </a:lnTo>
                <a:lnTo>
                  <a:pt x="187629" y="89263"/>
                </a:lnTo>
                <a:lnTo>
                  <a:pt x="343877" y="89263"/>
                </a:lnTo>
                <a:lnTo>
                  <a:pt x="326127" y="55020"/>
                </a:lnTo>
                <a:lnTo>
                  <a:pt x="290234" y="21095"/>
                </a:lnTo>
                <a:lnTo>
                  <a:pt x="247532" y="4213"/>
                </a:lnTo>
                <a:lnTo>
                  <a:pt x="217679" y="266"/>
                </a:lnTo>
                <a:lnTo>
                  <a:pt x="202876" y="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246318" y="4454322"/>
            <a:ext cx="169765" cy="464629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029215" y="4454574"/>
            <a:ext cx="251206" cy="252681"/>
          </a:xfrm>
          <a:custGeom>
            <a:avLst/>
            <a:gdLst/>
            <a:ahLst/>
            <a:cxnLst/>
            <a:rect l="l" t="t" r="r" b="b"/>
            <a:pathLst>
              <a:path w="251206" h="192786">
                <a:moveTo>
                  <a:pt x="251206" y="0"/>
                </a:moveTo>
                <a:lnTo>
                  <a:pt x="175831" y="0"/>
                </a:lnTo>
                <a:lnTo>
                  <a:pt x="0" y="192786"/>
                </a:lnTo>
                <a:lnTo>
                  <a:pt x="51150" y="176566"/>
                </a:lnTo>
                <a:lnTo>
                  <a:pt x="97346" y="153641"/>
                </a:lnTo>
                <a:lnTo>
                  <a:pt x="138718" y="125440"/>
                </a:lnTo>
                <a:lnTo>
                  <a:pt x="175392" y="93392"/>
                </a:lnTo>
                <a:lnTo>
                  <a:pt x="207499" y="58928"/>
                </a:lnTo>
                <a:lnTo>
                  <a:pt x="235165" y="23476"/>
                </a:lnTo>
                <a:lnTo>
                  <a:pt x="251206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5536948" y="4450004"/>
            <a:ext cx="450466" cy="473268"/>
          </a:xfrm>
          <a:custGeom>
            <a:avLst/>
            <a:gdLst/>
            <a:ahLst/>
            <a:cxnLst/>
            <a:rect l="l" t="t" r="r" b="b"/>
            <a:pathLst>
              <a:path w="450466" h="361086">
                <a:moveTo>
                  <a:pt x="281753" y="0"/>
                </a:moveTo>
                <a:lnTo>
                  <a:pt x="230146" y="4666"/>
                </a:lnTo>
                <a:lnTo>
                  <a:pt x="178982" y="18300"/>
                </a:lnTo>
                <a:lnTo>
                  <a:pt x="130329" y="40349"/>
                </a:lnTo>
                <a:lnTo>
                  <a:pt x="86257" y="70264"/>
                </a:lnTo>
                <a:lnTo>
                  <a:pt x="48835" y="107493"/>
                </a:lnTo>
                <a:lnTo>
                  <a:pt x="20131" y="151487"/>
                </a:lnTo>
                <a:lnTo>
                  <a:pt x="3183" y="198153"/>
                </a:lnTo>
                <a:lnTo>
                  <a:pt x="0" y="224531"/>
                </a:lnTo>
                <a:lnTo>
                  <a:pt x="329" y="237414"/>
                </a:lnTo>
                <a:lnTo>
                  <a:pt x="14142" y="285423"/>
                </a:lnTo>
                <a:lnTo>
                  <a:pt x="37252" y="315953"/>
                </a:lnTo>
                <a:lnTo>
                  <a:pt x="70892" y="339884"/>
                </a:lnTo>
                <a:lnTo>
                  <a:pt x="114704" y="355500"/>
                </a:lnTo>
                <a:lnTo>
                  <a:pt x="168329" y="361086"/>
                </a:lnTo>
                <a:lnTo>
                  <a:pt x="187453" y="360467"/>
                </a:lnTo>
                <a:lnTo>
                  <a:pt x="243213" y="351608"/>
                </a:lnTo>
                <a:lnTo>
                  <a:pt x="295382" y="333355"/>
                </a:lnTo>
                <a:lnTo>
                  <a:pt x="342453" y="307136"/>
                </a:lnTo>
                <a:lnTo>
                  <a:pt x="382919" y="274378"/>
                </a:lnTo>
                <a:lnTo>
                  <a:pt x="384893" y="272343"/>
                </a:lnTo>
                <a:lnTo>
                  <a:pt x="204497" y="272343"/>
                </a:lnTo>
                <a:lnTo>
                  <a:pt x="189422" y="272272"/>
                </a:lnTo>
                <a:lnTo>
                  <a:pt x="148242" y="260288"/>
                </a:lnTo>
                <a:lnTo>
                  <a:pt x="120642" y="224498"/>
                </a:lnTo>
                <a:lnTo>
                  <a:pt x="118133" y="201688"/>
                </a:lnTo>
                <a:lnTo>
                  <a:pt x="119611" y="189637"/>
                </a:lnTo>
                <a:lnTo>
                  <a:pt x="139453" y="145993"/>
                </a:lnTo>
                <a:lnTo>
                  <a:pt x="173664" y="113258"/>
                </a:lnTo>
                <a:lnTo>
                  <a:pt x="207980" y="95939"/>
                </a:lnTo>
                <a:lnTo>
                  <a:pt x="248191" y="88150"/>
                </a:lnTo>
                <a:lnTo>
                  <a:pt x="441975" y="88150"/>
                </a:lnTo>
                <a:lnTo>
                  <a:pt x="441473" y="86700"/>
                </a:lnTo>
                <a:lnTo>
                  <a:pt x="421458" y="53946"/>
                </a:lnTo>
                <a:lnTo>
                  <a:pt x="390826" y="27729"/>
                </a:lnTo>
                <a:lnTo>
                  <a:pt x="350233" y="9477"/>
                </a:lnTo>
                <a:lnTo>
                  <a:pt x="300338" y="618"/>
                </a:lnTo>
                <a:lnTo>
                  <a:pt x="281753" y="0"/>
                </a:lnTo>
                <a:close/>
              </a:path>
              <a:path w="450466" h="361086">
                <a:moveTo>
                  <a:pt x="441975" y="88150"/>
                </a:moveTo>
                <a:lnTo>
                  <a:pt x="248191" y="88150"/>
                </a:lnTo>
                <a:lnTo>
                  <a:pt x="262666" y="88190"/>
                </a:lnTo>
                <a:lnTo>
                  <a:pt x="277593" y="89732"/>
                </a:lnTo>
                <a:lnTo>
                  <a:pt x="315720" y="108277"/>
                </a:lnTo>
                <a:lnTo>
                  <a:pt x="334533" y="150433"/>
                </a:lnTo>
                <a:lnTo>
                  <a:pt x="334397" y="162433"/>
                </a:lnTo>
                <a:lnTo>
                  <a:pt x="319620" y="206511"/>
                </a:lnTo>
                <a:lnTo>
                  <a:pt x="289926" y="239541"/>
                </a:lnTo>
                <a:lnTo>
                  <a:pt x="245718" y="264339"/>
                </a:lnTo>
                <a:lnTo>
                  <a:pt x="204497" y="272343"/>
                </a:lnTo>
                <a:lnTo>
                  <a:pt x="384893" y="272343"/>
                </a:lnTo>
                <a:lnTo>
                  <a:pt x="415275" y="236508"/>
                </a:lnTo>
                <a:lnTo>
                  <a:pt x="438013" y="194954"/>
                </a:lnTo>
                <a:lnTo>
                  <a:pt x="449453" y="151941"/>
                </a:lnTo>
                <a:lnTo>
                  <a:pt x="450466" y="136105"/>
                </a:lnTo>
                <a:lnTo>
                  <a:pt x="450214" y="124564"/>
                </a:lnTo>
                <a:lnTo>
                  <a:pt x="448593" y="111463"/>
                </a:lnTo>
                <a:lnTo>
                  <a:pt x="445672" y="98824"/>
                </a:lnTo>
                <a:lnTo>
                  <a:pt x="441975" y="8815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431227" y="4454184"/>
            <a:ext cx="545553" cy="464895"/>
          </a:xfrm>
          <a:custGeom>
            <a:avLst/>
            <a:gdLst/>
            <a:ahLst/>
            <a:cxnLst/>
            <a:rect l="l" t="t" r="r" b="b"/>
            <a:pathLst>
              <a:path w="545553" h="354698">
                <a:moveTo>
                  <a:pt x="253098" y="0"/>
                </a:moveTo>
                <a:lnTo>
                  <a:pt x="108102" y="0"/>
                </a:lnTo>
                <a:lnTo>
                  <a:pt x="0" y="354698"/>
                </a:lnTo>
                <a:lnTo>
                  <a:pt x="144945" y="354698"/>
                </a:lnTo>
                <a:lnTo>
                  <a:pt x="191668" y="204177"/>
                </a:lnTo>
                <a:lnTo>
                  <a:pt x="333155" y="204177"/>
                </a:lnTo>
                <a:lnTo>
                  <a:pt x="313220" y="179692"/>
                </a:lnTo>
                <a:lnTo>
                  <a:pt x="334468" y="163258"/>
                </a:lnTo>
                <a:lnTo>
                  <a:pt x="204343" y="163258"/>
                </a:lnTo>
                <a:lnTo>
                  <a:pt x="253098" y="0"/>
                </a:lnTo>
                <a:close/>
              </a:path>
              <a:path w="545553" h="354698">
                <a:moveTo>
                  <a:pt x="333155" y="204177"/>
                </a:moveTo>
                <a:lnTo>
                  <a:pt x="191668" y="204177"/>
                </a:lnTo>
                <a:lnTo>
                  <a:pt x="287502" y="354698"/>
                </a:lnTo>
                <a:lnTo>
                  <a:pt x="455701" y="354698"/>
                </a:lnTo>
                <a:lnTo>
                  <a:pt x="333155" y="204177"/>
                </a:lnTo>
                <a:close/>
              </a:path>
              <a:path w="545553" h="354698">
                <a:moveTo>
                  <a:pt x="545553" y="0"/>
                </a:moveTo>
                <a:lnTo>
                  <a:pt x="400710" y="0"/>
                </a:lnTo>
                <a:lnTo>
                  <a:pt x="204343" y="163258"/>
                </a:lnTo>
                <a:lnTo>
                  <a:pt x="334468" y="163258"/>
                </a:lnTo>
                <a:lnTo>
                  <a:pt x="545553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079475" y="4596566"/>
            <a:ext cx="871959" cy="345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039133" y="4597745"/>
            <a:ext cx="12" cy="330449"/>
          </a:xfrm>
          <a:custGeom>
            <a:avLst/>
            <a:gdLst/>
            <a:ahLst/>
            <a:cxnLst/>
            <a:rect l="l" t="t" r="r" b="b"/>
            <a:pathLst>
              <a:path w="12" h="252120">
                <a:moveTo>
                  <a:pt x="12" y="0"/>
                </a:moveTo>
                <a:lnTo>
                  <a:pt x="0" y="252120"/>
                </a:lnTo>
              </a:path>
            </a:pathLst>
          </a:custGeom>
          <a:ln w="7200">
            <a:solidFill>
              <a:srgbClr val="6A73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5726441" y="5457251"/>
            <a:ext cx="63936" cy="116535"/>
          </a:xfrm>
          <a:custGeom>
            <a:avLst/>
            <a:gdLst/>
            <a:ahLst/>
            <a:cxnLst/>
            <a:rect l="l" t="t" r="r" b="b"/>
            <a:pathLst>
              <a:path w="63936" h="88912">
                <a:moveTo>
                  <a:pt x="56883" y="0"/>
                </a:moveTo>
                <a:lnTo>
                  <a:pt x="0" y="0"/>
                </a:lnTo>
                <a:lnTo>
                  <a:pt x="0" y="88912"/>
                </a:lnTo>
                <a:lnTo>
                  <a:pt x="41263" y="88158"/>
                </a:lnTo>
                <a:lnTo>
                  <a:pt x="55237" y="81703"/>
                </a:lnTo>
                <a:lnTo>
                  <a:pt x="59632" y="74942"/>
                </a:lnTo>
                <a:lnTo>
                  <a:pt x="18021" y="74942"/>
                </a:lnTo>
                <a:lnTo>
                  <a:pt x="18021" y="48272"/>
                </a:lnTo>
                <a:lnTo>
                  <a:pt x="60601" y="48272"/>
                </a:lnTo>
                <a:lnTo>
                  <a:pt x="60437" y="47737"/>
                </a:lnTo>
                <a:lnTo>
                  <a:pt x="50763" y="38249"/>
                </a:lnTo>
                <a:lnTo>
                  <a:pt x="32511" y="34277"/>
                </a:lnTo>
                <a:lnTo>
                  <a:pt x="18021" y="34277"/>
                </a:lnTo>
                <a:lnTo>
                  <a:pt x="18021" y="15760"/>
                </a:lnTo>
                <a:lnTo>
                  <a:pt x="56883" y="15760"/>
                </a:lnTo>
                <a:lnTo>
                  <a:pt x="56883" y="0"/>
                </a:lnTo>
                <a:close/>
              </a:path>
              <a:path w="63936" h="88912">
                <a:moveTo>
                  <a:pt x="60601" y="48272"/>
                </a:moveTo>
                <a:lnTo>
                  <a:pt x="39242" y="48272"/>
                </a:lnTo>
                <a:lnTo>
                  <a:pt x="45084" y="52565"/>
                </a:lnTo>
                <a:lnTo>
                  <a:pt x="45084" y="70611"/>
                </a:lnTo>
                <a:lnTo>
                  <a:pt x="39242" y="74942"/>
                </a:lnTo>
                <a:lnTo>
                  <a:pt x="59632" y="74942"/>
                </a:lnTo>
                <a:lnTo>
                  <a:pt x="62167" y="71042"/>
                </a:lnTo>
                <a:lnTo>
                  <a:pt x="63936" y="59101"/>
                </a:lnTo>
                <a:lnTo>
                  <a:pt x="60601" y="48272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5795691" y="5457251"/>
            <a:ext cx="91300" cy="116535"/>
          </a:xfrm>
          <a:custGeom>
            <a:avLst/>
            <a:gdLst/>
            <a:ahLst/>
            <a:cxnLst/>
            <a:rect l="l" t="t" r="r" b="b"/>
            <a:pathLst>
              <a:path w="91300" h="88912">
                <a:moveTo>
                  <a:pt x="55981" y="0"/>
                </a:moveTo>
                <a:lnTo>
                  <a:pt x="35420" y="0"/>
                </a:lnTo>
                <a:lnTo>
                  <a:pt x="0" y="88912"/>
                </a:lnTo>
                <a:lnTo>
                  <a:pt x="19291" y="88912"/>
                </a:lnTo>
                <a:lnTo>
                  <a:pt x="26771" y="68833"/>
                </a:lnTo>
                <a:lnTo>
                  <a:pt x="83324" y="68833"/>
                </a:lnTo>
                <a:lnTo>
                  <a:pt x="77527" y="54241"/>
                </a:lnTo>
                <a:lnTo>
                  <a:pt x="32512" y="54241"/>
                </a:lnTo>
                <a:lnTo>
                  <a:pt x="44818" y="17906"/>
                </a:lnTo>
                <a:lnTo>
                  <a:pt x="63094" y="17906"/>
                </a:lnTo>
                <a:lnTo>
                  <a:pt x="55981" y="0"/>
                </a:lnTo>
                <a:close/>
              </a:path>
              <a:path w="91300" h="88912">
                <a:moveTo>
                  <a:pt x="83324" y="68833"/>
                </a:moveTo>
                <a:lnTo>
                  <a:pt x="63487" y="68833"/>
                </a:lnTo>
                <a:lnTo>
                  <a:pt x="70993" y="88912"/>
                </a:lnTo>
                <a:lnTo>
                  <a:pt x="91300" y="88912"/>
                </a:lnTo>
                <a:lnTo>
                  <a:pt x="83324" y="68833"/>
                </a:lnTo>
                <a:close/>
              </a:path>
              <a:path w="91300" h="88912">
                <a:moveTo>
                  <a:pt x="63094" y="17906"/>
                </a:moveTo>
                <a:lnTo>
                  <a:pt x="45059" y="17906"/>
                </a:lnTo>
                <a:lnTo>
                  <a:pt x="58153" y="54241"/>
                </a:lnTo>
                <a:lnTo>
                  <a:pt x="77527" y="54241"/>
                </a:lnTo>
                <a:lnTo>
                  <a:pt x="63094" y="17906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5897823" y="5457251"/>
            <a:ext cx="72123" cy="116535"/>
          </a:xfrm>
          <a:custGeom>
            <a:avLst/>
            <a:gdLst/>
            <a:ahLst/>
            <a:cxnLst/>
            <a:rect l="l" t="t" r="r" b="b"/>
            <a:pathLst>
              <a:path w="72123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50406"/>
                </a:lnTo>
                <a:lnTo>
                  <a:pt x="72123" y="50406"/>
                </a:lnTo>
                <a:lnTo>
                  <a:pt x="72123" y="35801"/>
                </a:lnTo>
                <a:lnTo>
                  <a:pt x="18034" y="35801"/>
                </a:lnTo>
                <a:lnTo>
                  <a:pt x="18034" y="0"/>
                </a:lnTo>
                <a:close/>
              </a:path>
              <a:path w="72123" h="88912">
                <a:moveTo>
                  <a:pt x="72123" y="50406"/>
                </a:moveTo>
                <a:lnTo>
                  <a:pt x="54076" y="50406"/>
                </a:lnTo>
                <a:lnTo>
                  <a:pt x="54076" y="88912"/>
                </a:lnTo>
                <a:lnTo>
                  <a:pt x="72123" y="88912"/>
                </a:lnTo>
                <a:lnTo>
                  <a:pt x="72123" y="50406"/>
                </a:lnTo>
                <a:close/>
              </a:path>
              <a:path w="72123" h="88912">
                <a:moveTo>
                  <a:pt x="72123" y="0"/>
                </a:moveTo>
                <a:lnTo>
                  <a:pt x="54076" y="0"/>
                </a:lnTo>
                <a:lnTo>
                  <a:pt x="54076" y="35801"/>
                </a:lnTo>
                <a:lnTo>
                  <a:pt x="72123" y="35801"/>
                </a:lnTo>
                <a:lnTo>
                  <a:pt x="72123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5987747" y="5457251"/>
            <a:ext cx="74295" cy="116535"/>
          </a:xfrm>
          <a:custGeom>
            <a:avLst/>
            <a:gdLst/>
            <a:ahLst/>
            <a:cxnLst/>
            <a:rect l="l" t="t" r="r" b="b"/>
            <a:pathLst>
              <a:path w="74295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44691"/>
                </a:lnTo>
                <a:lnTo>
                  <a:pt x="38500" y="44691"/>
                </a:lnTo>
                <a:lnTo>
                  <a:pt x="34912" y="40258"/>
                </a:lnTo>
                <a:lnTo>
                  <a:pt x="37018" y="37972"/>
                </a:lnTo>
                <a:lnTo>
                  <a:pt x="18034" y="37972"/>
                </a:lnTo>
                <a:lnTo>
                  <a:pt x="18034" y="0"/>
                </a:lnTo>
                <a:close/>
              </a:path>
              <a:path w="74295" h="88912">
                <a:moveTo>
                  <a:pt x="38500" y="44691"/>
                </a:moveTo>
                <a:lnTo>
                  <a:pt x="18402" y="44691"/>
                </a:lnTo>
                <a:lnTo>
                  <a:pt x="51422" y="88912"/>
                </a:lnTo>
                <a:lnTo>
                  <a:pt x="74295" y="88912"/>
                </a:lnTo>
                <a:lnTo>
                  <a:pt x="38500" y="44691"/>
                </a:lnTo>
                <a:close/>
              </a:path>
              <a:path w="74295" h="88912">
                <a:moveTo>
                  <a:pt x="72009" y="0"/>
                </a:moveTo>
                <a:lnTo>
                  <a:pt x="50571" y="0"/>
                </a:lnTo>
                <a:lnTo>
                  <a:pt x="18402" y="37972"/>
                </a:lnTo>
                <a:lnTo>
                  <a:pt x="37018" y="37972"/>
                </a:lnTo>
                <a:lnTo>
                  <a:pt x="7200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5726438" y="5643440"/>
            <a:ext cx="60288" cy="116535"/>
          </a:xfrm>
          <a:custGeom>
            <a:avLst/>
            <a:gdLst/>
            <a:ahLst/>
            <a:cxnLst/>
            <a:rect l="l" t="t" r="r" b="b"/>
            <a:pathLst>
              <a:path w="60288" h="88912">
                <a:moveTo>
                  <a:pt x="26301" y="0"/>
                </a:moveTo>
                <a:lnTo>
                  <a:pt x="0" y="0"/>
                </a:lnTo>
                <a:lnTo>
                  <a:pt x="0" y="88912"/>
                </a:lnTo>
                <a:lnTo>
                  <a:pt x="18021" y="88912"/>
                </a:lnTo>
                <a:lnTo>
                  <a:pt x="18021" y="55498"/>
                </a:lnTo>
                <a:lnTo>
                  <a:pt x="37633" y="54748"/>
                </a:lnTo>
                <a:lnTo>
                  <a:pt x="50940" y="48352"/>
                </a:lnTo>
                <a:lnTo>
                  <a:pt x="55496" y="41528"/>
                </a:lnTo>
                <a:lnTo>
                  <a:pt x="18021" y="41528"/>
                </a:lnTo>
                <a:lnTo>
                  <a:pt x="18021" y="13944"/>
                </a:lnTo>
                <a:lnTo>
                  <a:pt x="56505" y="13944"/>
                </a:lnTo>
                <a:lnTo>
                  <a:pt x="47300" y="4611"/>
                </a:lnTo>
                <a:lnTo>
                  <a:pt x="26301" y="0"/>
                </a:lnTo>
                <a:close/>
              </a:path>
              <a:path w="60288" h="88912">
                <a:moveTo>
                  <a:pt x="56505" y="13944"/>
                </a:moveTo>
                <a:lnTo>
                  <a:pt x="36715" y="13944"/>
                </a:lnTo>
                <a:lnTo>
                  <a:pt x="41427" y="19951"/>
                </a:lnTo>
                <a:lnTo>
                  <a:pt x="41427" y="34035"/>
                </a:lnTo>
                <a:lnTo>
                  <a:pt x="37223" y="41528"/>
                </a:lnTo>
                <a:lnTo>
                  <a:pt x="55496" y="41528"/>
                </a:lnTo>
                <a:lnTo>
                  <a:pt x="58183" y="37504"/>
                </a:lnTo>
                <a:lnTo>
                  <a:pt x="60288" y="24739"/>
                </a:lnTo>
                <a:lnTo>
                  <a:pt x="57270" y="14720"/>
                </a:lnTo>
                <a:lnTo>
                  <a:pt x="56505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5782986" y="5643456"/>
            <a:ext cx="91312" cy="116535"/>
          </a:xfrm>
          <a:custGeom>
            <a:avLst/>
            <a:gdLst/>
            <a:ahLst/>
            <a:cxnLst/>
            <a:rect l="l" t="t" r="r" b="b"/>
            <a:pathLst>
              <a:path w="91312" h="88912">
                <a:moveTo>
                  <a:pt x="56006" y="0"/>
                </a:moveTo>
                <a:lnTo>
                  <a:pt x="35420" y="0"/>
                </a:lnTo>
                <a:lnTo>
                  <a:pt x="0" y="88912"/>
                </a:lnTo>
                <a:lnTo>
                  <a:pt x="19278" y="88912"/>
                </a:lnTo>
                <a:lnTo>
                  <a:pt x="26784" y="68808"/>
                </a:lnTo>
                <a:lnTo>
                  <a:pt x="83329" y="68808"/>
                </a:lnTo>
                <a:lnTo>
                  <a:pt x="77530" y="54203"/>
                </a:lnTo>
                <a:lnTo>
                  <a:pt x="32499" y="54203"/>
                </a:lnTo>
                <a:lnTo>
                  <a:pt x="44818" y="17881"/>
                </a:lnTo>
                <a:lnTo>
                  <a:pt x="63107" y="17881"/>
                </a:lnTo>
                <a:lnTo>
                  <a:pt x="56006" y="0"/>
                </a:lnTo>
                <a:close/>
              </a:path>
              <a:path w="91312" h="88912">
                <a:moveTo>
                  <a:pt x="83329" y="68808"/>
                </a:moveTo>
                <a:lnTo>
                  <a:pt x="63499" y="68808"/>
                </a:lnTo>
                <a:lnTo>
                  <a:pt x="70967" y="88912"/>
                </a:lnTo>
                <a:lnTo>
                  <a:pt x="91312" y="88912"/>
                </a:lnTo>
                <a:lnTo>
                  <a:pt x="83329" y="68808"/>
                </a:lnTo>
                <a:close/>
              </a:path>
              <a:path w="91312" h="88912">
                <a:moveTo>
                  <a:pt x="63107" y="17881"/>
                </a:moveTo>
                <a:lnTo>
                  <a:pt x="45072" y="17881"/>
                </a:lnTo>
                <a:lnTo>
                  <a:pt x="58140" y="54203"/>
                </a:lnTo>
                <a:lnTo>
                  <a:pt x="77530" y="54203"/>
                </a:lnTo>
                <a:lnTo>
                  <a:pt x="63107" y="1788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5878115" y="5642106"/>
            <a:ext cx="60805" cy="118704"/>
          </a:xfrm>
          <a:custGeom>
            <a:avLst/>
            <a:gdLst/>
            <a:ahLst/>
            <a:cxnLst/>
            <a:rect l="l" t="t" r="r" b="b"/>
            <a:pathLst>
              <a:path w="60805" h="90567">
                <a:moveTo>
                  <a:pt x="0" y="70389"/>
                </a:moveTo>
                <a:lnTo>
                  <a:pt x="4924" y="87543"/>
                </a:lnTo>
                <a:lnTo>
                  <a:pt x="15785" y="89898"/>
                </a:lnTo>
                <a:lnTo>
                  <a:pt x="31623" y="90567"/>
                </a:lnTo>
                <a:lnTo>
                  <a:pt x="44379" y="87429"/>
                </a:lnTo>
                <a:lnTo>
                  <a:pt x="55882" y="78531"/>
                </a:lnTo>
                <a:lnTo>
                  <a:pt x="56504" y="76307"/>
                </a:lnTo>
                <a:lnTo>
                  <a:pt x="20193" y="76307"/>
                </a:lnTo>
                <a:lnTo>
                  <a:pt x="12065" y="75684"/>
                </a:lnTo>
                <a:lnTo>
                  <a:pt x="0" y="70389"/>
                </a:lnTo>
                <a:close/>
              </a:path>
              <a:path w="60805" h="90567">
                <a:moveTo>
                  <a:pt x="55657" y="14610"/>
                </a:moveTo>
                <a:lnTo>
                  <a:pt x="34937" y="14610"/>
                </a:lnTo>
                <a:lnTo>
                  <a:pt x="38227" y="20071"/>
                </a:lnTo>
                <a:lnTo>
                  <a:pt x="38227" y="31869"/>
                </a:lnTo>
                <a:lnTo>
                  <a:pt x="33134" y="36314"/>
                </a:lnTo>
                <a:lnTo>
                  <a:pt x="13208" y="36314"/>
                </a:lnTo>
                <a:lnTo>
                  <a:pt x="13208" y="50932"/>
                </a:lnTo>
                <a:lnTo>
                  <a:pt x="27419" y="50932"/>
                </a:lnTo>
                <a:lnTo>
                  <a:pt x="41262" y="51072"/>
                </a:lnTo>
                <a:lnTo>
                  <a:pt x="41262" y="69207"/>
                </a:lnTo>
                <a:lnTo>
                  <a:pt x="37452" y="76307"/>
                </a:lnTo>
                <a:lnTo>
                  <a:pt x="56504" y="76307"/>
                </a:lnTo>
                <a:lnTo>
                  <a:pt x="60805" y="60911"/>
                </a:lnTo>
                <a:lnTo>
                  <a:pt x="54746" y="48315"/>
                </a:lnTo>
                <a:lnTo>
                  <a:pt x="43192" y="42791"/>
                </a:lnTo>
                <a:lnTo>
                  <a:pt x="43192" y="42423"/>
                </a:lnTo>
                <a:lnTo>
                  <a:pt x="53086" y="39743"/>
                </a:lnTo>
                <a:lnTo>
                  <a:pt x="57899" y="31488"/>
                </a:lnTo>
                <a:lnTo>
                  <a:pt x="57895" y="21898"/>
                </a:lnTo>
                <a:lnTo>
                  <a:pt x="55657" y="14610"/>
                </a:lnTo>
                <a:close/>
              </a:path>
              <a:path w="60805" h="90567">
                <a:moveTo>
                  <a:pt x="26502" y="0"/>
                </a:moveTo>
                <a:lnTo>
                  <a:pt x="13674" y="1220"/>
                </a:lnTo>
                <a:lnTo>
                  <a:pt x="1638" y="4450"/>
                </a:lnTo>
                <a:lnTo>
                  <a:pt x="3429" y="19436"/>
                </a:lnTo>
                <a:lnTo>
                  <a:pt x="10680" y="16007"/>
                </a:lnTo>
                <a:lnTo>
                  <a:pt x="16764" y="14610"/>
                </a:lnTo>
                <a:lnTo>
                  <a:pt x="55657" y="14610"/>
                </a:lnTo>
                <a:lnTo>
                  <a:pt x="54414" y="10564"/>
                </a:lnTo>
                <a:lnTo>
                  <a:pt x="44105" y="2846"/>
                </a:lnTo>
                <a:lnTo>
                  <a:pt x="26502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5953060" y="5643452"/>
            <a:ext cx="62772" cy="116535"/>
          </a:xfrm>
          <a:custGeom>
            <a:avLst/>
            <a:gdLst/>
            <a:ahLst/>
            <a:cxnLst/>
            <a:rect l="l" t="t" r="r" b="b"/>
            <a:pathLst>
              <a:path w="62772" h="88912">
                <a:moveTo>
                  <a:pt x="29210" y="0"/>
                </a:moveTo>
                <a:lnTo>
                  <a:pt x="0" y="0"/>
                </a:lnTo>
                <a:lnTo>
                  <a:pt x="0" y="88912"/>
                </a:lnTo>
                <a:lnTo>
                  <a:pt x="39833" y="87946"/>
                </a:lnTo>
                <a:lnTo>
                  <a:pt x="54064" y="82030"/>
                </a:lnTo>
                <a:lnTo>
                  <a:pt x="59154" y="74917"/>
                </a:lnTo>
                <a:lnTo>
                  <a:pt x="18034" y="74917"/>
                </a:lnTo>
                <a:lnTo>
                  <a:pt x="18034" y="50038"/>
                </a:lnTo>
                <a:lnTo>
                  <a:pt x="57591" y="50038"/>
                </a:lnTo>
                <a:lnTo>
                  <a:pt x="56915" y="48661"/>
                </a:lnTo>
                <a:lnTo>
                  <a:pt x="44323" y="42659"/>
                </a:lnTo>
                <a:lnTo>
                  <a:pt x="50334" y="39212"/>
                </a:lnTo>
                <a:lnTo>
                  <a:pt x="52014" y="36068"/>
                </a:lnTo>
                <a:lnTo>
                  <a:pt x="18034" y="36068"/>
                </a:lnTo>
                <a:lnTo>
                  <a:pt x="18034" y="13931"/>
                </a:lnTo>
                <a:lnTo>
                  <a:pt x="55440" y="13931"/>
                </a:lnTo>
                <a:lnTo>
                  <a:pt x="55457" y="10268"/>
                </a:lnTo>
                <a:lnTo>
                  <a:pt x="44999" y="2522"/>
                </a:lnTo>
                <a:lnTo>
                  <a:pt x="29210" y="0"/>
                </a:lnTo>
                <a:close/>
              </a:path>
              <a:path w="62772" h="88912">
                <a:moveTo>
                  <a:pt x="57591" y="50038"/>
                </a:moveTo>
                <a:lnTo>
                  <a:pt x="40525" y="50038"/>
                </a:lnTo>
                <a:lnTo>
                  <a:pt x="43954" y="56121"/>
                </a:lnTo>
                <a:lnTo>
                  <a:pt x="43954" y="68808"/>
                </a:lnTo>
                <a:lnTo>
                  <a:pt x="39370" y="74917"/>
                </a:lnTo>
                <a:lnTo>
                  <a:pt x="59154" y="74917"/>
                </a:lnTo>
                <a:lnTo>
                  <a:pt x="61028" y="72298"/>
                </a:lnTo>
                <a:lnTo>
                  <a:pt x="62772" y="60576"/>
                </a:lnTo>
                <a:lnTo>
                  <a:pt x="57591" y="50038"/>
                </a:lnTo>
                <a:close/>
              </a:path>
              <a:path w="62772" h="88912">
                <a:moveTo>
                  <a:pt x="55440" y="13931"/>
                </a:moveTo>
                <a:lnTo>
                  <a:pt x="40005" y="13931"/>
                </a:lnTo>
                <a:lnTo>
                  <a:pt x="40652" y="22453"/>
                </a:lnTo>
                <a:lnTo>
                  <a:pt x="40652" y="28956"/>
                </a:lnTo>
                <a:lnTo>
                  <a:pt x="38493" y="36068"/>
                </a:lnTo>
                <a:lnTo>
                  <a:pt x="52014" y="36068"/>
                </a:lnTo>
                <a:lnTo>
                  <a:pt x="55368" y="29789"/>
                </a:lnTo>
                <a:lnTo>
                  <a:pt x="55440" y="1393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6030934" y="5643447"/>
            <a:ext cx="77076" cy="116535"/>
          </a:xfrm>
          <a:custGeom>
            <a:avLst/>
            <a:gdLst/>
            <a:ahLst/>
            <a:cxnLst/>
            <a:rect l="l" t="t" r="r" b="b"/>
            <a:pathLst>
              <a:path w="77076" h="88912">
                <a:moveTo>
                  <a:pt x="18021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52" y="67297"/>
                </a:lnTo>
                <a:lnTo>
                  <a:pt x="18021" y="45719"/>
                </a:lnTo>
                <a:lnTo>
                  <a:pt x="18021" y="0"/>
                </a:lnTo>
                <a:close/>
              </a:path>
              <a:path w="77076" h="88912">
                <a:moveTo>
                  <a:pt x="77076" y="21577"/>
                </a:moveTo>
                <a:lnTo>
                  <a:pt x="59448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76" y="88912"/>
                </a:lnTo>
                <a:lnTo>
                  <a:pt x="77076" y="21577"/>
                </a:lnTo>
                <a:close/>
              </a:path>
              <a:path w="77076" h="88912">
                <a:moveTo>
                  <a:pt x="77076" y="0"/>
                </a:moveTo>
                <a:lnTo>
                  <a:pt x="55498" y="0"/>
                </a:lnTo>
                <a:lnTo>
                  <a:pt x="24371" y="54355"/>
                </a:lnTo>
                <a:lnTo>
                  <a:pt x="18021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76" y="21577"/>
                </a:lnTo>
                <a:lnTo>
                  <a:pt x="770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6153519" y="5664071"/>
            <a:ext cx="0" cy="95912"/>
          </a:xfrm>
          <a:custGeom>
            <a:avLst/>
            <a:gdLst/>
            <a:ahLst/>
            <a:cxnLst/>
            <a:rect l="l" t="t" r="r" b="b"/>
            <a:pathLst>
              <a:path h="73177">
                <a:moveTo>
                  <a:pt x="0" y="0"/>
                </a:moveTo>
                <a:lnTo>
                  <a:pt x="0" y="73177"/>
                </a:lnTo>
              </a:path>
            </a:pathLst>
          </a:custGeom>
          <a:ln w="19278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6118835" y="5653759"/>
            <a:ext cx="69354" cy="0"/>
          </a:xfrm>
          <a:custGeom>
            <a:avLst/>
            <a:gdLst/>
            <a:ahLst/>
            <a:cxnLst/>
            <a:rect l="l" t="t" r="r" b="b"/>
            <a:pathLst>
              <a:path w="69354">
                <a:moveTo>
                  <a:pt x="0" y="0"/>
                </a:moveTo>
                <a:lnTo>
                  <a:pt x="69354" y="0"/>
                </a:lnTo>
              </a:path>
            </a:pathLst>
          </a:custGeom>
          <a:ln w="17005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6198999" y="5643447"/>
            <a:ext cx="77088" cy="116535"/>
          </a:xfrm>
          <a:custGeom>
            <a:avLst/>
            <a:gdLst/>
            <a:ahLst/>
            <a:cxnLst/>
            <a:rect l="l" t="t" r="r" b="b"/>
            <a:pathLst>
              <a:path w="77088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65" y="67297"/>
                </a:lnTo>
                <a:lnTo>
                  <a:pt x="18034" y="45719"/>
                </a:lnTo>
                <a:lnTo>
                  <a:pt x="18034" y="0"/>
                </a:lnTo>
                <a:close/>
              </a:path>
              <a:path w="77088" h="88912">
                <a:moveTo>
                  <a:pt x="77089" y="21577"/>
                </a:moveTo>
                <a:lnTo>
                  <a:pt x="59410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89" y="88912"/>
                </a:lnTo>
                <a:lnTo>
                  <a:pt x="77089" y="21577"/>
                </a:lnTo>
                <a:close/>
              </a:path>
              <a:path w="77088" h="88912">
                <a:moveTo>
                  <a:pt x="77089" y="0"/>
                </a:moveTo>
                <a:lnTo>
                  <a:pt x="55499" y="0"/>
                </a:lnTo>
                <a:lnTo>
                  <a:pt x="24384" y="54355"/>
                </a:lnTo>
                <a:lnTo>
                  <a:pt x="18034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89" y="21577"/>
                </a:lnTo>
                <a:lnTo>
                  <a:pt x="7708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6289438" y="5643439"/>
            <a:ext cx="67690" cy="116552"/>
          </a:xfrm>
          <a:custGeom>
            <a:avLst/>
            <a:gdLst/>
            <a:ahLst/>
            <a:cxnLst/>
            <a:rect l="l" t="t" r="r" b="b"/>
            <a:pathLst>
              <a:path w="67690" h="88925">
                <a:moveTo>
                  <a:pt x="67690" y="0"/>
                </a:moveTo>
                <a:lnTo>
                  <a:pt x="30852" y="474"/>
                </a:lnTo>
                <a:lnTo>
                  <a:pt x="19107" y="4165"/>
                </a:lnTo>
                <a:lnTo>
                  <a:pt x="8658" y="14481"/>
                </a:lnTo>
                <a:lnTo>
                  <a:pt x="4476" y="34829"/>
                </a:lnTo>
                <a:lnTo>
                  <a:pt x="11631" y="47048"/>
                </a:lnTo>
                <a:lnTo>
                  <a:pt x="21208" y="52323"/>
                </a:lnTo>
                <a:lnTo>
                  <a:pt x="0" y="88925"/>
                </a:lnTo>
                <a:lnTo>
                  <a:pt x="21577" y="88925"/>
                </a:lnTo>
                <a:lnTo>
                  <a:pt x="38861" y="55879"/>
                </a:lnTo>
                <a:lnTo>
                  <a:pt x="67690" y="55879"/>
                </a:lnTo>
                <a:lnTo>
                  <a:pt x="67690" y="41909"/>
                </a:lnTo>
                <a:lnTo>
                  <a:pt x="49644" y="41909"/>
                </a:lnTo>
                <a:lnTo>
                  <a:pt x="22745" y="41782"/>
                </a:lnTo>
                <a:lnTo>
                  <a:pt x="22745" y="23113"/>
                </a:lnTo>
                <a:lnTo>
                  <a:pt x="24637" y="13944"/>
                </a:lnTo>
                <a:lnTo>
                  <a:pt x="67690" y="13944"/>
                </a:lnTo>
                <a:lnTo>
                  <a:pt x="67690" y="0"/>
                </a:lnTo>
                <a:close/>
              </a:path>
              <a:path w="67690" h="88925">
                <a:moveTo>
                  <a:pt x="67690" y="55879"/>
                </a:moveTo>
                <a:lnTo>
                  <a:pt x="49644" y="55879"/>
                </a:lnTo>
                <a:lnTo>
                  <a:pt x="49644" y="88925"/>
                </a:lnTo>
                <a:lnTo>
                  <a:pt x="67690" y="88925"/>
                </a:lnTo>
                <a:lnTo>
                  <a:pt x="67690" y="55879"/>
                </a:lnTo>
                <a:close/>
              </a:path>
              <a:path w="67690" h="88925">
                <a:moveTo>
                  <a:pt x="67690" y="13944"/>
                </a:moveTo>
                <a:lnTo>
                  <a:pt x="49644" y="13944"/>
                </a:lnTo>
                <a:lnTo>
                  <a:pt x="49644" y="41909"/>
                </a:lnTo>
                <a:lnTo>
                  <a:pt x="67690" y="41909"/>
                </a:lnTo>
                <a:lnTo>
                  <a:pt x="67690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5020702" y="5820418"/>
            <a:ext cx="84257" cy="44842"/>
          </a:xfrm>
          <a:custGeom>
            <a:avLst/>
            <a:gdLst/>
            <a:ahLst/>
            <a:cxnLst/>
            <a:rect l="l" t="t" r="r" b="b"/>
            <a:pathLst>
              <a:path w="84257" h="34213">
                <a:moveTo>
                  <a:pt x="64376" y="0"/>
                </a:moveTo>
                <a:lnTo>
                  <a:pt x="0" y="0"/>
                </a:lnTo>
                <a:lnTo>
                  <a:pt x="0" y="34213"/>
                </a:lnTo>
                <a:lnTo>
                  <a:pt x="64376" y="34213"/>
                </a:lnTo>
                <a:lnTo>
                  <a:pt x="79445" y="29403"/>
                </a:lnTo>
                <a:lnTo>
                  <a:pt x="84257" y="17960"/>
                </a:lnTo>
                <a:lnTo>
                  <a:pt x="80263" y="5691"/>
                </a:lnTo>
                <a:lnTo>
                  <a:pt x="66611" y="64"/>
                </a:lnTo>
                <a:lnTo>
                  <a:pt x="643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5341470" y="5819224"/>
            <a:ext cx="77294" cy="45825"/>
          </a:xfrm>
          <a:custGeom>
            <a:avLst/>
            <a:gdLst/>
            <a:ahLst/>
            <a:cxnLst/>
            <a:rect l="l" t="t" r="r" b="b"/>
            <a:pathLst>
              <a:path w="77294" h="34963">
                <a:moveTo>
                  <a:pt x="57467" y="0"/>
                </a:moveTo>
                <a:lnTo>
                  <a:pt x="0" y="0"/>
                </a:lnTo>
                <a:lnTo>
                  <a:pt x="0" y="34963"/>
                </a:lnTo>
                <a:lnTo>
                  <a:pt x="57467" y="34963"/>
                </a:lnTo>
                <a:lnTo>
                  <a:pt x="72418" y="30148"/>
                </a:lnTo>
                <a:lnTo>
                  <a:pt x="77294" y="18629"/>
                </a:lnTo>
                <a:lnTo>
                  <a:pt x="73392" y="6082"/>
                </a:lnTo>
                <a:lnTo>
                  <a:pt x="60257" y="109"/>
                </a:lnTo>
                <a:lnTo>
                  <a:pt x="57467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020707" y="5748102"/>
            <a:ext cx="78917" cy="43944"/>
          </a:xfrm>
          <a:custGeom>
            <a:avLst/>
            <a:gdLst/>
            <a:ahLst/>
            <a:cxnLst/>
            <a:rect l="l" t="t" r="r" b="b"/>
            <a:pathLst>
              <a:path w="78917" h="33527">
                <a:moveTo>
                  <a:pt x="0" y="0"/>
                </a:moveTo>
                <a:lnTo>
                  <a:pt x="0" y="33528"/>
                </a:lnTo>
                <a:lnTo>
                  <a:pt x="59054" y="33528"/>
                </a:lnTo>
                <a:lnTo>
                  <a:pt x="74338" y="28908"/>
                </a:lnTo>
                <a:lnTo>
                  <a:pt x="78917" y="17646"/>
                </a:lnTo>
                <a:lnTo>
                  <a:pt x="74701" y="5798"/>
                </a:lnTo>
                <a:lnTo>
                  <a:pt x="60788" y="43"/>
                </a:lnTo>
                <a:lnTo>
                  <a:pt x="0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900736" y="5457507"/>
            <a:ext cx="736942" cy="558643"/>
          </a:xfrm>
          <a:custGeom>
            <a:avLst/>
            <a:gdLst/>
            <a:ahLst/>
            <a:cxnLst/>
            <a:rect l="l" t="t" r="r" b="b"/>
            <a:pathLst>
              <a:path w="736942" h="426224">
                <a:moveTo>
                  <a:pt x="736942" y="0"/>
                </a:moveTo>
                <a:lnTo>
                  <a:pt x="195325" y="0"/>
                </a:lnTo>
                <a:lnTo>
                  <a:pt x="12" y="195275"/>
                </a:lnTo>
                <a:lnTo>
                  <a:pt x="0" y="426224"/>
                </a:lnTo>
                <a:lnTo>
                  <a:pt x="541680" y="426224"/>
                </a:lnTo>
                <a:lnTo>
                  <a:pt x="630523" y="337375"/>
                </a:lnTo>
                <a:lnTo>
                  <a:pt x="252869" y="337375"/>
                </a:lnTo>
                <a:lnTo>
                  <a:pt x="88912" y="337362"/>
                </a:lnTo>
                <a:lnTo>
                  <a:pt x="88912" y="195275"/>
                </a:lnTo>
                <a:lnTo>
                  <a:pt x="736942" y="195275"/>
                </a:lnTo>
                <a:lnTo>
                  <a:pt x="736942" y="0"/>
                </a:lnTo>
                <a:close/>
              </a:path>
              <a:path w="736942" h="426224">
                <a:moveTo>
                  <a:pt x="409663" y="195275"/>
                </a:moveTo>
                <a:lnTo>
                  <a:pt x="323151" y="195275"/>
                </a:lnTo>
                <a:lnTo>
                  <a:pt x="338378" y="196644"/>
                </a:lnTo>
                <a:lnTo>
                  <a:pt x="352125" y="200627"/>
                </a:lnTo>
                <a:lnTo>
                  <a:pt x="382625" y="226348"/>
                </a:lnTo>
                <a:lnTo>
                  <a:pt x="392136" y="253070"/>
                </a:lnTo>
                <a:lnTo>
                  <a:pt x="391331" y="271191"/>
                </a:lnTo>
                <a:lnTo>
                  <a:pt x="376363" y="312596"/>
                </a:lnTo>
                <a:lnTo>
                  <a:pt x="332628" y="336849"/>
                </a:lnTo>
                <a:lnTo>
                  <a:pt x="323151" y="337375"/>
                </a:lnTo>
                <a:lnTo>
                  <a:pt x="630536" y="337362"/>
                </a:lnTo>
                <a:lnTo>
                  <a:pt x="409663" y="337362"/>
                </a:lnTo>
                <a:lnTo>
                  <a:pt x="409663" y="195275"/>
                </a:lnTo>
                <a:close/>
              </a:path>
              <a:path w="736942" h="426224">
                <a:moveTo>
                  <a:pt x="252869" y="195275"/>
                </a:moveTo>
                <a:lnTo>
                  <a:pt x="177939" y="195275"/>
                </a:lnTo>
                <a:lnTo>
                  <a:pt x="197224" y="196962"/>
                </a:lnTo>
                <a:lnTo>
                  <a:pt x="211893" y="201797"/>
                </a:lnTo>
                <a:lnTo>
                  <a:pt x="222218" y="209443"/>
                </a:lnTo>
                <a:lnTo>
                  <a:pt x="228472" y="219561"/>
                </a:lnTo>
                <a:lnTo>
                  <a:pt x="230927" y="231815"/>
                </a:lnTo>
                <a:lnTo>
                  <a:pt x="228926" y="246429"/>
                </a:lnTo>
                <a:lnTo>
                  <a:pt x="222590" y="257122"/>
                </a:lnTo>
                <a:lnTo>
                  <a:pt x="228736" y="268198"/>
                </a:lnTo>
                <a:lnTo>
                  <a:pt x="233631" y="279736"/>
                </a:lnTo>
                <a:lnTo>
                  <a:pt x="236170" y="292538"/>
                </a:lnTo>
                <a:lnTo>
                  <a:pt x="234643" y="306607"/>
                </a:lnTo>
                <a:lnTo>
                  <a:pt x="192533" y="336993"/>
                </a:lnTo>
                <a:lnTo>
                  <a:pt x="183464" y="337362"/>
                </a:lnTo>
                <a:lnTo>
                  <a:pt x="252869" y="337362"/>
                </a:lnTo>
                <a:lnTo>
                  <a:pt x="252869" y="310921"/>
                </a:lnTo>
                <a:lnTo>
                  <a:pt x="320268" y="310921"/>
                </a:lnTo>
                <a:lnTo>
                  <a:pt x="334269" y="308628"/>
                </a:lnTo>
                <a:lnTo>
                  <a:pt x="345768" y="302110"/>
                </a:lnTo>
                <a:lnTo>
                  <a:pt x="354291" y="291903"/>
                </a:lnTo>
                <a:lnTo>
                  <a:pt x="268084" y="279209"/>
                </a:lnTo>
                <a:lnTo>
                  <a:pt x="268084" y="253479"/>
                </a:lnTo>
                <a:lnTo>
                  <a:pt x="359194" y="253479"/>
                </a:lnTo>
                <a:lnTo>
                  <a:pt x="353941" y="240249"/>
                </a:lnTo>
                <a:lnTo>
                  <a:pt x="345267" y="230198"/>
                </a:lnTo>
                <a:lnTo>
                  <a:pt x="333646" y="223865"/>
                </a:lnTo>
                <a:lnTo>
                  <a:pt x="320268" y="221716"/>
                </a:lnTo>
                <a:lnTo>
                  <a:pt x="252869" y="221716"/>
                </a:lnTo>
                <a:lnTo>
                  <a:pt x="252869" y="195275"/>
                </a:lnTo>
                <a:close/>
              </a:path>
              <a:path w="736942" h="426224">
                <a:moveTo>
                  <a:pt x="736942" y="195275"/>
                </a:moveTo>
                <a:lnTo>
                  <a:pt x="541680" y="195275"/>
                </a:lnTo>
                <a:lnTo>
                  <a:pt x="541680" y="221716"/>
                </a:lnTo>
                <a:lnTo>
                  <a:pt x="440728" y="221716"/>
                </a:lnTo>
                <a:lnTo>
                  <a:pt x="440728" y="249745"/>
                </a:lnTo>
                <a:lnTo>
                  <a:pt x="498195" y="249745"/>
                </a:lnTo>
                <a:lnTo>
                  <a:pt x="516956" y="251610"/>
                </a:lnTo>
                <a:lnTo>
                  <a:pt x="531162" y="256894"/>
                </a:lnTo>
                <a:lnTo>
                  <a:pt x="541165" y="265130"/>
                </a:lnTo>
                <a:lnTo>
                  <a:pt x="547320" y="275852"/>
                </a:lnTo>
                <a:lnTo>
                  <a:pt x="549980" y="288591"/>
                </a:lnTo>
                <a:lnTo>
                  <a:pt x="548581" y="303353"/>
                </a:lnTo>
                <a:lnTo>
                  <a:pt x="509693" y="336584"/>
                </a:lnTo>
                <a:lnTo>
                  <a:pt x="497319" y="337362"/>
                </a:lnTo>
                <a:lnTo>
                  <a:pt x="630536" y="337362"/>
                </a:lnTo>
                <a:lnTo>
                  <a:pt x="736942" y="230949"/>
                </a:lnTo>
                <a:lnTo>
                  <a:pt x="736942" y="195275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3202924" y="991018"/>
            <a:ext cx="262829" cy="543515"/>
          </a:xfrm>
          <a:custGeom>
            <a:avLst/>
            <a:gdLst/>
            <a:ahLst/>
            <a:cxnLst/>
            <a:rect l="l" t="t" r="r" b="b"/>
            <a:pathLst>
              <a:path w="262829" h="414682">
                <a:moveTo>
                  <a:pt x="98637" y="8308"/>
                </a:moveTo>
                <a:lnTo>
                  <a:pt x="57419" y="33044"/>
                </a:lnTo>
                <a:lnTo>
                  <a:pt x="28861" y="64413"/>
                </a:lnTo>
                <a:lnTo>
                  <a:pt x="10732" y="100923"/>
                </a:lnTo>
                <a:lnTo>
                  <a:pt x="1601" y="141081"/>
                </a:lnTo>
                <a:lnTo>
                  <a:pt x="0" y="161997"/>
                </a:lnTo>
                <a:lnTo>
                  <a:pt x="149" y="183198"/>
                </a:lnTo>
                <a:lnTo>
                  <a:pt x="5031" y="225631"/>
                </a:lnTo>
                <a:lnTo>
                  <a:pt x="14900" y="266739"/>
                </a:lnTo>
                <a:lnTo>
                  <a:pt x="28409" y="304882"/>
                </a:lnTo>
                <a:lnTo>
                  <a:pt x="52554" y="352944"/>
                </a:lnTo>
                <a:lnTo>
                  <a:pt x="75981" y="383946"/>
                </a:lnTo>
                <a:lnTo>
                  <a:pt x="114189" y="409301"/>
                </a:lnTo>
                <a:lnTo>
                  <a:pt x="149264" y="414682"/>
                </a:lnTo>
                <a:lnTo>
                  <a:pt x="160413" y="412907"/>
                </a:lnTo>
                <a:lnTo>
                  <a:pt x="195638" y="387897"/>
                </a:lnTo>
                <a:lnTo>
                  <a:pt x="203467" y="357082"/>
                </a:lnTo>
                <a:lnTo>
                  <a:pt x="202528" y="345615"/>
                </a:lnTo>
                <a:lnTo>
                  <a:pt x="181164" y="298372"/>
                </a:lnTo>
                <a:lnTo>
                  <a:pt x="153155" y="269815"/>
                </a:lnTo>
                <a:lnTo>
                  <a:pt x="125128" y="246274"/>
                </a:lnTo>
                <a:lnTo>
                  <a:pt x="115814" y="238325"/>
                </a:lnTo>
                <a:lnTo>
                  <a:pt x="88608" y="211615"/>
                </a:lnTo>
                <a:lnTo>
                  <a:pt x="64584" y="178938"/>
                </a:lnTo>
                <a:lnTo>
                  <a:pt x="48798" y="143377"/>
                </a:lnTo>
                <a:lnTo>
                  <a:pt x="42063" y="100923"/>
                </a:lnTo>
                <a:lnTo>
                  <a:pt x="42072" y="98704"/>
                </a:lnTo>
                <a:lnTo>
                  <a:pt x="51658" y="54536"/>
                </a:lnTo>
                <a:lnTo>
                  <a:pt x="74425" y="22163"/>
                </a:lnTo>
                <a:lnTo>
                  <a:pt x="85659" y="14560"/>
                </a:lnTo>
                <a:lnTo>
                  <a:pt x="98637" y="8308"/>
                </a:lnTo>
                <a:close/>
              </a:path>
              <a:path w="262829" h="414682">
                <a:moveTo>
                  <a:pt x="138808" y="0"/>
                </a:moveTo>
                <a:lnTo>
                  <a:pt x="136750" y="50"/>
                </a:lnTo>
                <a:lnTo>
                  <a:pt x="134668" y="190"/>
                </a:lnTo>
                <a:lnTo>
                  <a:pt x="132598" y="355"/>
                </a:lnTo>
                <a:lnTo>
                  <a:pt x="146660" y="962"/>
                </a:lnTo>
                <a:lnTo>
                  <a:pt x="157979" y="4354"/>
                </a:lnTo>
                <a:lnTo>
                  <a:pt x="183513" y="45559"/>
                </a:lnTo>
                <a:lnTo>
                  <a:pt x="183688" y="54536"/>
                </a:lnTo>
                <a:lnTo>
                  <a:pt x="182941" y="64413"/>
                </a:lnTo>
                <a:lnTo>
                  <a:pt x="164076" y="112049"/>
                </a:lnTo>
                <a:lnTo>
                  <a:pt x="151076" y="128587"/>
                </a:lnTo>
                <a:lnTo>
                  <a:pt x="149362" y="130568"/>
                </a:lnTo>
                <a:lnTo>
                  <a:pt x="133624" y="170880"/>
                </a:lnTo>
                <a:lnTo>
                  <a:pt x="134143" y="182914"/>
                </a:lnTo>
                <a:lnTo>
                  <a:pt x="160702" y="220742"/>
                </a:lnTo>
                <a:lnTo>
                  <a:pt x="184019" y="227007"/>
                </a:lnTo>
                <a:lnTo>
                  <a:pt x="195432" y="226621"/>
                </a:lnTo>
                <a:lnTo>
                  <a:pt x="234599" y="204455"/>
                </a:lnTo>
                <a:lnTo>
                  <a:pt x="255198" y="167134"/>
                </a:lnTo>
                <a:lnTo>
                  <a:pt x="262829" y="127368"/>
                </a:lnTo>
                <a:lnTo>
                  <a:pt x="262777" y="120655"/>
                </a:lnTo>
                <a:lnTo>
                  <a:pt x="252607" y="73579"/>
                </a:lnTo>
                <a:lnTo>
                  <a:pt x="231905" y="40727"/>
                </a:lnTo>
                <a:lnTo>
                  <a:pt x="202255" y="15963"/>
                </a:lnTo>
                <a:lnTo>
                  <a:pt x="165914" y="2042"/>
                </a:lnTo>
                <a:lnTo>
                  <a:pt x="152594" y="229"/>
                </a:lnTo>
                <a:lnTo>
                  <a:pt x="138808" y="0"/>
                </a:lnTo>
                <a:close/>
              </a:path>
            </a:pathLst>
          </a:custGeom>
          <a:solidFill>
            <a:srgbClr val="00AAE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3244951" y="991398"/>
            <a:ext cx="141757" cy="310813"/>
          </a:xfrm>
          <a:custGeom>
            <a:avLst/>
            <a:gdLst/>
            <a:ahLst/>
            <a:cxnLst/>
            <a:rect l="l" t="t" r="r" b="b"/>
            <a:pathLst>
              <a:path w="141757" h="237139">
                <a:moveTo>
                  <a:pt x="97463" y="0"/>
                </a:moveTo>
                <a:lnTo>
                  <a:pt x="53850" y="9953"/>
                </a:lnTo>
                <a:lnTo>
                  <a:pt x="15427" y="42783"/>
                </a:lnTo>
                <a:lnTo>
                  <a:pt x="1910" y="78501"/>
                </a:lnTo>
                <a:lnTo>
                  <a:pt x="0" y="101399"/>
                </a:lnTo>
                <a:lnTo>
                  <a:pt x="181" y="105720"/>
                </a:lnTo>
                <a:lnTo>
                  <a:pt x="11036" y="155108"/>
                </a:lnTo>
                <a:lnTo>
                  <a:pt x="32134" y="192296"/>
                </a:lnTo>
                <a:lnTo>
                  <a:pt x="57450" y="222663"/>
                </a:lnTo>
                <a:lnTo>
                  <a:pt x="72754" y="237139"/>
                </a:lnTo>
                <a:lnTo>
                  <a:pt x="65704" y="229564"/>
                </a:lnTo>
                <a:lnTo>
                  <a:pt x="59503" y="219980"/>
                </a:lnTo>
                <a:lnTo>
                  <a:pt x="54365" y="208669"/>
                </a:lnTo>
                <a:lnTo>
                  <a:pt x="50500" y="195913"/>
                </a:lnTo>
                <a:lnTo>
                  <a:pt x="48122" y="181994"/>
                </a:lnTo>
                <a:lnTo>
                  <a:pt x="47441" y="167194"/>
                </a:lnTo>
                <a:lnTo>
                  <a:pt x="47637" y="161966"/>
                </a:lnTo>
                <a:lnTo>
                  <a:pt x="59452" y="117644"/>
                </a:lnTo>
                <a:lnTo>
                  <a:pt x="85301" y="87661"/>
                </a:lnTo>
                <a:lnTo>
                  <a:pt x="107530" y="78998"/>
                </a:lnTo>
                <a:lnTo>
                  <a:pt x="135575" y="78998"/>
                </a:lnTo>
                <a:lnTo>
                  <a:pt x="139247" y="70701"/>
                </a:lnTo>
                <a:lnTo>
                  <a:pt x="141522" y="58277"/>
                </a:lnTo>
                <a:lnTo>
                  <a:pt x="141676" y="54616"/>
                </a:lnTo>
                <a:lnTo>
                  <a:pt x="141757" y="51857"/>
                </a:lnTo>
                <a:lnTo>
                  <a:pt x="140508" y="38470"/>
                </a:lnTo>
                <a:lnTo>
                  <a:pt x="121183" y="7191"/>
                </a:lnTo>
                <a:lnTo>
                  <a:pt x="120078" y="6403"/>
                </a:lnTo>
                <a:lnTo>
                  <a:pt x="118935" y="5718"/>
                </a:lnTo>
                <a:lnTo>
                  <a:pt x="117779" y="5057"/>
                </a:lnTo>
                <a:lnTo>
                  <a:pt x="108757" y="1506"/>
                </a:lnTo>
                <a:lnTo>
                  <a:pt x="97463" y="0"/>
                </a:lnTo>
                <a:close/>
              </a:path>
              <a:path w="141757" h="237139">
                <a:moveTo>
                  <a:pt x="135575" y="78998"/>
                </a:moveTo>
                <a:lnTo>
                  <a:pt x="107530" y="78998"/>
                </a:lnTo>
                <a:lnTo>
                  <a:pt x="123976" y="80080"/>
                </a:lnTo>
                <a:lnTo>
                  <a:pt x="133857" y="82881"/>
                </a:lnTo>
                <a:lnTo>
                  <a:pt x="135575" y="78998"/>
                </a:lnTo>
                <a:close/>
              </a:path>
            </a:pathLst>
          </a:custGeom>
          <a:solidFill>
            <a:srgbClr val="F47B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601028" y="1152357"/>
            <a:ext cx="1434807" cy="220749"/>
          </a:xfrm>
          <a:custGeom>
            <a:avLst/>
            <a:gdLst/>
            <a:ahLst/>
            <a:cxnLst/>
            <a:rect l="l" t="t" r="r" b="b"/>
            <a:pathLst>
              <a:path w="1434807" h="168423">
                <a:moveTo>
                  <a:pt x="199301" y="41452"/>
                </a:moveTo>
                <a:lnTo>
                  <a:pt x="158925" y="52522"/>
                </a:lnTo>
                <a:lnTo>
                  <a:pt x="136442" y="84768"/>
                </a:lnTo>
                <a:lnTo>
                  <a:pt x="132331" y="119574"/>
                </a:lnTo>
                <a:lnTo>
                  <a:pt x="136246" y="132406"/>
                </a:lnTo>
                <a:lnTo>
                  <a:pt x="176213" y="164552"/>
                </a:lnTo>
                <a:lnTo>
                  <a:pt x="209428" y="168423"/>
                </a:lnTo>
                <a:lnTo>
                  <a:pt x="223353" y="165712"/>
                </a:lnTo>
                <a:lnTo>
                  <a:pt x="235805" y="160666"/>
                </a:lnTo>
                <a:lnTo>
                  <a:pt x="246535" y="153259"/>
                </a:lnTo>
                <a:lnTo>
                  <a:pt x="253447" y="145529"/>
                </a:lnTo>
                <a:lnTo>
                  <a:pt x="199301" y="145529"/>
                </a:lnTo>
                <a:lnTo>
                  <a:pt x="197105" y="145449"/>
                </a:lnTo>
                <a:lnTo>
                  <a:pt x="186233" y="142490"/>
                </a:lnTo>
                <a:lnTo>
                  <a:pt x="176700" y="134813"/>
                </a:lnTo>
                <a:lnTo>
                  <a:pt x="169939" y="121809"/>
                </a:lnTo>
                <a:lnTo>
                  <a:pt x="167385" y="102866"/>
                </a:lnTo>
                <a:lnTo>
                  <a:pt x="170661" y="85567"/>
                </a:lnTo>
                <a:lnTo>
                  <a:pt x="178221" y="73776"/>
                </a:lnTo>
                <a:lnTo>
                  <a:pt x="188651" y="67041"/>
                </a:lnTo>
                <a:lnTo>
                  <a:pt x="200537" y="64909"/>
                </a:lnTo>
                <a:lnTo>
                  <a:pt x="254263" y="64909"/>
                </a:lnTo>
                <a:lnTo>
                  <a:pt x="251219" y="60848"/>
                </a:lnTo>
                <a:lnTo>
                  <a:pt x="240948" y="52448"/>
                </a:lnTo>
                <a:lnTo>
                  <a:pt x="228686" y="46377"/>
                </a:lnTo>
                <a:lnTo>
                  <a:pt x="214710" y="42693"/>
                </a:lnTo>
                <a:lnTo>
                  <a:pt x="199301" y="41452"/>
                </a:lnTo>
                <a:close/>
              </a:path>
              <a:path w="1434807" h="168423">
                <a:moveTo>
                  <a:pt x="254263" y="64909"/>
                </a:moveTo>
                <a:lnTo>
                  <a:pt x="200537" y="64909"/>
                </a:lnTo>
                <a:lnTo>
                  <a:pt x="211622" y="67566"/>
                </a:lnTo>
                <a:lnTo>
                  <a:pt x="221459" y="74974"/>
                </a:lnTo>
                <a:lnTo>
                  <a:pt x="228496" y="87675"/>
                </a:lnTo>
                <a:lnTo>
                  <a:pt x="231184" y="106212"/>
                </a:lnTo>
                <a:lnTo>
                  <a:pt x="228165" y="124116"/>
                </a:lnTo>
                <a:lnTo>
                  <a:pt x="220762" y="136325"/>
                </a:lnTo>
                <a:lnTo>
                  <a:pt x="210599" y="143306"/>
                </a:lnTo>
                <a:lnTo>
                  <a:pt x="199301" y="145529"/>
                </a:lnTo>
                <a:lnTo>
                  <a:pt x="253447" y="145529"/>
                </a:lnTo>
                <a:lnTo>
                  <a:pt x="255296" y="143461"/>
                </a:lnTo>
                <a:lnTo>
                  <a:pt x="261839" y="131246"/>
                </a:lnTo>
                <a:lnTo>
                  <a:pt x="265916" y="116585"/>
                </a:lnTo>
                <a:lnTo>
                  <a:pt x="267279" y="99451"/>
                </a:lnTo>
                <a:lnTo>
                  <a:pt x="264664" y="84406"/>
                </a:lnTo>
                <a:lnTo>
                  <a:pt x="259217" y="71520"/>
                </a:lnTo>
                <a:lnTo>
                  <a:pt x="254263" y="64909"/>
                </a:lnTo>
                <a:close/>
              </a:path>
              <a:path w="1434807" h="168423">
                <a:moveTo>
                  <a:pt x="486371" y="67284"/>
                </a:moveTo>
                <a:lnTo>
                  <a:pt x="451561" y="67284"/>
                </a:lnTo>
                <a:lnTo>
                  <a:pt x="451561" y="165849"/>
                </a:lnTo>
                <a:lnTo>
                  <a:pt x="452831" y="167017"/>
                </a:lnTo>
                <a:lnTo>
                  <a:pt x="485139" y="167017"/>
                </a:lnTo>
                <a:lnTo>
                  <a:pt x="486371" y="165849"/>
                </a:lnTo>
                <a:lnTo>
                  <a:pt x="486371" y="67284"/>
                </a:lnTo>
                <a:close/>
              </a:path>
              <a:path w="1434807" h="168423">
                <a:moveTo>
                  <a:pt x="526491" y="43421"/>
                </a:moveTo>
                <a:lnTo>
                  <a:pt x="411467" y="43421"/>
                </a:lnTo>
                <a:lnTo>
                  <a:pt x="410197" y="44602"/>
                </a:lnTo>
                <a:lnTo>
                  <a:pt x="410209" y="66116"/>
                </a:lnTo>
                <a:lnTo>
                  <a:pt x="411467" y="67284"/>
                </a:lnTo>
                <a:lnTo>
                  <a:pt x="526491" y="67284"/>
                </a:lnTo>
                <a:lnTo>
                  <a:pt x="527761" y="66116"/>
                </a:lnTo>
                <a:lnTo>
                  <a:pt x="527761" y="44602"/>
                </a:lnTo>
                <a:lnTo>
                  <a:pt x="526491" y="43421"/>
                </a:lnTo>
                <a:close/>
              </a:path>
              <a:path w="1434807" h="168423">
                <a:moveTo>
                  <a:pt x="390715" y="43421"/>
                </a:moveTo>
                <a:lnTo>
                  <a:pt x="359448" y="43421"/>
                </a:lnTo>
                <a:lnTo>
                  <a:pt x="341568" y="44886"/>
                </a:lnTo>
                <a:lnTo>
                  <a:pt x="303121" y="64205"/>
                </a:lnTo>
                <a:lnTo>
                  <a:pt x="288058" y="98914"/>
                </a:lnTo>
                <a:lnTo>
                  <a:pt x="289171" y="113114"/>
                </a:lnTo>
                <a:lnTo>
                  <a:pt x="306767" y="148287"/>
                </a:lnTo>
                <a:lnTo>
                  <a:pt x="345678" y="166165"/>
                </a:lnTo>
                <a:lnTo>
                  <a:pt x="391439" y="167005"/>
                </a:lnTo>
                <a:lnTo>
                  <a:pt x="392950" y="167005"/>
                </a:lnTo>
                <a:lnTo>
                  <a:pt x="394233" y="165836"/>
                </a:lnTo>
                <a:lnTo>
                  <a:pt x="394068" y="144246"/>
                </a:lnTo>
                <a:lnTo>
                  <a:pt x="392836" y="143078"/>
                </a:lnTo>
                <a:lnTo>
                  <a:pt x="365482" y="143015"/>
                </a:lnTo>
                <a:lnTo>
                  <a:pt x="349849" y="140782"/>
                </a:lnTo>
                <a:lnTo>
                  <a:pt x="337439" y="134430"/>
                </a:lnTo>
                <a:lnTo>
                  <a:pt x="328810" y="124474"/>
                </a:lnTo>
                <a:lnTo>
                  <a:pt x="324519" y="111430"/>
                </a:lnTo>
                <a:lnTo>
                  <a:pt x="326568" y="94442"/>
                </a:lnTo>
                <a:lnTo>
                  <a:pt x="332717" y="81722"/>
                </a:lnTo>
                <a:lnTo>
                  <a:pt x="342255" y="73092"/>
                </a:lnTo>
                <a:lnTo>
                  <a:pt x="354473" y="68370"/>
                </a:lnTo>
                <a:lnTo>
                  <a:pt x="389166" y="67284"/>
                </a:lnTo>
                <a:lnTo>
                  <a:pt x="390626" y="67284"/>
                </a:lnTo>
                <a:lnTo>
                  <a:pt x="391858" y="66179"/>
                </a:lnTo>
                <a:lnTo>
                  <a:pt x="391985" y="44602"/>
                </a:lnTo>
                <a:lnTo>
                  <a:pt x="390715" y="43421"/>
                </a:lnTo>
                <a:close/>
              </a:path>
              <a:path w="1434807" h="168423">
                <a:moveTo>
                  <a:pt x="986967" y="43421"/>
                </a:moveTo>
                <a:lnTo>
                  <a:pt x="985672" y="44602"/>
                </a:lnTo>
                <a:lnTo>
                  <a:pt x="985672" y="165849"/>
                </a:lnTo>
                <a:lnTo>
                  <a:pt x="986929" y="167017"/>
                </a:lnTo>
                <a:lnTo>
                  <a:pt x="1019174" y="167017"/>
                </a:lnTo>
                <a:lnTo>
                  <a:pt x="1020432" y="165849"/>
                </a:lnTo>
                <a:lnTo>
                  <a:pt x="1020432" y="107835"/>
                </a:lnTo>
                <a:lnTo>
                  <a:pt x="1059029" y="107835"/>
                </a:lnTo>
                <a:lnTo>
                  <a:pt x="1053884" y="101854"/>
                </a:lnTo>
                <a:lnTo>
                  <a:pt x="1055859" y="99504"/>
                </a:lnTo>
                <a:lnTo>
                  <a:pt x="1020432" y="99504"/>
                </a:lnTo>
                <a:lnTo>
                  <a:pt x="1020432" y="44602"/>
                </a:lnTo>
                <a:lnTo>
                  <a:pt x="1019301" y="43484"/>
                </a:lnTo>
                <a:lnTo>
                  <a:pt x="986967" y="43421"/>
                </a:lnTo>
                <a:close/>
              </a:path>
              <a:path w="1434807" h="168423">
                <a:moveTo>
                  <a:pt x="1059029" y="107835"/>
                </a:moveTo>
                <a:lnTo>
                  <a:pt x="1021714" y="107835"/>
                </a:lnTo>
                <a:lnTo>
                  <a:pt x="1064691" y="164998"/>
                </a:lnTo>
                <a:lnTo>
                  <a:pt x="1065733" y="166458"/>
                </a:lnTo>
                <a:lnTo>
                  <a:pt x="1067180" y="167017"/>
                </a:lnTo>
                <a:lnTo>
                  <a:pt x="1108100" y="167017"/>
                </a:lnTo>
                <a:lnTo>
                  <a:pt x="1108697" y="165671"/>
                </a:lnTo>
                <a:lnTo>
                  <a:pt x="1107630" y="164338"/>
                </a:lnTo>
                <a:lnTo>
                  <a:pt x="1059029" y="107835"/>
                </a:lnTo>
                <a:close/>
              </a:path>
              <a:path w="1434807" h="168423">
                <a:moveTo>
                  <a:pt x="1101153" y="43421"/>
                </a:moveTo>
                <a:lnTo>
                  <a:pt x="1065339" y="43421"/>
                </a:lnTo>
                <a:lnTo>
                  <a:pt x="1064005" y="43929"/>
                </a:lnTo>
                <a:lnTo>
                  <a:pt x="1062977" y="44932"/>
                </a:lnTo>
                <a:lnTo>
                  <a:pt x="1021714" y="99504"/>
                </a:lnTo>
                <a:lnTo>
                  <a:pt x="1055859" y="99504"/>
                </a:lnTo>
                <a:lnTo>
                  <a:pt x="1095768" y="52031"/>
                </a:lnTo>
                <a:lnTo>
                  <a:pt x="1100937" y="45859"/>
                </a:lnTo>
                <a:lnTo>
                  <a:pt x="1101801" y="44602"/>
                </a:lnTo>
                <a:lnTo>
                  <a:pt x="1101153" y="43421"/>
                </a:lnTo>
                <a:close/>
              </a:path>
              <a:path w="1434807" h="168423">
                <a:moveTo>
                  <a:pt x="52895" y="0"/>
                </a:moveTo>
                <a:lnTo>
                  <a:pt x="12649" y="0"/>
                </a:lnTo>
                <a:lnTo>
                  <a:pt x="6032" y="965"/>
                </a:lnTo>
                <a:lnTo>
                  <a:pt x="787" y="5969"/>
                </a:lnTo>
                <a:lnTo>
                  <a:pt x="0" y="12192"/>
                </a:lnTo>
                <a:lnTo>
                  <a:pt x="0" y="165849"/>
                </a:lnTo>
                <a:lnTo>
                  <a:pt x="1206" y="167017"/>
                </a:lnTo>
                <a:lnTo>
                  <a:pt x="35026" y="167017"/>
                </a:lnTo>
                <a:lnTo>
                  <a:pt x="36283" y="165849"/>
                </a:lnTo>
                <a:lnTo>
                  <a:pt x="36283" y="104254"/>
                </a:lnTo>
                <a:lnTo>
                  <a:pt x="59499" y="104254"/>
                </a:lnTo>
                <a:lnTo>
                  <a:pt x="105921" y="88281"/>
                </a:lnTo>
                <a:lnTo>
                  <a:pt x="114209" y="78016"/>
                </a:lnTo>
                <a:lnTo>
                  <a:pt x="36283" y="78016"/>
                </a:lnTo>
                <a:lnTo>
                  <a:pt x="36283" y="26225"/>
                </a:lnTo>
                <a:lnTo>
                  <a:pt x="113618" y="26225"/>
                </a:lnTo>
                <a:lnTo>
                  <a:pt x="107169" y="17578"/>
                </a:lnTo>
                <a:lnTo>
                  <a:pt x="94902" y="8622"/>
                </a:lnTo>
                <a:lnTo>
                  <a:pt x="77161" y="2361"/>
                </a:lnTo>
                <a:lnTo>
                  <a:pt x="52895" y="0"/>
                </a:lnTo>
                <a:close/>
              </a:path>
              <a:path w="1434807" h="168423">
                <a:moveTo>
                  <a:pt x="113618" y="26225"/>
                </a:moveTo>
                <a:lnTo>
                  <a:pt x="52895" y="26225"/>
                </a:lnTo>
                <a:lnTo>
                  <a:pt x="69616" y="29437"/>
                </a:lnTo>
                <a:lnTo>
                  <a:pt x="79607" y="37917"/>
                </a:lnTo>
                <a:lnTo>
                  <a:pt x="83255" y="49937"/>
                </a:lnTo>
                <a:lnTo>
                  <a:pt x="80741" y="62449"/>
                </a:lnTo>
                <a:lnTo>
                  <a:pt x="72569" y="72533"/>
                </a:lnTo>
                <a:lnTo>
                  <a:pt x="57882" y="77755"/>
                </a:lnTo>
                <a:lnTo>
                  <a:pt x="52895" y="78016"/>
                </a:lnTo>
                <a:lnTo>
                  <a:pt x="114209" y="78016"/>
                </a:lnTo>
                <a:lnTo>
                  <a:pt x="119187" y="67236"/>
                </a:lnTo>
                <a:lnTo>
                  <a:pt x="121428" y="56241"/>
                </a:lnTo>
                <a:lnTo>
                  <a:pt x="121091" y="48559"/>
                </a:lnTo>
                <a:lnTo>
                  <a:pt x="119267" y="38752"/>
                </a:lnTo>
                <a:lnTo>
                  <a:pt x="114958" y="28023"/>
                </a:lnTo>
                <a:lnTo>
                  <a:pt x="113618" y="26225"/>
                </a:lnTo>
                <a:close/>
              </a:path>
              <a:path w="1434807" h="168423">
                <a:moveTo>
                  <a:pt x="806843" y="67284"/>
                </a:moveTo>
                <a:lnTo>
                  <a:pt x="772121" y="67284"/>
                </a:lnTo>
                <a:lnTo>
                  <a:pt x="772121" y="165849"/>
                </a:lnTo>
                <a:lnTo>
                  <a:pt x="773366" y="167017"/>
                </a:lnTo>
                <a:lnTo>
                  <a:pt x="805599" y="167017"/>
                </a:lnTo>
                <a:lnTo>
                  <a:pt x="806843" y="165849"/>
                </a:lnTo>
                <a:lnTo>
                  <a:pt x="806843" y="67284"/>
                </a:lnTo>
                <a:close/>
              </a:path>
              <a:path w="1434807" h="168423">
                <a:moveTo>
                  <a:pt x="804176" y="43421"/>
                </a:moveTo>
                <a:lnTo>
                  <a:pt x="707072" y="43421"/>
                </a:lnTo>
                <a:lnTo>
                  <a:pt x="700303" y="49771"/>
                </a:lnTo>
                <a:lnTo>
                  <a:pt x="700303" y="104876"/>
                </a:lnTo>
                <a:lnTo>
                  <a:pt x="698143" y="122228"/>
                </a:lnTo>
                <a:lnTo>
                  <a:pt x="691880" y="134546"/>
                </a:lnTo>
                <a:lnTo>
                  <a:pt x="681841" y="141433"/>
                </a:lnTo>
                <a:lnTo>
                  <a:pt x="672147" y="142811"/>
                </a:lnTo>
                <a:lnTo>
                  <a:pt x="670674" y="142862"/>
                </a:lnTo>
                <a:lnTo>
                  <a:pt x="669480" y="143903"/>
                </a:lnTo>
                <a:lnTo>
                  <a:pt x="669496" y="165849"/>
                </a:lnTo>
                <a:lnTo>
                  <a:pt x="670559" y="166865"/>
                </a:lnTo>
                <a:lnTo>
                  <a:pt x="671995" y="167005"/>
                </a:lnTo>
                <a:lnTo>
                  <a:pt x="679576" y="166941"/>
                </a:lnTo>
                <a:lnTo>
                  <a:pt x="719920" y="147769"/>
                </a:lnTo>
                <a:lnTo>
                  <a:pt x="731278" y="67284"/>
                </a:lnTo>
                <a:lnTo>
                  <a:pt x="806843" y="67284"/>
                </a:lnTo>
                <a:lnTo>
                  <a:pt x="806843" y="44602"/>
                </a:lnTo>
                <a:lnTo>
                  <a:pt x="805675" y="43484"/>
                </a:lnTo>
                <a:lnTo>
                  <a:pt x="804176" y="43421"/>
                </a:lnTo>
                <a:close/>
              </a:path>
              <a:path w="1434807" h="168423">
                <a:moveTo>
                  <a:pt x="1310462" y="43421"/>
                </a:moveTo>
                <a:lnTo>
                  <a:pt x="1272730" y="43421"/>
                </a:lnTo>
                <a:lnTo>
                  <a:pt x="1265961" y="49771"/>
                </a:lnTo>
                <a:lnTo>
                  <a:pt x="1266012" y="165900"/>
                </a:lnTo>
                <a:lnTo>
                  <a:pt x="1267231" y="167017"/>
                </a:lnTo>
                <a:lnTo>
                  <a:pt x="1299400" y="167017"/>
                </a:lnTo>
                <a:lnTo>
                  <a:pt x="1300627" y="165900"/>
                </a:lnTo>
                <a:lnTo>
                  <a:pt x="1300721" y="96621"/>
                </a:lnTo>
                <a:lnTo>
                  <a:pt x="1299959" y="71450"/>
                </a:lnTo>
                <a:lnTo>
                  <a:pt x="1329612" y="71450"/>
                </a:lnTo>
                <a:lnTo>
                  <a:pt x="1312151" y="45808"/>
                </a:lnTo>
                <a:lnTo>
                  <a:pt x="1310462" y="43421"/>
                </a:lnTo>
                <a:close/>
              </a:path>
              <a:path w="1434807" h="168423">
                <a:moveTo>
                  <a:pt x="1434807" y="71450"/>
                </a:moveTo>
                <a:lnTo>
                  <a:pt x="1400911" y="71450"/>
                </a:lnTo>
                <a:lnTo>
                  <a:pt x="1400136" y="96621"/>
                </a:lnTo>
                <a:lnTo>
                  <a:pt x="1400189" y="165900"/>
                </a:lnTo>
                <a:lnTo>
                  <a:pt x="1401356" y="167017"/>
                </a:lnTo>
                <a:lnTo>
                  <a:pt x="1433601" y="167017"/>
                </a:lnTo>
                <a:lnTo>
                  <a:pt x="1434755" y="165900"/>
                </a:lnTo>
                <a:lnTo>
                  <a:pt x="1434807" y="71450"/>
                </a:lnTo>
                <a:close/>
              </a:path>
              <a:path w="1434807" h="168423">
                <a:moveTo>
                  <a:pt x="1329612" y="71450"/>
                </a:moveTo>
                <a:lnTo>
                  <a:pt x="1301229" y="71450"/>
                </a:lnTo>
                <a:lnTo>
                  <a:pt x="1346098" y="138506"/>
                </a:lnTo>
                <a:lnTo>
                  <a:pt x="1348447" y="141846"/>
                </a:lnTo>
                <a:lnTo>
                  <a:pt x="1352638" y="141782"/>
                </a:lnTo>
                <a:lnTo>
                  <a:pt x="1354810" y="138468"/>
                </a:lnTo>
                <a:lnTo>
                  <a:pt x="1379333" y="101777"/>
                </a:lnTo>
                <a:lnTo>
                  <a:pt x="1350263" y="101777"/>
                </a:lnTo>
                <a:lnTo>
                  <a:pt x="1329612" y="71450"/>
                </a:lnTo>
                <a:close/>
              </a:path>
              <a:path w="1434807" h="168423">
                <a:moveTo>
                  <a:pt x="1428013" y="43484"/>
                </a:moveTo>
                <a:lnTo>
                  <a:pt x="1392364" y="43484"/>
                </a:lnTo>
                <a:lnTo>
                  <a:pt x="1391069" y="43700"/>
                </a:lnTo>
                <a:lnTo>
                  <a:pt x="1389849" y="44183"/>
                </a:lnTo>
                <a:lnTo>
                  <a:pt x="1388706" y="45808"/>
                </a:lnTo>
                <a:lnTo>
                  <a:pt x="1350263" y="101777"/>
                </a:lnTo>
                <a:lnTo>
                  <a:pt x="1379333" y="101777"/>
                </a:lnTo>
                <a:lnTo>
                  <a:pt x="1399603" y="71450"/>
                </a:lnTo>
                <a:lnTo>
                  <a:pt x="1434807" y="71450"/>
                </a:lnTo>
                <a:lnTo>
                  <a:pt x="1434713" y="49771"/>
                </a:lnTo>
                <a:lnTo>
                  <a:pt x="1428013" y="43484"/>
                </a:lnTo>
                <a:close/>
              </a:path>
              <a:path w="1434807" h="168423">
                <a:moveTo>
                  <a:pt x="1175702" y="41452"/>
                </a:moveTo>
                <a:lnTo>
                  <a:pt x="1135375" y="52521"/>
                </a:lnTo>
                <a:lnTo>
                  <a:pt x="1112917" y="84784"/>
                </a:lnTo>
                <a:lnTo>
                  <a:pt x="1108815" y="119619"/>
                </a:lnTo>
                <a:lnTo>
                  <a:pt x="1112734" y="132439"/>
                </a:lnTo>
                <a:lnTo>
                  <a:pt x="1152709" y="164551"/>
                </a:lnTo>
                <a:lnTo>
                  <a:pt x="1185957" y="168411"/>
                </a:lnTo>
                <a:lnTo>
                  <a:pt x="1199880" y="165686"/>
                </a:lnTo>
                <a:lnTo>
                  <a:pt x="1212324" y="160630"/>
                </a:lnTo>
                <a:lnTo>
                  <a:pt x="1223044" y="153214"/>
                </a:lnTo>
                <a:lnTo>
                  <a:pt x="1229902" y="145529"/>
                </a:lnTo>
                <a:lnTo>
                  <a:pt x="1175702" y="145529"/>
                </a:lnTo>
                <a:lnTo>
                  <a:pt x="1173541" y="145451"/>
                </a:lnTo>
                <a:lnTo>
                  <a:pt x="1162680" y="142501"/>
                </a:lnTo>
                <a:lnTo>
                  <a:pt x="1153147" y="134829"/>
                </a:lnTo>
                <a:lnTo>
                  <a:pt x="1146382" y="121826"/>
                </a:lnTo>
                <a:lnTo>
                  <a:pt x="1143824" y="102882"/>
                </a:lnTo>
                <a:lnTo>
                  <a:pt x="1147097" y="85575"/>
                </a:lnTo>
                <a:lnTo>
                  <a:pt x="1154654" y="73780"/>
                </a:lnTo>
                <a:lnTo>
                  <a:pt x="1165081" y="67042"/>
                </a:lnTo>
                <a:lnTo>
                  <a:pt x="1176960" y="64910"/>
                </a:lnTo>
                <a:lnTo>
                  <a:pt x="1230735" y="64910"/>
                </a:lnTo>
                <a:lnTo>
                  <a:pt x="1227667" y="60825"/>
                </a:lnTo>
                <a:lnTo>
                  <a:pt x="1217390" y="52435"/>
                </a:lnTo>
                <a:lnTo>
                  <a:pt x="1205118" y="46372"/>
                </a:lnTo>
                <a:lnTo>
                  <a:pt x="1191129" y="42692"/>
                </a:lnTo>
                <a:lnTo>
                  <a:pt x="1175702" y="41452"/>
                </a:lnTo>
                <a:close/>
              </a:path>
              <a:path w="1434807" h="168423">
                <a:moveTo>
                  <a:pt x="1230735" y="64910"/>
                </a:moveTo>
                <a:lnTo>
                  <a:pt x="1176960" y="64910"/>
                </a:lnTo>
                <a:lnTo>
                  <a:pt x="1188070" y="67572"/>
                </a:lnTo>
                <a:lnTo>
                  <a:pt x="1197901" y="74983"/>
                </a:lnTo>
                <a:lnTo>
                  <a:pt x="1204921" y="87686"/>
                </a:lnTo>
                <a:lnTo>
                  <a:pt x="1207598" y="106224"/>
                </a:lnTo>
                <a:lnTo>
                  <a:pt x="1204586" y="124123"/>
                </a:lnTo>
                <a:lnTo>
                  <a:pt x="1197196" y="136328"/>
                </a:lnTo>
                <a:lnTo>
                  <a:pt x="1187033" y="143307"/>
                </a:lnTo>
                <a:lnTo>
                  <a:pt x="1175702" y="145529"/>
                </a:lnTo>
                <a:lnTo>
                  <a:pt x="1229902" y="145529"/>
                </a:lnTo>
                <a:lnTo>
                  <a:pt x="1231793" y="143410"/>
                </a:lnTo>
                <a:lnTo>
                  <a:pt x="1238325" y="131190"/>
                </a:lnTo>
                <a:lnTo>
                  <a:pt x="1242393" y="116524"/>
                </a:lnTo>
                <a:lnTo>
                  <a:pt x="1243752" y="99383"/>
                </a:lnTo>
                <a:lnTo>
                  <a:pt x="1241126" y="84356"/>
                </a:lnTo>
                <a:lnTo>
                  <a:pt x="1235668" y="71479"/>
                </a:lnTo>
                <a:lnTo>
                  <a:pt x="1230735" y="64910"/>
                </a:lnTo>
                <a:close/>
              </a:path>
              <a:path w="1434807" h="168423">
                <a:moveTo>
                  <a:pt x="613678" y="42007"/>
                </a:moveTo>
                <a:lnTo>
                  <a:pt x="568885" y="51713"/>
                </a:lnTo>
                <a:lnTo>
                  <a:pt x="542804" y="80173"/>
                </a:lnTo>
                <a:lnTo>
                  <a:pt x="539105" y="93317"/>
                </a:lnTo>
                <a:lnTo>
                  <a:pt x="540359" y="111276"/>
                </a:lnTo>
                <a:lnTo>
                  <a:pt x="560105" y="148632"/>
                </a:lnTo>
                <a:lnTo>
                  <a:pt x="595756" y="165079"/>
                </a:lnTo>
                <a:lnTo>
                  <a:pt x="647128" y="167017"/>
                </a:lnTo>
                <a:lnTo>
                  <a:pt x="648576" y="167017"/>
                </a:lnTo>
                <a:lnTo>
                  <a:pt x="649871" y="165900"/>
                </a:lnTo>
                <a:lnTo>
                  <a:pt x="649909" y="145173"/>
                </a:lnTo>
                <a:lnTo>
                  <a:pt x="649757" y="143903"/>
                </a:lnTo>
                <a:lnTo>
                  <a:pt x="648576" y="142862"/>
                </a:lnTo>
                <a:lnTo>
                  <a:pt x="618578" y="142862"/>
                </a:lnTo>
                <a:lnTo>
                  <a:pt x="602266" y="140834"/>
                </a:lnTo>
                <a:lnTo>
                  <a:pt x="588672" y="135236"/>
                </a:lnTo>
                <a:lnTo>
                  <a:pt x="579029" y="126798"/>
                </a:lnTo>
                <a:lnTo>
                  <a:pt x="574567" y="116252"/>
                </a:lnTo>
                <a:lnTo>
                  <a:pt x="647979" y="114998"/>
                </a:lnTo>
                <a:lnTo>
                  <a:pt x="656196" y="114998"/>
                </a:lnTo>
                <a:lnTo>
                  <a:pt x="663003" y="108661"/>
                </a:lnTo>
                <a:lnTo>
                  <a:pt x="663003" y="98158"/>
                </a:lnTo>
                <a:lnTo>
                  <a:pt x="662303" y="92837"/>
                </a:lnTo>
                <a:lnTo>
                  <a:pt x="574446" y="92837"/>
                </a:lnTo>
                <a:lnTo>
                  <a:pt x="577922" y="78601"/>
                </a:lnTo>
                <a:lnTo>
                  <a:pt x="586864" y="68406"/>
                </a:lnTo>
                <a:lnTo>
                  <a:pt x="599818" y="64021"/>
                </a:lnTo>
                <a:lnTo>
                  <a:pt x="601510" y="63969"/>
                </a:lnTo>
                <a:lnTo>
                  <a:pt x="652017" y="63969"/>
                </a:lnTo>
                <a:lnTo>
                  <a:pt x="644149" y="54686"/>
                </a:lnTo>
                <a:lnTo>
                  <a:pt x="631291" y="46570"/>
                </a:lnTo>
                <a:lnTo>
                  <a:pt x="613678" y="42007"/>
                </a:lnTo>
                <a:close/>
              </a:path>
              <a:path w="1434807" h="168423">
                <a:moveTo>
                  <a:pt x="652017" y="63969"/>
                </a:moveTo>
                <a:lnTo>
                  <a:pt x="601510" y="63969"/>
                </a:lnTo>
                <a:lnTo>
                  <a:pt x="613661" y="66490"/>
                </a:lnTo>
                <a:lnTo>
                  <a:pt x="623870" y="74627"/>
                </a:lnTo>
                <a:lnTo>
                  <a:pt x="628810" y="89245"/>
                </a:lnTo>
                <a:lnTo>
                  <a:pt x="574446" y="92837"/>
                </a:lnTo>
                <a:lnTo>
                  <a:pt x="662303" y="92837"/>
                </a:lnTo>
                <a:lnTo>
                  <a:pt x="661678" y="88091"/>
                </a:lnTo>
                <a:lnTo>
                  <a:pt x="658593" y="76673"/>
                </a:lnTo>
                <a:lnTo>
                  <a:pt x="653000" y="65129"/>
                </a:lnTo>
                <a:lnTo>
                  <a:pt x="652017" y="63969"/>
                </a:lnTo>
                <a:close/>
              </a:path>
              <a:path w="1434807" h="168423">
                <a:moveTo>
                  <a:pt x="911040" y="42538"/>
                </a:moveTo>
                <a:lnTo>
                  <a:pt x="864617" y="51270"/>
                </a:lnTo>
                <a:lnTo>
                  <a:pt x="833439" y="90412"/>
                </a:lnTo>
                <a:lnTo>
                  <a:pt x="831930" y="104406"/>
                </a:lnTo>
                <a:lnTo>
                  <a:pt x="833719" y="119974"/>
                </a:lnTo>
                <a:lnTo>
                  <a:pt x="856865" y="152620"/>
                </a:lnTo>
                <a:lnTo>
                  <a:pt x="896924" y="166242"/>
                </a:lnTo>
                <a:lnTo>
                  <a:pt x="918155" y="166427"/>
                </a:lnTo>
                <a:lnTo>
                  <a:pt x="933310" y="166037"/>
                </a:lnTo>
                <a:lnTo>
                  <a:pt x="941815" y="165554"/>
                </a:lnTo>
                <a:lnTo>
                  <a:pt x="944994" y="165417"/>
                </a:lnTo>
                <a:lnTo>
                  <a:pt x="946251" y="164312"/>
                </a:lnTo>
                <a:lnTo>
                  <a:pt x="946194" y="141619"/>
                </a:lnTo>
                <a:lnTo>
                  <a:pt x="918595" y="141619"/>
                </a:lnTo>
                <a:lnTo>
                  <a:pt x="900210" y="140068"/>
                </a:lnTo>
                <a:lnTo>
                  <a:pt x="885507" y="135680"/>
                </a:lnTo>
                <a:lnTo>
                  <a:pt x="874979" y="128843"/>
                </a:lnTo>
                <a:lnTo>
                  <a:pt x="869170" y="119957"/>
                </a:lnTo>
                <a:lnTo>
                  <a:pt x="941920" y="114998"/>
                </a:lnTo>
                <a:lnTo>
                  <a:pt x="950086" y="114998"/>
                </a:lnTo>
                <a:lnTo>
                  <a:pt x="956894" y="108686"/>
                </a:lnTo>
                <a:lnTo>
                  <a:pt x="956970" y="100977"/>
                </a:lnTo>
                <a:lnTo>
                  <a:pt x="956152" y="92849"/>
                </a:lnTo>
                <a:lnTo>
                  <a:pt x="868210" y="92849"/>
                </a:lnTo>
                <a:lnTo>
                  <a:pt x="871680" y="78603"/>
                </a:lnTo>
                <a:lnTo>
                  <a:pt x="880623" y="68403"/>
                </a:lnTo>
                <a:lnTo>
                  <a:pt x="893568" y="64021"/>
                </a:lnTo>
                <a:lnTo>
                  <a:pt x="895248" y="63969"/>
                </a:lnTo>
                <a:lnTo>
                  <a:pt x="945451" y="63969"/>
                </a:lnTo>
                <a:lnTo>
                  <a:pt x="940288" y="56974"/>
                </a:lnTo>
                <a:lnTo>
                  <a:pt x="928080" y="48026"/>
                </a:lnTo>
                <a:lnTo>
                  <a:pt x="911040" y="42538"/>
                </a:lnTo>
                <a:close/>
              </a:path>
              <a:path w="1434807" h="168423">
                <a:moveTo>
                  <a:pt x="944994" y="140068"/>
                </a:moveTo>
                <a:lnTo>
                  <a:pt x="943458" y="140072"/>
                </a:lnTo>
                <a:lnTo>
                  <a:pt x="928483" y="141302"/>
                </a:lnTo>
                <a:lnTo>
                  <a:pt x="918595" y="141619"/>
                </a:lnTo>
                <a:lnTo>
                  <a:pt x="946194" y="141619"/>
                </a:lnTo>
                <a:lnTo>
                  <a:pt x="946137" y="141071"/>
                </a:lnTo>
                <a:lnTo>
                  <a:pt x="944994" y="140068"/>
                </a:lnTo>
                <a:close/>
              </a:path>
              <a:path w="1434807" h="168423">
                <a:moveTo>
                  <a:pt x="945451" y="63969"/>
                </a:moveTo>
                <a:lnTo>
                  <a:pt x="895248" y="63969"/>
                </a:lnTo>
                <a:lnTo>
                  <a:pt x="907421" y="66496"/>
                </a:lnTo>
                <a:lnTo>
                  <a:pt x="917619" y="74655"/>
                </a:lnTo>
                <a:lnTo>
                  <a:pt x="922547" y="89315"/>
                </a:lnTo>
                <a:lnTo>
                  <a:pt x="868210" y="92849"/>
                </a:lnTo>
                <a:lnTo>
                  <a:pt x="956152" y="92849"/>
                </a:lnTo>
                <a:lnTo>
                  <a:pt x="956005" y="91385"/>
                </a:lnTo>
                <a:lnTo>
                  <a:pt x="953442" y="79974"/>
                </a:lnTo>
                <a:lnTo>
                  <a:pt x="948473" y="68063"/>
                </a:lnTo>
                <a:lnTo>
                  <a:pt x="945451" y="63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6812803" y="3060295"/>
            <a:ext cx="591794" cy="931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8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1E37-E9CC-41AA-A431-A83583D3F8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82113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5CFFD-188A-4884-8799-792DA0EF42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55306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F098-5FE6-4351-8615-C3DD83A04C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91896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1C62-1803-44F2-9F8C-D6F8D48CA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17878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C7F55-B7DD-460D-A884-FBAEB177D2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20261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CA36AB-B74B-4C9C-A54D-210B40BE7C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4" r:id="rId1"/>
    <p:sldLayoutId id="2147486435" r:id="rId2"/>
    <p:sldLayoutId id="2147486436" r:id="rId3"/>
    <p:sldLayoutId id="2147486437" r:id="rId4"/>
    <p:sldLayoutId id="2147486438" r:id="rId5"/>
    <p:sldLayoutId id="2147486439" r:id="rId6"/>
    <p:sldLayoutId id="2147486440" r:id="rId7"/>
    <p:sldLayoutId id="2147486441" r:id="rId8"/>
    <p:sldLayoutId id="2147486442" r:id="rId9"/>
    <p:sldLayoutId id="2147486443" r:id="rId10"/>
    <p:sldLayoutId id="2147486444" r:id="rId11"/>
    <p:sldLayoutId id="2147486445" r:id="rId12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66EAED-BC93-42D8-AE28-97EC5CCF1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3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6" r:id="rId1"/>
    <p:sldLayoutId id="2147486547" r:id="rId2"/>
    <p:sldLayoutId id="2147486548" r:id="rId3"/>
    <p:sldLayoutId id="2147486549" r:id="rId4"/>
    <p:sldLayoutId id="2147486550" r:id="rId5"/>
    <p:sldLayoutId id="2147486551" r:id="rId6"/>
    <p:sldLayoutId id="2147486552" r:id="rId7"/>
    <p:sldLayoutId id="2147486553" r:id="rId8"/>
    <p:sldLayoutId id="2147486554" r:id="rId9"/>
    <p:sldLayoutId id="2147486555" r:id="rId10"/>
    <p:sldLayoutId id="2147486556" r:id="rId11"/>
    <p:sldLayoutId id="2147486557" r:id="rId12"/>
    <p:sldLayoutId id="2147486558" r:id="rId13"/>
    <p:sldLayoutId id="2147486578" r:id="rId14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892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0" r:id="rId1"/>
    <p:sldLayoutId id="2147486561" r:id="rId2"/>
    <p:sldLayoutId id="2147486562" r:id="rId3"/>
    <p:sldLayoutId id="2147486563" r:id="rId4"/>
    <p:sldLayoutId id="2147486564" r:id="rId5"/>
    <p:sldLayoutId id="2147486565" r:id="rId6"/>
    <p:sldLayoutId id="2147486566" r:id="rId7"/>
    <p:sldLayoutId id="2147486567" r:id="rId8"/>
    <p:sldLayoutId id="2147486568" r:id="rId9"/>
    <p:sldLayoutId id="2147486569" r:id="rId10"/>
    <p:sldLayoutId id="2147486570" r:id="rId11"/>
    <p:sldLayoutId id="21474865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rgbClr val="32364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9299" y="802753"/>
            <a:ext cx="4885400" cy="8872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1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300" y="6604178"/>
            <a:ext cx="1969544" cy="1334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9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3" r:id="rId1"/>
    <p:sldLayoutId id="2147486574" r:id="rId2"/>
    <p:sldLayoutId id="2147486575" r:id="rId3"/>
    <p:sldLayoutId id="2147486576" r:id="rId4"/>
    <p:sldLayoutId id="2147486577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11188" y="981075"/>
            <a:ext cx="8305800" cy="885825"/>
          </a:xfrm>
        </p:spPr>
        <p:txBody>
          <a:bodyPr/>
          <a:lstStyle/>
          <a:p>
            <a:pPr eaLnBrk="1" hangingPunct="1"/>
            <a:r>
              <a:rPr lang="ru-RU" altLang="ru-RU" sz="2200">
                <a:solidFill>
                  <a:srgbClr val="075794"/>
                </a:solidFill>
                <a:cs typeface="Arial" charset="0"/>
              </a:rPr>
              <a:t>ПЕРЕХОДНЫЙ ПЕРИОД  ДЛЯ УЧАСТНИКОВ ЗАКУПКИ, РАНЕЕ АККРЕДИТОВАННЫХ НА ЭЛЕКТРОННЫХ ПЛОЩАДКАХ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75037"/>
              </p:ext>
            </p:extLst>
          </p:nvPr>
        </p:nvGraphicFramePr>
        <p:xfrm>
          <a:off x="609600" y="2168525"/>
          <a:ext cx="8229600" cy="450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1346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T="59922" marB="5992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 января 2019 года порядок аккредитации участников </a:t>
                      </a: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закупки на электронной площадке для участия в электронных процедурах </a:t>
                      </a: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остается прежним</a:t>
                      </a:r>
                    </a:p>
                  </a:txBody>
                  <a:tcPr marT="59922" marB="5992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512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T="59922" marB="5992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</a:t>
                      </a: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января 2019 года </a:t>
                      </a: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аккредитация участников закупок на электронных площадках осуществляется после регистрации таких участников в ЕИС.</a:t>
                      </a:r>
                    </a:p>
                  </a:txBody>
                  <a:tcPr marT="59922" marB="5992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346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T="59922" marB="5992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января по 31 декабря 2019 года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включительно аккредитованные ранее на электронных площадках участники закупок для участия в электронных процедурах обязаны пройти регистрацию в ЕИС.</a:t>
                      </a:r>
                    </a:p>
                  </a:txBody>
                  <a:tcPr marT="59922" marB="5992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84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T="59922" marB="5992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</a:t>
                      </a: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 декабря 2019 года включительно подача заявок на участие в электронных процедурах </a:t>
                      </a: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участие в таких процедурах осуществляются в том числе лицами, которые аккредитованы </a:t>
                      </a: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 января 2019 года на электронной площадке</a:t>
                      </a: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информация и документы которых включены в реестр участников электронного аукциона, получивших аккредитацию на электронной площадке. </a:t>
                      </a: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этом регистрация в ЕИС им не потребуется.</a:t>
                      </a:r>
                    </a:p>
                  </a:txBody>
                  <a:tcPr marT="59922" marB="5992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512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T="59922" marB="59922" anchor="ctr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Старый порядок аккредитации участников на электронной площадке перестанет действовать с 1 января 2019 года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59922" marB="59922">
                    <a:lnL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7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279226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048000"/>
            <a:ext cx="8061366" cy="1295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cap="all" spc="-85" dirty="0">
                <a:solidFill>
                  <a:srgbClr val="FFFFFF"/>
                </a:solidFill>
                <a:latin typeface="Arial"/>
                <a:cs typeface="Arial"/>
              </a:rPr>
              <a:t>НОВЫЙ ПОРЯДОК ЗАКЛЮЧЕНИЯ КОНТРАКТА</a:t>
            </a:r>
            <a:endParaRPr lang="ru-RU" sz="2200" b="1" spc="-85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35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Порядок заключения контракта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457200" y="2033695"/>
            <a:ext cx="2962672" cy="3484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 2018 года вводится единый порядок заключения контракта по всем видам электронных процедур.</a:t>
            </a:r>
          </a:p>
          <a:p>
            <a:pPr marL="0" indent="0">
              <a:buNone/>
            </a:pPr>
            <a:r>
              <a:rPr lang="ru-RU" dirty="0"/>
              <a:t>Контракт может быть заключен </a:t>
            </a:r>
            <a:br>
              <a:rPr lang="ru-RU" dirty="0"/>
            </a:br>
            <a:r>
              <a:rPr lang="ru-RU" b="1" dirty="0"/>
              <a:t>не ранее чем через 10 дней с даты размещения в ЕИС </a:t>
            </a:r>
            <a:r>
              <a:rPr lang="ru-RU" dirty="0"/>
              <a:t>протоколов подведения итогов и определения победителей, </a:t>
            </a:r>
            <a:r>
              <a:rPr lang="ru-RU" b="1" dirty="0"/>
              <a:t>кроме запросов котировок и запросов предложения</a:t>
            </a:r>
            <a:br>
              <a:rPr lang="ru-RU" b="1" dirty="0"/>
            </a:br>
            <a:r>
              <a:rPr lang="ru-RU" b="1" dirty="0"/>
              <a:t>в электронной форме.</a:t>
            </a:r>
          </a:p>
          <a:p>
            <a:pPr marL="0" indent="0">
              <a:buNone/>
            </a:pPr>
            <a:r>
              <a:rPr lang="ru-RU" dirty="0"/>
              <a:t>Для них срок составляет не ранее </a:t>
            </a:r>
            <a:br>
              <a:rPr lang="ru-RU" dirty="0"/>
            </a:br>
            <a:r>
              <a:rPr lang="ru-RU" dirty="0"/>
              <a:t>чем через 7 дней с даты размещения в ЕИС вышеперечисленных протоколов.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716784" y="2025864"/>
            <a:ext cx="4103688" cy="386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</a:rPr>
              <a:t>Алгоритм заключения контракта (ст. 83.2) 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716784" y="2442360"/>
            <a:ext cx="4103688" cy="3147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</a:rPr>
              <a:t>Заказчик в течение 5 дней с даты размещения в ЕИС итоговых протоколов направляет победителю проект контракта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</a:rPr>
              <a:t>Победитель в течение 5 дней с даты размещения заказчиком проекта контракта подписывает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его, одновременно  предоставив информацию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об обеспечении контракта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</a:rPr>
              <a:t>Если участник закупки, с которым заключается контракт, не согласен с проектом, размещенным заказчиком, в течение 5 дней, отведенных ему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на подписание, он должен сформировать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и направить заказчику протокол разногласий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ru-RU" dirty="0">
                <a:solidFill>
                  <a:prstClr val="black"/>
                </a:solidFill>
              </a:rPr>
              <a:t>Протокол разногласий может быть размещен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на электронной площадке в отношении соответствую-</a:t>
            </a:r>
            <a:r>
              <a:rPr lang="ru-RU" dirty="0" err="1">
                <a:solidFill>
                  <a:prstClr val="black"/>
                </a:solidFill>
              </a:rPr>
              <a:t>щего</a:t>
            </a:r>
            <a:r>
              <a:rPr lang="ru-RU" dirty="0">
                <a:solidFill>
                  <a:prstClr val="black"/>
                </a:solidFill>
              </a:rPr>
              <a:t> контракта не более чем один раз</a:t>
            </a:r>
          </a:p>
        </p:txBody>
      </p:sp>
      <p:pic>
        <p:nvPicPr>
          <p:cNvPr id="2054" name="Picture 6" descr="C:\Users\Drimkast\Desktop\Преза_вашкеба\225881 Презентации по обучению\тема 2\set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84" y="4941627"/>
            <a:ext cx="432000" cy="4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rimkast\Desktop\Преза_вашкеба\225881 Презентации по обучению\тема 2\set-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84" y="2492614"/>
            <a:ext cx="432000" cy="4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rimkast\Desktop\Преза_вашкеба\225881 Презентации по обучению\тема 2\set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84" y="3157508"/>
            <a:ext cx="432000" cy="4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rimkast\Desktop\Преза_вашкеба\225881 Презентации по обучению\тема 2\set-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84" y="3967240"/>
            <a:ext cx="432000" cy="4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9906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63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978" y="1894405"/>
            <a:ext cx="7956000" cy="38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022339"/>
            <a:ext cx="8229600" cy="872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200" kern="120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 fontAlgn="auto"/>
            <a:r>
              <a:rPr lang="ru-RU" dirty="0"/>
              <a:t>Порядок заключения контракта (Информационное письмо Минфина РФ от 25.06.2018 г. N 24-06-08/43650)</a:t>
            </a:r>
          </a:p>
        </p:txBody>
      </p:sp>
    </p:spTree>
    <p:extLst>
      <p:ext uri="{BB962C8B-B14F-4D97-AF65-F5344CB8AC3E}">
        <p14:creationId xmlns:p14="http://schemas.microsoft.com/office/powerpoint/2010/main" val="175092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Drimkast\Desktop\Преза_вашкеба\225881 Презентации по обучению\тема 2\shutterstock_251155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r="31234"/>
          <a:stretch/>
        </p:blipFill>
        <p:spPr bwMode="auto">
          <a:xfrm>
            <a:off x="0" y="812800"/>
            <a:ext cx="1979614" cy="52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22339"/>
            <a:ext cx="6275040" cy="872066"/>
          </a:xfrm>
        </p:spPr>
        <p:txBody>
          <a:bodyPr/>
          <a:lstStyle/>
          <a:p>
            <a:pPr algn="ctr"/>
            <a:r>
              <a:rPr lang="ru-RU" dirty="0"/>
              <a:t>Порядок заключения контракта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9488" y="2033696"/>
            <a:ext cx="5518249" cy="25383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В течение 3 рабочих дней заказчик размещает новый проект контракта с изменениями, внесенными в соответствии с протоколом разногласий, либо повторно размещает действующий проект контракта с обоснованием непринятия поправок из протокола с указанием причин отказа в отдельном документе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 течение 3 рабочих дней после повторного размещения заказчиком проекта контракта после рассмотрения протокола разногласий,   победитель обязан его подписать и приложить обеспечение исполнения контракта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 течение 3 рабочих дней после подписания проекта контракта участником закупки, заказчик обязан подписать его со своей стороны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411760" y="4725071"/>
            <a:ext cx="6275040" cy="1152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prstClr val="black"/>
                </a:solidFill>
              </a:rPr>
              <a:t>Примечания: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prstClr val="black"/>
                </a:solidFill>
              </a:rPr>
              <a:t>При уклонении победителя от подписания контракта, право подписать контракт передается участнику, занявшему второе место.  Он признается победителем, </a:t>
            </a:r>
            <a:br>
              <a:rPr lang="ru-RU" b="1" i="1" dirty="0">
                <a:solidFill>
                  <a:prstClr val="black"/>
                </a:solidFill>
              </a:rPr>
            </a:br>
            <a:r>
              <a:rPr lang="ru-RU" b="1" i="1" dirty="0">
                <a:solidFill>
                  <a:prstClr val="black"/>
                </a:solidFill>
              </a:rPr>
              <a:t>и на него распространяются все требования, которые распространяются </a:t>
            </a:r>
            <a:br>
              <a:rPr lang="ru-RU" b="1" i="1" dirty="0">
                <a:solidFill>
                  <a:prstClr val="black"/>
                </a:solidFill>
              </a:rPr>
            </a:br>
            <a:r>
              <a:rPr lang="ru-RU" b="1" i="1" dirty="0">
                <a:solidFill>
                  <a:prstClr val="black"/>
                </a:solidFill>
              </a:rPr>
              <a:t>на победителя.</a:t>
            </a:r>
          </a:p>
        </p:txBody>
      </p:sp>
      <p:pic>
        <p:nvPicPr>
          <p:cNvPr id="3074" name="Picture 2" descr="C:\Users\Drimkast\Desktop\Преза_вашкеба\225881 Презентации по обучению\тема 2\set-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2" y="2132486"/>
            <a:ext cx="431999" cy="4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rimkast\Desktop\Преза_вашкеба\225881 Презентации по обучению\тема 2\set-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2" y="3057565"/>
            <a:ext cx="431999" cy="4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rimkast\Desktop\Преза_вашкеба\225881 Презентации по обучению\тема 2\set-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45" y="4009243"/>
            <a:ext cx="431999" cy="4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9906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576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E:\DROPBOX\home\Roseltorg\Полиграфия\Таблички-логоти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68420" r="27499"/>
          <a:stretch>
            <a:fillRect/>
          </a:stretch>
        </p:blipFill>
        <p:spPr bwMode="auto">
          <a:xfrm>
            <a:off x="3619500" y="5883275"/>
            <a:ext cx="1905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420888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-13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Мартьянов Илья Вячеславович</a:t>
            </a:r>
            <a:endParaRPr lang="en-US" sz="3200" b="1" spc="-130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3200" b="1" spc="-130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spc="-13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</a:t>
            </a:r>
            <a:r>
              <a:rPr lang="en-US" sz="3200" b="1" spc="-130" dirty="0" err="1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Roseltorg</a:t>
            </a:r>
            <a:r>
              <a:rPr lang="ru-RU" sz="3200" b="1" spc="-13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-Самарская область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500" y="5375275"/>
            <a:ext cx="88201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 +7 (927) 716-70-00</a:t>
            </a:r>
          </a:p>
          <a:p>
            <a:pPr>
              <a:defRPr/>
            </a:pPr>
            <a:r>
              <a:rPr lang="en-US" sz="2800" b="1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2800" b="1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dirty="0" err="1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</a:t>
            </a:r>
            <a:r>
              <a:rPr lang="ru-RU" sz="2800" b="1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err="1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i.martianov</a:t>
            </a:r>
            <a:r>
              <a:rPr lang="ru-RU" sz="2800" b="1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@roseltorg.ru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8540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FFFFFF"/>
                </a:solidFill>
                <a:latin typeface="Arial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127961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631825"/>
            <a:ext cx="8305800" cy="887413"/>
          </a:xfrm>
        </p:spPr>
        <p:txBody>
          <a:bodyPr/>
          <a:lstStyle/>
          <a:p>
            <a:pPr eaLnBrk="1" hangingPunct="1"/>
            <a:r>
              <a:rPr lang="ru-RU" altLang="ru-RU" sz="2200" dirty="0">
                <a:solidFill>
                  <a:srgbClr val="075794"/>
                </a:solidFill>
                <a:cs typeface="Arial" charset="0"/>
              </a:rPr>
              <a:t>АККРЕДИТАЦИЯ НА ЭП, НОВЫЕ ПОЛОЖЕНИЯ</a:t>
            </a:r>
          </a:p>
        </p:txBody>
      </p:sp>
      <p:sp>
        <p:nvSpPr>
          <p:cNvPr id="68611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3505200" cy="407193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Arial" charset="0"/>
              </a:rPr>
              <a:t>Для прохождения аккредитации необходимо предоставить необходимые документы из списка.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ru-RU" altLang="ru-RU" sz="1400"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Arial" charset="0"/>
              </a:rPr>
              <a:t>Аккредитоваться для участия по 44-ФЗ необходимо строго как поставщику.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ru-RU" altLang="ru-RU" sz="1400"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Arial" charset="0"/>
              </a:rPr>
              <a:t>Аккредитация на федеральных ЭТП в качестве поставщика предоставляется на 3 года.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ru-RU" altLang="ru-RU" sz="1400">
              <a:cs typeface="Arial" charset="0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Arial" charset="0"/>
              </a:rPr>
              <a:t> Аккредитация на секциях госторогов и коммерческих торгов может осуществляться отдельно.</a:t>
            </a:r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609600" y="1431925"/>
            <a:ext cx="3124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СУЩЕСТВУЩАЯ МОДЕЛЬ</a:t>
            </a:r>
          </a:p>
        </p:txBody>
      </p:sp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5105400" y="1395413"/>
            <a:ext cx="3124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ПОСЛЕ ВНЕСЕНИЯ ПОПРАВОК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724400" y="2020888"/>
            <a:ext cx="3505200" cy="407193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latin typeface="+mn-lt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572000" y="2276475"/>
            <a:ext cx="4343400" cy="4005263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С 1 января 2019 года - обязаны</a:t>
            </a: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 проходить регистрацию в ЕИС.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Далее информация из ЕИС будет перенаправлена на отобранные для проведения закупок  по 44-ФЗ электронные площадки.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Площадки будут проводить окончательную аккредитацию участников.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В ЕИС будет вестись единый реестр участников закупки.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в реестре бесплатная, сроком на 3 года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9075588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1125538"/>
            <a:ext cx="8686800" cy="885825"/>
          </a:xfrm>
        </p:spPr>
        <p:txBody>
          <a:bodyPr/>
          <a:lstStyle/>
          <a:p>
            <a:pPr eaLnBrk="1" hangingPunct="1"/>
            <a:r>
              <a:rPr lang="ru-RU" altLang="ru-RU" sz="2200">
                <a:solidFill>
                  <a:srgbClr val="075794"/>
                </a:solidFill>
                <a:cs typeface="Arial" charset="0"/>
              </a:rPr>
              <a:t>СХЕМА ВЗАИМОДЕЙСТВИЯ ЭП-УЧАСТНИК ЗАКУПКИ </a:t>
            </a:r>
            <a:br>
              <a:rPr lang="ru-RU" altLang="ru-RU" sz="2200">
                <a:solidFill>
                  <a:srgbClr val="075794"/>
                </a:solidFill>
                <a:cs typeface="Arial" charset="0"/>
              </a:rPr>
            </a:br>
            <a:r>
              <a:rPr lang="ru-RU" altLang="ru-RU" sz="2200">
                <a:solidFill>
                  <a:srgbClr val="075794"/>
                </a:solidFill>
                <a:cs typeface="Arial" charset="0"/>
              </a:rPr>
              <a:t>С 2018 ГОДА</a:t>
            </a:r>
            <a:endParaRPr lang="ru-RU" altLang="ru-RU" sz="220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395288" y="2636838"/>
            <a:ext cx="8305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400" dirty="0"/>
              <a:t>Для участия в электронных процедурах и внесения обеспечения заявок используются </a:t>
            </a:r>
            <a:r>
              <a:rPr lang="ru-RU" altLang="ru-RU" sz="1400" b="1" dirty="0"/>
              <a:t>специальные счета.</a:t>
            </a:r>
          </a:p>
          <a:p>
            <a:pPr algn="just" eaLnBrk="1" hangingPunct="1"/>
            <a:endParaRPr lang="ru-RU" altLang="ru-RU" sz="1400" b="1" dirty="0"/>
          </a:p>
          <a:p>
            <a:pPr algn="just" eaLnBrk="1" hangingPunct="1"/>
            <a:r>
              <a:rPr lang="ru-RU" altLang="ru-RU" sz="1400" b="1" dirty="0"/>
              <a:t>Специальные счета </a:t>
            </a:r>
            <a:r>
              <a:rPr lang="ru-RU" altLang="ru-RU" sz="1400" dirty="0"/>
              <a:t>– счета, открытые поставщиками в банках, перечень которых будет установлен Правительством РФ. Участник закупки будет вправе открыть на основании договора с любым банком из утвержденного перечня специальный счет, на который  вносятся денежные средства,  в отношении которых возможно осуществлять (при необходимости).</a:t>
            </a:r>
          </a:p>
          <a:p>
            <a:pPr algn="just" eaLnBrk="1" hangingPunct="1"/>
            <a:endParaRPr lang="ru-RU" altLang="ru-RU" sz="1400" b="1" dirty="0"/>
          </a:p>
          <a:p>
            <a:pPr algn="just" eaLnBrk="1" hangingPunct="1"/>
            <a:r>
              <a:rPr lang="ru-RU" altLang="ru-RU" sz="1400" b="1" dirty="0"/>
              <a:t>С 1 октября 2018 года средства обеспечения вносятся на специальные счета </a:t>
            </a:r>
            <a:r>
              <a:rPr lang="ru-RU" altLang="ru-RU" sz="1400" dirty="0"/>
              <a:t>(подробнее о механизме </a:t>
            </a:r>
            <a:r>
              <a:rPr lang="ru-RU" altLang="ru-RU" sz="1400" dirty="0" err="1"/>
              <a:t>спецсчетов</a:t>
            </a:r>
            <a:r>
              <a:rPr lang="ru-RU" altLang="ru-RU" sz="1400" dirty="0"/>
              <a:t> см. в разделе «Обеспечение заявок»)</a:t>
            </a:r>
          </a:p>
        </p:txBody>
      </p:sp>
    </p:spTree>
    <p:extLst>
      <p:ext uri="{BB962C8B-B14F-4D97-AF65-F5344CB8AC3E}">
        <p14:creationId xmlns:p14="http://schemas.microsoft.com/office/powerpoint/2010/main" val="923935337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388" y="908050"/>
            <a:ext cx="8686800" cy="600075"/>
          </a:xfrm>
        </p:spPr>
        <p:txBody>
          <a:bodyPr/>
          <a:lstStyle/>
          <a:p>
            <a:pPr eaLnBrk="1" hangingPunct="1"/>
            <a:r>
              <a:rPr lang="ru-RU" altLang="ru-RU" sz="2200">
                <a:solidFill>
                  <a:srgbClr val="075794"/>
                </a:solidFill>
                <a:cs typeface="Arial" charset="0"/>
              </a:rPr>
              <a:t>ОБЕСПЕЧЕНИЕ ЗАЯВОК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76388"/>
            <a:ext cx="3962400" cy="5048250"/>
          </a:xfrm>
        </p:spPr>
        <p:txBody>
          <a:bodyPr>
            <a:noAutofit/>
          </a:bodyPr>
          <a:lstStyle/>
          <a:p>
            <a:pPr marL="0" lvl="1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ct val="80000"/>
              <a:buFontTx/>
              <a:buNone/>
              <a:defRPr/>
            </a:pPr>
            <a:r>
              <a:rPr lang="ru-RU" sz="1400" b="1" dirty="0">
                <a:solidFill>
                  <a:sysClr val="windowText" lastClr="000000"/>
                </a:solidFill>
                <a:cs typeface="Arial" pitchFamily="34" charset="0"/>
              </a:rPr>
              <a:t>Обеспечение заявок при проведении конкурсов и аукционов до 1 июля 2018 года</a:t>
            </a:r>
          </a:p>
          <a:p>
            <a:pPr marL="0" lvl="1" indent="17780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ct val="80000"/>
              <a:buFontTx/>
              <a:buNone/>
              <a:defRPr/>
            </a:pPr>
            <a:endParaRPr lang="ru-RU" sz="1400" b="1" dirty="0">
              <a:solidFill>
                <a:sysClr val="windowText" lastClr="000000"/>
              </a:solidFill>
              <a:cs typeface="Arial" pitchFamily="34" charset="0"/>
            </a:endParaRPr>
          </a:p>
          <a:p>
            <a:pPr marL="0" lvl="1" indent="177800" algn="just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ysClr val="windowText" lastClr="000000"/>
                </a:solidFill>
                <a:cs typeface="Arial" pitchFamily="34" charset="0"/>
              </a:rPr>
              <a:t>Требовалось  </a:t>
            </a:r>
            <a:r>
              <a:rPr lang="ru-RU" sz="1400" b="1" dirty="0">
                <a:solidFill>
                  <a:sysClr val="windowText" lastClr="000000"/>
                </a:solidFill>
                <a:cs typeface="Arial" pitchFamily="34" charset="0"/>
              </a:rPr>
              <a:t>всегда</a:t>
            </a:r>
          </a:p>
          <a:p>
            <a:pPr marL="0" lvl="1" indent="177800" algn="just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ysClr val="windowText" lastClr="000000"/>
                </a:solidFill>
                <a:cs typeface="Arial" pitchFamily="34" charset="0"/>
              </a:rPr>
              <a:t>Требования к обеспечению заявок устанавливаются заказчиком</a:t>
            </a:r>
          </a:p>
          <a:p>
            <a:pPr marL="0" lvl="1" indent="177800" algn="just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ysClr val="windowText" lastClr="000000"/>
                </a:solidFill>
                <a:cs typeface="Arial" pitchFamily="34" charset="0"/>
              </a:rPr>
              <a:t>Если электронный аукцион - только внесение денежных средств</a:t>
            </a:r>
          </a:p>
          <a:p>
            <a:pPr marL="0" lvl="1" indent="177800" algn="just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ysClr val="windowText" lastClr="000000"/>
                </a:solidFill>
                <a:cs typeface="Arial" pitchFamily="34" charset="0"/>
              </a:rPr>
              <a:t>При проведении конкурса или закрытого аукциона есть выбор между внесением денежных средств или предоставлением банковской гарантии</a:t>
            </a:r>
          </a:p>
          <a:p>
            <a:pPr marL="0" lvl="1" indent="177800" algn="just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ysClr val="windowText" lastClr="000000"/>
                </a:solidFill>
                <a:cs typeface="Arial" pitchFamily="34" charset="0"/>
              </a:rPr>
              <a:t>от 0,5%  до 5% </a:t>
            </a:r>
            <a:r>
              <a:rPr lang="ru-RU" sz="1400" dirty="0">
                <a:solidFill>
                  <a:sysClr val="windowText" lastClr="000000"/>
                </a:solidFill>
                <a:cs typeface="Arial" pitchFamily="34" charset="0"/>
              </a:rPr>
              <a:t>НМЦК</a:t>
            </a:r>
          </a:p>
          <a:p>
            <a:pPr marL="0" lvl="1" indent="177800" algn="just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ysClr val="windowText" lastClr="000000"/>
                </a:solidFill>
                <a:cs typeface="Arial" pitchFamily="34" charset="0"/>
              </a:rPr>
              <a:t>Если при проведении аукционов  НМЦК не превышает 3 млн. руб., то </a:t>
            </a:r>
            <a:r>
              <a:rPr lang="ru-RU" sz="1400" b="1" dirty="0">
                <a:solidFill>
                  <a:sysClr val="windowText" lastClr="000000"/>
                </a:solidFill>
                <a:cs typeface="Arial" pitchFamily="34" charset="0"/>
              </a:rPr>
              <a:t>1%</a:t>
            </a:r>
            <a:r>
              <a:rPr lang="ru-RU" sz="1400" dirty="0">
                <a:solidFill>
                  <a:sysClr val="windowText" lastClr="000000"/>
                </a:solidFill>
                <a:cs typeface="Arial" pitchFamily="34" charset="0"/>
              </a:rPr>
              <a:t> НМЦК</a:t>
            </a:r>
          </a:p>
          <a:p>
            <a:pPr marL="0" lvl="1" indent="177800" algn="just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ysClr val="windowText" lastClr="000000"/>
                </a:solidFill>
                <a:cs typeface="Arial" pitchFamily="34" charset="0"/>
              </a:rPr>
              <a:t>Если участником закупки является учреждение или предприятие уголовно-исполнительной системы, организация инвалидов, СМП либо социально ориентированная некоммерческая организация, размер обеспечения заявки не может превышать 2% НМЦ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70660" name="Текст 3"/>
          <p:cNvSpPr txBox="1">
            <a:spLocks noChangeArrowheads="1"/>
          </p:cNvSpPr>
          <p:nvPr/>
        </p:nvSpPr>
        <p:spPr bwMode="auto">
          <a:xfrm>
            <a:off x="4800600" y="1535113"/>
            <a:ext cx="4114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200" b="1" dirty="0"/>
          </a:p>
          <a:p>
            <a:pPr algn="ctr" eaLnBrk="1" hangingPunct="1"/>
            <a:r>
              <a:rPr lang="ru-RU" altLang="ru-RU" sz="1400" b="1" dirty="0"/>
              <a:t>С 1 июля 2018 года</a:t>
            </a:r>
            <a:r>
              <a:rPr lang="ru-RU" altLang="ru-RU" sz="1400" dirty="0"/>
              <a:t> </a:t>
            </a:r>
          </a:p>
          <a:p>
            <a:pPr eaLnBrk="1" hangingPunct="1"/>
            <a:endParaRPr lang="ru-RU" altLang="ru-RU" sz="1400" dirty="0"/>
          </a:p>
          <a:p>
            <a:pPr eaLnBrk="1" hangingPunct="1"/>
            <a:r>
              <a:rPr lang="ru-RU" altLang="ru-RU" sz="1400" dirty="0"/>
              <a:t>Заказчик </a:t>
            </a:r>
            <a:r>
              <a:rPr lang="ru-RU" altLang="ru-RU" sz="1400" b="1" dirty="0"/>
              <a:t>обязан устанавливать</a:t>
            </a:r>
            <a:r>
              <a:rPr lang="ru-RU" altLang="ru-RU" sz="1400" dirty="0"/>
              <a:t> обеспечение заявок в процедурах, </a:t>
            </a:r>
            <a:r>
              <a:rPr lang="ru-RU" altLang="ru-RU" sz="1400" b="1" dirty="0"/>
              <a:t>начальная максимальная цена которых превышает 1 миллионов рублей. </a:t>
            </a:r>
          </a:p>
          <a:p>
            <a:pPr eaLnBrk="1" hangingPunct="1"/>
            <a:endParaRPr lang="ru-RU" altLang="ru-RU" sz="1400" b="1" dirty="0"/>
          </a:p>
          <a:p>
            <a:pPr eaLnBrk="1" hangingPunct="1"/>
            <a:r>
              <a:rPr lang="ru-RU" altLang="ru-RU" sz="1400" dirty="0"/>
              <a:t>Размер обеспечения заявки на участие в конкурсе или аукционе должен составлять:</a:t>
            </a:r>
          </a:p>
          <a:p>
            <a:pPr eaLnBrk="1" hangingPunct="1"/>
            <a:r>
              <a:rPr lang="ru-RU" altLang="ru-RU" sz="1400" dirty="0"/>
              <a:t>1) от 0,5% до 1% начальной (максимальной) цены контракта, если размер НМЦК  составляет 1-20 миллионов рублей;</a:t>
            </a:r>
          </a:p>
          <a:p>
            <a:pPr eaLnBrk="1" hangingPunct="1"/>
            <a:r>
              <a:rPr lang="ru-RU" altLang="ru-RU" sz="1400" dirty="0"/>
              <a:t>2) от 0,5% до 5% от НМЦК, если НМЦК составляет более 20 миллионов рублей.</a:t>
            </a:r>
          </a:p>
          <a:p>
            <a:pPr eaLnBrk="1" hangingPunct="1"/>
            <a:endParaRPr lang="ru-RU" altLang="ru-RU" sz="1400" dirty="0"/>
          </a:p>
          <a:p>
            <a:pPr eaLnBrk="1" hangingPunct="1"/>
            <a:r>
              <a:rPr lang="ru-RU" altLang="ru-RU" sz="1400" b="1" dirty="0"/>
              <a:t>Внесение денежных средств через </a:t>
            </a:r>
            <a:r>
              <a:rPr lang="ru-RU" altLang="ru-RU" sz="1400" b="1" dirty="0" err="1"/>
              <a:t>спецсчета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72357358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1052513"/>
            <a:ext cx="8610600" cy="871537"/>
          </a:xfrm>
        </p:spPr>
        <p:txBody>
          <a:bodyPr/>
          <a:lstStyle/>
          <a:p>
            <a:pPr eaLnBrk="1" hangingPunct="1"/>
            <a:r>
              <a:rPr lang="ru-RU" altLang="ru-RU" sz="2200">
                <a:solidFill>
                  <a:srgbClr val="075794"/>
                </a:solidFill>
                <a:cs typeface="Arial" charset="0"/>
              </a:rPr>
              <a:t>ОБЩИЙ МЕХАНИЗМ ВЗАИМОДЙЕСТВИЯ УЧАСТНИКА ЗАКУПКИ, ЭП И БАНКА СО СПЕЦСЧЕТОМ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57200" y="1930400"/>
            <a:ext cx="8458200" cy="45259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33400" y="1530066"/>
          <a:ext cx="8382000" cy="4927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91886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3124200"/>
            <a:ext cx="7086600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ru-RU" sz="2200" cap="all" spc="-85" dirty="0">
                <a:solidFill>
                  <a:schemeClr val="bg1"/>
                </a:solidFill>
                <a:latin typeface="Arial"/>
                <a:cs typeface="Arial"/>
              </a:rPr>
              <a:t>Новые способы КОНКУРЕНТНЫХ  закупок:</a:t>
            </a:r>
          </a:p>
          <a:p>
            <a:pPr marL="12700" algn="ctr"/>
            <a:endParaRPr lang="ru-RU" sz="800" cap="all" spc="-8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algn="ctr"/>
            <a:r>
              <a:rPr lang="ru-RU" sz="2200" cap="all" spc="-85" dirty="0">
                <a:solidFill>
                  <a:schemeClr val="bg1"/>
                </a:solidFill>
                <a:latin typeface="Arial"/>
                <a:cs typeface="Arial"/>
              </a:rPr>
              <a:t> ЭЛЕКТРОННЫЕ ПРОЦЕДУРЫ ПО 44-ФЗ </a:t>
            </a:r>
            <a:endParaRPr sz="2200" cap="all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022339"/>
            <a:ext cx="8229600" cy="872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200" kern="120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 fontAlgn="auto"/>
            <a:r>
              <a:rPr lang="ru-RU" dirty="0"/>
              <a:t>Открытый конкурс в электронной форме</a:t>
            </a:r>
          </a:p>
        </p:txBody>
      </p:sp>
      <p:pic>
        <p:nvPicPr>
          <p:cNvPr id="1026" name="Picture 2" descr="C:\Users\User\Desktop\Screen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5" y="1676400"/>
            <a:ext cx="8784000" cy="28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050" y="4724401"/>
            <a:ext cx="169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5 рабочих дней;</a:t>
            </a:r>
            <a:b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Если НМЦК ≤1 млн руб., то 1 рабочий день.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9250" y="4724401"/>
            <a:ext cx="193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В течение 3-х часов в рабочий день после истечения 1 рабочего дня с даты окончания срока рассмотрения 1-х частей.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9025" y="4724400"/>
            <a:ext cx="18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Не более 3-х рабочих дней;</a:t>
            </a:r>
            <a:b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Если НМЦК ≤1 млн руб., то 1 рабочий день.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0225" y="4724400"/>
            <a:ext cx="1794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Не позднее рабочего дня следующего после получения протокола подачи окончательных ценовых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402421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22340"/>
            <a:ext cx="7696200" cy="730261"/>
          </a:xfrm>
        </p:spPr>
        <p:txBody>
          <a:bodyPr/>
          <a:lstStyle/>
          <a:p>
            <a:pPr algn="ctr"/>
            <a:r>
              <a:rPr lang="ru-RU" dirty="0"/>
              <a:t>Запрос котировок в электронной форме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9906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er\Desktop\Screen\Рисунок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52600"/>
            <a:ext cx="4176000" cy="317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502920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1 рабочий день после окончания приема заявок</a:t>
            </a:r>
            <a:b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(ч. 1 ст. 82.4)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5029201"/>
            <a:ext cx="177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Не ранее чем через 7 дней с даты размещения протокола в ЕИС (ч. 9 ст. 83.2)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63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9906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Запрос предложений в электронной форме</a:t>
            </a:r>
          </a:p>
        </p:txBody>
      </p:sp>
      <p:pic>
        <p:nvPicPr>
          <p:cNvPr id="2050" name="Picture 2" descr="C:\Users\User\Desktop\Screen\Рисунок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7" y="1752600"/>
            <a:ext cx="8064000" cy="310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92017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Не позднее рабочего дня, следующего за датой окончания срока подачи заявок.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4920173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В течение 1 рабочего дня с момента размещения выписки из протокола (ч. 21 ст. 83.1)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4909829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В течение 1 рабочего дня с даты окончания срока для направления окончательных предложений</a:t>
            </a:r>
            <a:b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(ч. 23 ст. 83.1)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909829"/>
            <a:ext cx="1633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Не ранее чем через 7 дней с даты размещения протокола в ЕИС (ч. 9 ст. 83.2)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141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99DAA6D-D56C-4DB6-89D0-877E117FF2EF}"/>
  <p:tag name="GENSWF_ADVANCE_TIME" val="78.2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16FA8AB-C36B-4DE4-8F15-8757DD4AC083}"/>
  <p:tag name="GENSWF_ADVANCE_TIME" val="59.5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34433DC-EE14-4BF6-B96E-B95DC484244A}"/>
  <p:tag name="GENSWF_ADVANCE_TIME" val="88.2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F921465-213F-4E2F-9DA0-4E3280840BD0}"/>
  <p:tag name="GENSWF_ADVANCE_TIME" val="243.264"/>
</p:tagLst>
</file>

<file path=ppt/theme/theme1.xml><?xml version="1.0" encoding="utf-8"?>
<a:theme xmlns:a="http://schemas.openxmlformats.org/drawingml/2006/main" name="Обучающий материал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>
          <a:solidFill>
            <a:schemeClr val="tx1">
              <a:lumMod val="75000"/>
              <a:lumOff val="25000"/>
            </a:schemeClr>
          </a:solidFill>
        </a:ln>
      </a:spPr>
      <a:bodyPr wrap="square" lIns="180000" tIns="108000" rIns="144000" bIns="72000" rtlCol="0" anchor="t" anchorCtr="0">
        <a:spAutoFit/>
      </a:bodyPr>
      <a:lstStyle>
        <a:defPPr>
          <a:spcAft>
            <a:spcPts val="600"/>
          </a:spcAft>
          <a:defRPr sz="1400" b="1" dirty="0" smtClean="0">
            <a:solidFill>
              <a:srgbClr val="C00000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 cmpd="sng">
          <a:solidFill>
            <a:schemeClr val="tx1">
              <a:lumMod val="75000"/>
              <a:lumOff val="25000"/>
            </a:schemeClr>
          </a:solidFill>
          <a:prstDash val="solid"/>
          <a:round/>
          <a:headEnd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бучающий материа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>
          <a:solidFill>
            <a:schemeClr val="tx1">
              <a:lumMod val="75000"/>
              <a:lumOff val="25000"/>
            </a:schemeClr>
          </a:solidFill>
        </a:ln>
      </a:spPr>
      <a:bodyPr wrap="square" lIns="180000" tIns="108000" rIns="144000" bIns="72000" rtlCol="0" anchor="t" anchorCtr="0">
        <a:spAutoFit/>
      </a:bodyPr>
      <a:lstStyle>
        <a:defPPr>
          <a:spcAft>
            <a:spcPts val="600"/>
          </a:spcAft>
          <a:defRPr sz="1400" b="1" dirty="0" smtClean="0">
            <a:solidFill>
              <a:srgbClr val="C00000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 cmpd="sng">
          <a:solidFill>
            <a:schemeClr val="tx1">
              <a:lumMod val="75000"/>
              <a:lumOff val="25000"/>
            </a:schemeClr>
          </a:solidFill>
          <a:prstDash val="solid"/>
          <a:round/>
          <a:headEnd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51659</TotalTime>
  <Words>982</Words>
  <Application>Microsoft Office PowerPoint</Application>
  <PresentationFormat>Экран (4:3)</PresentationFormat>
  <Paragraphs>113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Exo 2 Light</vt:lpstr>
      <vt:lpstr>Обучающий материал</vt:lpstr>
      <vt:lpstr>1_Обучающий материал</vt:lpstr>
      <vt:lpstr>Тема Office</vt:lpstr>
      <vt:lpstr>1_Office Theme</vt:lpstr>
      <vt:lpstr>ПЕРЕХОДНЫЙ ПЕРИОД  ДЛЯ УЧАСТНИКОВ ЗАКУПКИ, РАНЕЕ АККРЕДИТОВАННЫХ НА ЭЛЕКТРОННЫХ ПЛОЩАДКАХ  </vt:lpstr>
      <vt:lpstr>АККРЕДИТАЦИЯ НА ЭП, НОВЫЕ ПОЛОЖЕНИЯ</vt:lpstr>
      <vt:lpstr>СХЕМА ВЗАИМОДЕЙСТВИЯ ЭП-УЧАСТНИК ЗАКУПКИ  С 2018 ГОДА</vt:lpstr>
      <vt:lpstr>ОБЕСПЕЧЕНИЕ ЗАЯВОК</vt:lpstr>
      <vt:lpstr>ОБЩИЙ МЕХАНИЗМ ВЗАИМОДЙЕСТВИЯ УЧАСТНИКА ЗАКУПКИ, ЭП И БАНКА СО СПЕЦСЧЕТОМ</vt:lpstr>
      <vt:lpstr>Презентация PowerPoint</vt:lpstr>
      <vt:lpstr>Презентация PowerPoint</vt:lpstr>
      <vt:lpstr>Запрос котировок в электронной форме</vt:lpstr>
      <vt:lpstr>Запрос предложений в электронной форме</vt:lpstr>
      <vt:lpstr>Презентация PowerPoint</vt:lpstr>
      <vt:lpstr>Порядок заключения контракта</vt:lpstr>
      <vt:lpstr>Презентация PowerPoint</vt:lpstr>
      <vt:lpstr>Порядок заключения контракта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Обучающие материалы для государственных заказчиков</dc:title>
  <dc:creator>aldoshin</dc:creator>
  <cp:lastModifiedBy>Ilia Martianov</cp:lastModifiedBy>
  <cp:revision>2249</cp:revision>
  <cp:lastPrinted>2015-09-09T02:44:56Z</cp:lastPrinted>
  <dcterms:created xsi:type="dcterms:W3CDTF">2009-06-28T12:22:26Z</dcterms:created>
  <dcterms:modified xsi:type="dcterms:W3CDTF">2018-11-07T14:02:35Z</dcterms:modified>
</cp:coreProperties>
</file>