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84" r:id="rId4"/>
  </p:sldMasterIdLst>
  <p:notesMasterIdLst>
    <p:notesMasterId r:id="rId34"/>
  </p:notesMasterIdLst>
  <p:sldIdLst>
    <p:sldId id="256" r:id="rId5"/>
    <p:sldId id="405" r:id="rId6"/>
    <p:sldId id="406" r:id="rId7"/>
    <p:sldId id="426" r:id="rId8"/>
    <p:sldId id="427" r:id="rId9"/>
    <p:sldId id="407" r:id="rId10"/>
    <p:sldId id="408" r:id="rId11"/>
    <p:sldId id="428" r:id="rId12"/>
    <p:sldId id="409" r:id="rId13"/>
    <p:sldId id="452" r:id="rId14"/>
    <p:sldId id="430" r:id="rId15"/>
    <p:sldId id="431" r:id="rId16"/>
    <p:sldId id="434" r:id="rId17"/>
    <p:sldId id="432" r:id="rId18"/>
    <p:sldId id="433" r:id="rId19"/>
    <p:sldId id="435" r:id="rId20"/>
    <p:sldId id="454" r:id="rId21"/>
    <p:sldId id="437" r:id="rId22"/>
    <p:sldId id="439" r:id="rId23"/>
    <p:sldId id="438" r:id="rId24"/>
    <p:sldId id="440" r:id="rId25"/>
    <p:sldId id="453" r:id="rId26"/>
    <p:sldId id="421" r:id="rId27"/>
    <p:sldId id="416" r:id="rId28"/>
    <p:sldId id="455" r:id="rId29"/>
    <p:sldId id="417" r:id="rId30"/>
    <p:sldId id="420" r:id="rId31"/>
    <p:sldId id="422" r:id="rId32"/>
    <p:sldId id="445" r:id="rId33"/>
  </p:sldIdLst>
  <p:sldSz cx="9144000" cy="5232400"/>
  <p:notesSz cx="9144000" cy="5232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ябова Мария" initials="РМ" lastIdx="4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000"/>
    <a:srgbClr val="07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40"/>
      </p:cViewPr>
      <p:guideLst>
        <p:guide orient="horz" pos="289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61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61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DCCE1-A6BC-4AAA-B1CB-7C36F7B8D736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92113"/>
            <a:ext cx="3429000" cy="1962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86025"/>
            <a:ext cx="7315200" cy="2354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970463"/>
            <a:ext cx="3962400" cy="260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970463"/>
            <a:ext cx="3962400" cy="260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EE23D-9525-4A6F-8B55-D2BA3C278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7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50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96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1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1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9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7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78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78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41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41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5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89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51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51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24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92113"/>
            <a:ext cx="3429000" cy="1962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1" y="2485390"/>
            <a:ext cx="7315200" cy="2354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50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7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39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8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8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1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14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8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8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E0C7-53A9-4120-85BE-765DB5CC5F1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36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92113"/>
            <a:ext cx="3429000" cy="1962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4401" y="2485390"/>
            <a:ext cx="7315200" cy="2354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4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220004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72687" y="1036195"/>
            <a:ext cx="1461664" cy="312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92600" y="1080625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33784" y="1078827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14619" y="882856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12822" y="1055016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516852" y="967480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89010" y="1136777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601474" y="1258605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70772" y="1199790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622044"/>
            <a:ext cx="7772400" cy="10988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30144"/>
            <a:ext cx="6400799" cy="1308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8229600" cy="87206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71235"/>
            <a:ext cx="4040188" cy="488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59349"/>
            <a:ext cx="4040188" cy="3014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71235"/>
            <a:ext cx="4041775" cy="488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59349"/>
            <a:ext cx="4041775" cy="3014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17.10.2018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8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17.10.2018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0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17.10.2018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8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8327"/>
            <a:ext cx="3008313" cy="8866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8327"/>
            <a:ext cx="5111750" cy="44657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94928"/>
            <a:ext cx="3008313" cy="35791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17.10.2018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5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62680"/>
            <a:ext cx="5486400" cy="432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7525"/>
            <a:ext cx="5486400" cy="3139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95080"/>
            <a:ext cx="5486400" cy="614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17.10.2018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54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17.10.2018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1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9880"/>
            <a:ext cx="2057400" cy="34046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9880"/>
            <a:ext cx="6019800" cy="34046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17.10.2018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39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52717"/>
            <a:ext cx="8520600" cy="5825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72394"/>
            <a:ext cx="8520600" cy="347544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743816"/>
            <a:ext cx="548700" cy="4004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39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220004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72687" y="1036195"/>
            <a:ext cx="1461664" cy="312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892600" y="1080625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33784" y="1078827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714619" y="882856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712822" y="1055016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516852" y="967480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689010" y="1136777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01474" y="1258605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770772" y="1199790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622044"/>
            <a:ext cx="7772400" cy="10988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30144"/>
            <a:ext cx="6400799" cy="1308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03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5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299" y="1120683"/>
            <a:ext cx="3505576" cy="33158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00" y="1120683"/>
            <a:ext cx="3468527" cy="28089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71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5190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5713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5068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350" y="3125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396" y="4212004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3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1376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29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515428"/>
            <a:ext cx="1257472" cy="17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180175" y="3395209"/>
            <a:ext cx="512840" cy="448310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13254" y="3631412"/>
            <a:ext cx="274366" cy="137306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46317" y="3398482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884994" y="3612889"/>
            <a:ext cx="343877" cy="14008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246317" y="3398482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029215" y="3398675"/>
            <a:ext cx="251206" cy="192786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536948" y="3395188"/>
            <a:ext cx="450466" cy="361086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431226" y="3398377"/>
            <a:ext cx="545553" cy="354698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079474" y="3507009"/>
            <a:ext cx="871959" cy="26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039133" y="3507909"/>
            <a:ext cx="12" cy="252120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5726441" y="4163680"/>
            <a:ext cx="63936" cy="88912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5795691" y="4163680"/>
            <a:ext cx="91300" cy="88912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5897822" y="4163680"/>
            <a:ext cx="72123" cy="88912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5987746" y="4163680"/>
            <a:ext cx="74295" cy="88912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5726438" y="4305736"/>
            <a:ext cx="60288" cy="88912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5782986" y="4305748"/>
            <a:ext cx="91312" cy="88912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5878114" y="4304717"/>
            <a:ext cx="60805" cy="90567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5953060" y="4305745"/>
            <a:ext cx="62772" cy="88912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030934" y="4305741"/>
            <a:ext cx="77076" cy="88912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153519" y="4321476"/>
            <a:ext cx="0" cy="73177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118835" y="4313609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198999" y="4305741"/>
            <a:ext cx="77088" cy="88912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289438" y="4305734"/>
            <a:ext cx="67690" cy="88925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5020701" y="4440763"/>
            <a:ext cx="84257" cy="34213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5341470" y="4439852"/>
            <a:ext cx="77294" cy="34963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020706" y="4385589"/>
            <a:ext cx="78917" cy="3352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900736" y="4163876"/>
            <a:ext cx="736942" cy="426224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202923" y="756110"/>
            <a:ext cx="262829" cy="414682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244951" y="756399"/>
            <a:ext cx="141757" cy="237139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601027" y="879205"/>
            <a:ext cx="1434807" cy="168423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6812803" y="2334891"/>
            <a:ext cx="591794" cy="710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99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220004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72687" y="1036195"/>
            <a:ext cx="1461664" cy="312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892600" y="1080625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33784" y="1078827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714619" y="882856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712822" y="1055016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516852" y="967480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689010" y="1136777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01474" y="1258605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770772" y="1199790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622044"/>
            <a:ext cx="7772400" cy="10988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30144"/>
            <a:ext cx="6400799" cy="1308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23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50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299" y="1120683"/>
            <a:ext cx="3505576" cy="33158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00" y="1120683"/>
            <a:ext cx="3468527" cy="28089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29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5190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5713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5068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350" y="3125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396" y="4212004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3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1376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7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515428"/>
            <a:ext cx="1257472" cy="17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180175" y="3395209"/>
            <a:ext cx="512840" cy="448310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13254" y="3631412"/>
            <a:ext cx="274366" cy="137306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46317" y="3398482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884994" y="3612889"/>
            <a:ext cx="343877" cy="14008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246317" y="3398482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029215" y="3398675"/>
            <a:ext cx="251206" cy="192786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536948" y="3395188"/>
            <a:ext cx="450466" cy="361086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431226" y="3398377"/>
            <a:ext cx="545553" cy="354698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079474" y="3507009"/>
            <a:ext cx="871959" cy="26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039133" y="3507909"/>
            <a:ext cx="12" cy="252120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5726441" y="4163680"/>
            <a:ext cx="63936" cy="88912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5795691" y="4163680"/>
            <a:ext cx="91300" cy="88912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5897822" y="4163680"/>
            <a:ext cx="72123" cy="88912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5987746" y="4163680"/>
            <a:ext cx="74295" cy="88912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5726438" y="4305736"/>
            <a:ext cx="60288" cy="88912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5782986" y="4305748"/>
            <a:ext cx="91312" cy="88912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5878114" y="4304717"/>
            <a:ext cx="60805" cy="90567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5953060" y="4305745"/>
            <a:ext cx="62772" cy="88912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030934" y="4305741"/>
            <a:ext cx="77076" cy="88912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153519" y="4321476"/>
            <a:ext cx="0" cy="73177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118835" y="4313609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198999" y="4305741"/>
            <a:ext cx="77088" cy="88912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289438" y="4305734"/>
            <a:ext cx="67690" cy="88925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5020701" y="4440763"/>
            <a:ext cx="84257" cy="34213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5341470" y="4439852"/>
            <a:ext cx="77294" cy="34963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020706" y="4385589"/>
            <a:ext cx="78917" cy="3352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900736" y="4163876"/>
            <a:ext cx="736942" cy="426224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202923" y="756110"/>
            <a:ext cx="262829" cy="414682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244951" y="756399"/>
            <a:ext cx="141757" cy="237139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601027" y="879205"/>
            <a:ext cx="1434807" cy="168423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6812803" y="2334891"/>
            <a:ext cx="591794" cy="710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299" y="1120683"/>
            <a:ext cx="3505576" cy="33158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00" y="1120683"/>
            <a:ext cx="3468527" cy="28089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5190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713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068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350" y="3125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396" y="4212004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3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376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515428"/>
            <a:ext cx="1257472" cy="17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0175" y="3395209"/>
            <a:ext cx="512840" cy="448310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13254" y="3631412"/>
            <a:ext cx="274366" cy="137306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46317" y="3398482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84994" y="3612889"/>
            <a:ext cx="343877" cy="14008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246317" y="3398482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29215" y="3398675"/>
            <a:ext cx="251206" cy="192786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536948" y="3395188"/>
            <a:ext cx="450466" cy="361086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431226" y="3398377"/>
            <a:ext cx="545553" cy="354698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079474" y="3507009"/>
            <a:ext cx="871959" cy="26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039133" y="3507909"/>
            <a:ext cx="12" cy="252120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726441" y="4163680"/>
            <a:ext cx="63936" cy="88912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795691" y="4163680"/>
            <a:ext cx="91300" cy="88912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97822" y="4163680"/>
            <a:ext cx="72123" cy="88912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987746" y="4163680"/>
            <a:ext cx="74295" cy="88912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726438" y="4305736"/>
            <a:ext cx="60288" cy="88912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782986" y="4305748"/>
            <a:ext cx="91312" cy="88912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878114" y="4304717"/>
            <a:ext cx="60805" cy="90567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953060" y="4305745"/>
            <a:ext cx="62772" cy="88912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030934" y="4305741"/>
            <a:ext cx="77076" cy="88912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153519" y="4321476"/>
            <a:ext cx="0" cy="73177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118835" y="4313609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198999" y="4305741"/>
            <a:ext cx="77088" cy="88912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289438" y="4305734"/>
            <a:ext cx="67690" cy="88925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020701" y="4440763"/>
            <a:ext cx="84257" cy="34213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341470" y="4439852"/>
            <a:ext cx="77294" cy="34963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020706" y="4385589"/>
            <a:ext cx="78917" cy="3352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900736" y="4163876"/>
            <a:ext cx="736942" cy="426224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202923" y="756110"/>
            <a:ext cx="262829" cy="414682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244951" y="756399"/>
            <a:ext cx="141757" cy="237139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601027" y="879205"/>
            <a:ext cx="1434807" cy="168423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812803" y="2334891"/>
            <a:ext cx="591794" cy="710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4172687" y="1036510"/>
            <a:ext cx="1461664" cy="31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 userDrawn="1"/>
        </p:nvSpPr>
        <p:spPr>
          <a:xfrm>
            <a:off x="3892601" y="1080953"/>
            <a:ext cx="206921" cy="300369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 userDrawn="1"/>
        </p:nvSpPr>
        <p:spPr>
          <a:xfrm>
            <a:off x="3833785" y="1079154"/>
            <a:ext cx="93577" cy="13281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 userDrawn="1"/>
        </p:nvSpPr>
        <p:spPr>
          <a:xfrm>
            <a:off x="3714619" y="883124"/>
            <a:ext cx="300278" cy="206984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 userDrawn="1"/>
        </p:nvSpPr>
        <p:spPr>
          <a:xfrm>
            <a:off x="3712822" y="1055337"/>
            <a:ext cx="132778" cy="93605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 userDrawn="1"/>
        </p:nvSpPr>
        <p:spPr>
          <a:xfrm>
            <a:off x="3516853" y="967774"/>
            <a:ext cx="206921" cy="300369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 userDrawn="1"/>
        </p:nvSpPr>
        <p:spPr>
          <a:xfrm>
            <a:off x="3689011" y="1137122"/>
            <a:ext cx="93577" cy="13281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 userDrawn="1"/>
        </p:nvSpPr>
        <p:spPr>
          <a:xfrm>
            <a:off x="3601474" y="1258987"/>
            <a:ext cx="300278" cy="206984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 userDrawn="1"/>
        </p:nvSpPr>
        <p:spPr>
          <a:xfrm>
            <a:off x="3770772" y="1200155"/>
            <a:ext cx="132778" cy="93605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11991"/>
            <a:ext cx="7772400" cy="1121574"/>
          </a:xfrm>
        </p:spPr>
        <p:txBody>
          <a:bodyPr anchor="ctr">
            <a:normAutofit/>
          </a:bodyPr>
          <a:lstStyle>
            <a:lvl1pPr algn="ctr">
              <a:defRPr sz="2200" b="0">
                <a:solidFill>
                  <a:srgbClr val="3236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02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200"/>
            </a:lvl1pPr>
            <a:lvl2pPr>
              <a:lnSpc>
                <a:spcPct val="100000"/>
              </a:lnSpc>
              <a:spcBef>
                <a:spcPts val="1200"/>
              </a:spcBef>
              <a:defRPr sz="12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200"/>
            </a:lvl4pPr>
            <a:lvl5pPr>
              <a:lnSpc>
                <a:spcPct val="1000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Академия контрактных управляющих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2" descr="C:\Users\Drimkast\Desktop\Преза_вашкеба\217864\Логотип_АКУ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3"/>
          <a:stretch/>
        </p:blipFill>
        <p:spPr bwMode="auto">
          <a:xfrm>
            <a:off x="8321617" y="167185"/>
            <a:ext cx="576064" cy="2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4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62302"/>
            <a:ext cx="7772400" cy="1039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17715"/>
            <a:ext cx="7772400" cy="11445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17.10.2018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31416"/>
            <a:ext cx="4038600" cy="26331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31416"/>
            <a:ext cx="4038600" cy="26331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921155"/>
            <a:ext cx="4330824" cy="207081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17.10.2018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849660"/>
            <a:ext cx="2895600" cy="27857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849660"/>
            <a:ext cx="2133600" cy="278576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9" y="612471"/>
            <a:ext cx="4885400" cy="676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203452"/>
            <a:ext cx="8229599" cy="34533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5038743"/>
            <a:ext cx="1969544" cy="1018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8229600" cy="87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20894"/>
            <a:ext cx="8229600" cy="345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1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rgbClr val="32364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9" y="612471"/>
            <a:ext cx="4885400" cy="676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203452"/>
            <a:ext cx="8229599" cy="34533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5038743"/>
            <a:ext cx="1969544" cy="1018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1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9" y="612471"/>
            <a:ext cx="4885400" cy="676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203452"/>
            <a:ext cx="8229599" cy="34533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5038743"/>
            <a:ext cx="1969544" cy="1018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 smtClean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 smtClean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 smtClean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25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311400"/>
            <a:ext cx="70866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2200" cap="all" spc="-85" dirty="0" smtClean="0">
                <a:solidFill>
                  <a:schemeClr val="bg1"/>
                </a:solidFill>
                <a:latin typeface="Arial"/>
                <a:cs typeface="Arial"/>
              </a:rPr>
              <a:t>Новые способы КОНКУРЕНТНЫХ  закупок:</a:t>
            </a:r>
          </a:p>
          <a:p>
            <a:pPr marL="12700" algn="ctr"/>
            <a:endParaRPr lang="ru-RU" sz="800" cap="all" spc="-8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algn="ctr"/>
            <a:r>
              <a:rPr lang="ru-RU" sz="2200" cap="all" spc="-85" dirty="0" smtClean="0">
                <a:solidFill>
                  <a:schemeClr val="bg1"/>
                </a:solidFill>
                <a:latin typeface="Arial"/>
                <a:cs typeface="Arial"/>
              </a:rPr>
              <a:t> ЭЛЕКТРОННЫЕ ПРОЦЕДУРЫ ПО 44-ФЗ </a:t>
            </a:r>
            <a:endParaRPr sz="220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9539"/>
            <a:ext cx="8229600" cy="872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ru-RU" dirty="0"/>
              <a:t>Открытый конкурс в электронной </a:t>
            </a:r>
            <a:r>
              <a:rPr lang="ru-RU" dirty="0" smtClean="0"/>
              <a:t>форме</a:t>
            </a:r>
            <a:endParaRPr lang="ru-RU" dirty="0"/>
          </a:p>
        </p:txBody>
      </p:sp>
      <p:pic>
        <p:nvPicPr>
          <p:cNvPr id="1026" name="Picture 2" descr="C:\Users\User\Desktop\Screen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5" y="863600"/>
            <a:ext cx="8784000" cy="28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050" y="3911600"/>
            <a:ext cx="169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 рабочих дней;</a:t>
            </a:r>
            <a:br>
              <a:rPr lang="ru-RU" sz="1200" dirty="0" smtClean="0"/>
            </a:br>
            <a:r>
              <a:rPr lang="ru-RU" sz="1200" dirty="0" smtClean="0"/>
              <a:t>Если НМЦК </a:t>
            </a:r>
            <a:r>
              <a:rPr lang="ru-RU" sz="1200" dirty="0"/>
              <a:t>≤1 млн </a:t>
            </a:r>
            <a:r>
              <a:rPr lang="ru-RU" sz="1200" dirty="0" smtClean="0"/>
              <a:t>руб., то 1 рабочий день.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889250" y="3911600"/>
            <a:ext cx="193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течение 3-х часов в рабочий день после истечения 1 рабочего дня с даты окончания срока рассмотрения 1-х частей.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719025" y="3911599"/>
            <a:ext cx="18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 более 3-х </a:t>
            </a:r>
            <a:r>
              <a:rPr lang="ru-RU" sz="1200" dirty="0"/>
              <a:t>рабочих </a:t>
            </a:r>
            <a:r>
              <a:rPr lang="ru-RU" sz="1200" dirty="0" smtClean="0"/>
              <a:t>дней;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Если НМЦК ≤1 млн руб., то 1 рабочий </a:t>
            </a:r>
            <a:r>
              <a:rPr lang="ru-RU" sz="1200" dirty="0" smtClean="0"/>
              <a:t>день.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20224" y="3911599"/>
            <a:ext cx="1794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 позднее рабочего </a:t>
            </a:r>
            <a:r>
              <a:rPr lang="ru-RU" sz="1200" dirty="0"/>
              <a:t>дня </a:t>
            </a:r>
            <a:r>
              <a:rPr lang="ru-RU" sz="1200" dirty="0" smtClean="0"/>
              <a:t>следующего после получения протокола </a:t>
            </a:r>
            <a:r>
              <a:rPr lang="ru-RU" sz="1200" dirty="0"/>
              <a:t>подачи окончательных ценовых </a:t>
            </a:r>
            <a:r>
              <a:rPr lang="ru-RU" sz="1200" dirty="0" smtClean="0"/>
              <a:t>предложений.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242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09539"/>
            <a:ext cx="6275040" cy="8720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онкурс </a:t>
            </a:r>
            <a:r>
              <a:rPr lang="ru-RU" dirty="0"/>
              <a:t>с ограниченным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участием в </a:t>
            </a:r>
            <a:r>
              <a:rPr lang="ru-RU" dirty="0"/>
              <a:t>электронной </a:t>
            </a:r>
            <a:r>
              <a:rPr lang="ru-RU" dirty="0" smtClean="0"/>
              <a:t>форме (Ст. 56.1)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1" y="1436984"/>
            <a:ext cx="5626969" cy="30842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Поводится </a:t>
            </a:r>
            <a:r>
              <a:rPr lang="ru-RU" sz="1400" dirty="0"/>
              <a:t>при закупке </a:t>
            </a:r>
            <a:r>
              <a:rPr lang="ru-RU" sz="1400" dirty="0" smtClean="0"/>
              <a:t>ТРУ из </a:t>
            </a:r>
            <a:r>
              <a:rPr lang="ru-RU" sz="1400" dirty="0"/>
              <a:t>определенного перечня (Приложение </a:t>
            </a:r>
            <a:r>
              <a:rPr lang="ru-RU" sz="1400" dirty="0" smtClean="0"/>
              <a:t>№</a:t>
            </a:r>
            <a:r>
              <a:rPr lang="ru-RU" sz="1400" dirty="0" smtClean="0"/>
              <a:t>2 </a:t>
            </a:r>
            <a:r>
              <a:rPr lang="ru-RU" sz="1400" dirty="0" smtClean="0"/>
              <a:t>Постановления </a:t>
            </a:r>
            <a:r>
              <a:rPr lang="ru-RU" sz="1400" dirty="0"/>
              <a:t>Правительства РФ от 4 февраля 2015 г. N </a:t>
            </a:r>
            <a:r>
              <a:rPr lang="ru-RU" sz="1400" dirty="0" smtClean="0"/>
              <a:t>99)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Алгоритм </a:t>
            </a:r>
            <a:r>
              <a:rPr lang="ru-RU" sz="1400" dirty="0"/>
              <a:t>проведения аналогичен открытому конкурсу,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но </a:t>
            </a:r>
            <a:r>
              <a:rPr lang="ru-RU" sz="1400" dirty="0"/>
              <a:t>во второй части заявки устанавливаются дополнительные требования к участникам </a:t>
            </a:r>
            <a:r>
              <a:rPr lang="ru-RU" sz="1400" dirty="0" smtClean="0"/>
              <a:t>закупки, </a:t>
            </a:r>
            <a:r>
              <a:rPr lang="ru-RU" sz="1400" b="1" dirty="0" smtClean="0"/>
              <a:t>кроме продления срока подачи заявок в случае, если по результатам рассмотрения 2-ых частей ни одна заявка не признана соответствующей (срок не продлевается)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b="1" dirty="0" smtClean="0"/>
          </a:p>
          <a:p>
            <a:pPr marL="0" indent="0">
              <a:buNone/>
            </a:pPr>
            <a:r>
              <a:rPr lang="ru-RU" sz="1400" dirty="0" smtClean="0"/>
              <a:t>Соответствие </a:t>
            </a:r>
            <a:r>
              <a:rPr lang="ru-RU" sz="1400" dirty="0"/>
              <a:t>дополнительным требованиям во второй части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заявки </a:t>
            </a:r>
            <a:r>
              <a:rPr lang="ru-RU" sz="1400" dirty="0"/>
              <a:t>учитывается при рассмотрении предложений </a:t>
            </a:r>
            <a:r>
              <a:rPr lang="ru-RU" sz="1400" dirty="0" smtClean="0"/>
              <a:t>участников</a:t>
            </a:r>
            <a:endParaRPr lang="ru-RU" sz="1400" dirty="0"/>
          </a:p>
        </p:txBody>
      </p:sp>
      <p:pic>
        <p:nvPicPr>
          <p:cNvPr id="5122" name="Picture 2" descr="C:\Users\Drimkast\Desktop\Преза_вашкеба\217864\картинки\shutterstock_1311027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14828" b="30872"/>
          <a:stretch/>
        </p:blipFill>
        <p:spPr bwMode="auto">
          <a:xfrm rot="16200000">
            <a:off x="-1626393" y="1626395"/>
            <a:ext cx="5232402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rimkast\Desktop\Преза_вашкеба\225881 Презентации по обучению\тема 2\se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5732"/>
            <a:ext cx="549376" cy="5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rimkast\Desktop\Преза_вашкеба\225881 Презентации по обучению\тема 2\set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61958"/>
            <a:ext cx="577952" cy="5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rimkast\Desktop\Преза_вашкеба\225881 Презентации по обучению\тема 2\set-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4" y="3835400"/>
            <a:ext cx="577952" cy="5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rimkast\Desktop\Преза_вашкеба\225881 Презентации по обучению\тема 2\shutterstock_1865171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r="47598"/>
          <a:stretch/>
        </p:blipFill>
        <p:spPr bwMode="auto">
          <a:xfrm>
            <a:off x="0" y="-1"/>
            <a:ext cx="1979612" cy="52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2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8229600" cy="730261"/>
          </a:xfrm>
        </p:spPr>
        <p:txBody>
          <a:bodyPr/>
          <a:lstStyle/>
          <a:p>
            <a:pPr algn="ctr"/>
            <a:r>
              <a:rPr lang="ru-RU" dirty="0"/>
              <a:t>Двухэтапный конкурс в электронной </a:t>
            </a:r>
            <a:r>
              <a:rPr lang="ru-RU" dirty="0" smtClean="0"/>
              <a:t>форме (</a:t>
            </a:r>
            <a:r>
              <a:rPr lang="ru-RU" dirty="0" smtClean="0"/>
              <a:t>С</a:t>
            </a:r>
            <a:r>
              <a:rPr lang="ru-RU" dirty="0" smtClean="0"/>
              <a:t>т. 57.1)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05985"/>
              </p:ext>
            </p:extLst>
          </p:nvPr>
        </p:nvGraphicFramePr>
        <p:xfrm>
          <a:off x="431600" y="1830434"/>
          <a:ext cx="8136137" cy="29176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7800"/>
                <a:gridCol w="3733800"/>
                <a:gridCol w="2954537"/>
              </a:tblGrid>
              <a:tr h="347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Первый этап</a:t>
                      </a:r>
                      <a:endParaRPr lang="ru-RU" sz="12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Сбор первоначальных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предложений на участие </a:t>
                      </a:r>
                      <a:b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конкурсе без указания цены контракта. Этап не может превышать 20 дней с даты окончания подачи предварительных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заявок (ч. 6 ст. 57.1).</a:t>
                      </a:r>
                      <a:endParaRPr lang="ru-RU" sz="1200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Проводится без обеспечения заявок. Проведение обсуждения с участниками  предварительных предложений с использованием ресурсов электронных площадок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Публикация</a:t>
                      </a:r>
                      <a:r>
                        <a:rPr lang="ru-RU" sz="1200" i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протоколов по итогам первого этапа</a:t>
                      </a:r>
                      <a:endParaRPr lang="ru-RU" sz="12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 итогам первого этапа формируется протокол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не позднее </a:t>
                      </a:r>
                      <a:r>
                        <a:rPr lang="ru-RU" sz="12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рабочего дня,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следующего за датой подписания указанного протокола, размещается заказчиком в единой информационной системе </a:t>
                      </a:r>
                      <a:b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на электронной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площадке (ч. 7 ст. 57.1).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Подписывается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 электронном виде.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Заказчик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может уточнить условия закупки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1" y="1091870"/>
            <a:ext cx="8186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роводится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отдельных случаях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при закупке научных исследований, проектных работ, 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энергосервисных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контрактов, произведений литературы, искусства и т.д.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4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Двухэтапный конкурс в электронной форме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18745"/>
              </p:ext>
            </p:extLst>
          </p:nvPr>
        </p:nvGraphicFramePr>
        <p:xfrm>
          <a:off x="533400" y="1168400"/>
          <a:ext cx="8136137" cy="28137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7800"/>
                <a:gridCol w="3200400"/>
                <a:gridCol w="3487937"/>
              </a:tblGrid>
              <a:tr h="347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Второй этап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Проводится по схеме, аналогичной открытому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конкурсу в электронной форме</a:t>
                      </a:r>
                      <a:endParaRPr lang="ru-RU" sz="1200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сроки, установленные для проведения открытого конкурса в электронной форме и исчисляемые с даты рассмотрения окончательных заявок на участие в двухэтапном конкурсе в электронной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форме (ч. 14 ст. 57.1)</a:t>
                      </a:r>
                      <a:endParaRPr lang="ru-RU" sz="1200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Участники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первого этапа вправе отказаться от участия во втором этапе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втором этапе двухэтапного конкурса в электронной форме заказчик направляет всем участникам двухэтапного конкурса в электронной форме, принявшим участие в проведении его первого этапа, предложение представить окончательные заявки на участие в таком конкурсе с указанием цены контракта с учетом уточненных после первого этапа условий закупки.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8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09539"/>
            <a:ext cx="6275040" cy="8720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Запрос котировок в электронной </a:t>
            </a:r>
            <a:r>
              <a:rPr lang="ru-RU" dirty="0" smtClean="0"/>
              <a:t>форме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Ст</a:t>
            </a:r>
            <a:r>
              <a:rPr lang="ru-RU" dirty="0"/>
              <a:t>. 82.1)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20895"/>
            <a:ext cx="6275040" cy="345314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Проводится</a:t>
            </a:r>
            <a:r>
              <a:rPr lang="ru-RU" b="1" dirty="0"/>
              <a:t>, если НМЦК не превышает 500 </a:t>
            </a:r>
            <a:r>
              <a:rPr lang="ru-RU" b="1" dirty="0" smtClean="0"/>
              <a:t>тысяч рублей</a:t>
            </a:r>
            <a:r>
              <a:rPr lang="ru-RU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Заявка состоит из одной части, содержащей предложения участника </a:t>
            </a:r>
            <a:br>
              <a:rPr lang="ru-RU" dirty="0"/>
            </a:br>
            <a:r>
              <a:rPr lang="ru-RU" dirty="0" smtClean="0"/>
              <a:t>о </a:t>
            </a:r>
            <a:r>
              <a:rPr lang="ru-RU" dirty="0"/>
              <a:t>предлагаемых ТРУ и цене контракта, и подается в форме электронного документа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Годовой </a:t>
            </a:r>
            <a:r>
              <a:rPr lang="ru-RU" b="1" dirty="0"/>
              <a:t>объем закупок, осуществляемых </a:t>
            </a:r>
            <a:r>
              <a:rPr lang="ru-RU" b="1" dirty="0" smtClean="0"/>
              <a:t>путем </a:t>
            </a:r>
            <a:r>
              <a:rPr lang="ru-RU" b="1" dirty="0"/>
              <a:t>проведения запроса котировок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электронной форме, не должен  </a:t>
            </a:r>
            <a:r>
              <a:rPr lang="ru-RU" dirty="0" smtClean="0"/>
              <a:t>в </a:t>
            </a:r>
            <a:r>
              <a:rPr lang="ru-RU" dirty="0"/>
              <a:t>совокупности превышать 10%  совокупного годового объема закупок заказчика  </a:t>
            </a:r>
            <a:r>
              <a:rPr lang="ru-RU" dirty="0" smtClean="0"/>
              <a:t>и </a:t>
            </a:r>
            <a:r>
              <a:rPr lang="ru-RU" b="1" dirty="0"/>
              <a:t>не должен составлять более </a:t>
            </a:r>
            <a:r>
              <a:rPr lang="ru-RU" b="1" dirty="0" smtClean="0"/>
              <a:t>чем 100 миллионов </a:t>
            </a:r>
            <a:r>
              <a:rPr lang="ru-RU" b="1" dirty="0" smtClean="0"/>
              <a:t>рублей</a:t>
            </a:r>
            <a:r>
              <a:rPr lang="ru-RU" b="1" dirty="0"/>
              <a:t> </a:t>
            </a:r>
            <a:r>
              <a:rPr lang="ru-RU" b="1" dirty="0" smtClean="0"/>
              <a:t>(ч. 2 ст. 82.1)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</p:txBody>
      </p:sp>
      <p:pic>
        <p:nvPicPr>
          <p:cNvPr id="5122" name="Picture 2" descr="C:\Users\Drimkast\Desktop\Преза_вашкеба\217864\картинки\shutterstock_1311027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14828" b="30872"/>
          <a:stretch/>
        </p:blipFill>
        <p:spPr bwMode="auto">
          <a:xfrm rot="16200000">
            <a:off x="-1626393" y="1626395"/>
            <a:ext cx="5232402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rimkast\Desktop\Преза_вашкеба\225881 Презентации по обучению\тема 2\shutterstock_3354526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1" r="27282"/>
          <a:stretch/>
        </p:blipFill>
        <p:spPr bwMode="auto">
          <a:xfrm>
            <a:off x="3" y="2"/>
            <a:ext cx="1979613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6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7696200" cy="730261"/>
          </a:xfrm>
        </p:spPr>
        <p:txBody>
          <a:bodyPr/>
          <a:lstStyle/>
          <a:p>
            <a:pPr algn="ctr"/>
            <a:r>
              <a:rPr lang="ru-RU" dirty="0"/>
              <a:t>Запрос котировок в электронной </a:t>
            </a:r>
            <a:r>
              <a:rPr lang="ru-RU" dirty="0" smtClean="0"/>
              <a:t>форме (</a:t>
            </a:r>
            <a:r>
              <a:rPr lang="ru-RU" dirty="0"/>
              <a:t>Ст</a:t>
            </a:r>
            <a:r>
              <a:rPr lang="ru-RU" dirty="0"/>
              <a:t>. 82.1)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69487"/>
              </p:ext>
            </p:extLst>
          </p:nvPr>
        </p:nvGraphicFramePr>
        <p:xfrm>
          <a:off x="371475" y="1397000"/>
          <a:ext cx="8534400" cy="24903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8670"/>
                <a:gridCol w="2950954"/>
                <a:gridCol w="4064776"/>
              </a:tblGrid>
              <a:tr h="2105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1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Размещение извещения</a:t>
                      </a:r>
                      <a:endParaRPr lang="ru-RU" sz="12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менее, чем за 5 рабочих дней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окончания приема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заявок (ч. 1, ст. 82.2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).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 внесении изменений срок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подачи заявок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продлевается так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чтобы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 его окончания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осталось не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менее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чем 5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рабочих дней (ч. 4, ст. 82.2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).</a:t>
                      </a:r>
                      <a:endParaRPr lang="ru-RU" sz="1200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8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Внесение изменений 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извещение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Решение о внесении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изменений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позднее чем за 2 рабочих дня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окончания подачи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заявок.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1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7696200" cy="730261"/>
          </a:xfrm>
        </p:spPr>
        <p:txBody>
          <a:bodyPr/>
          <a:lstStyle/>
          <a:p>
            <a:pPr algn="ctr"/>
            <a:r>
              <a:rPr lang="ru-RU" dirty="0" smtClean="0"/>
              <a:t>Запрос котировок в электронной форме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64883"/>
              </p:ext>
            </p:extLst>
          </p:nvPr>
        </p:nvGraphicFramePr>
        <p:xfrm>
          <a:off x="304800" y="964085"/>
          <a:ext cx="8534400" cy="3801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8670"/>
                <a:gridCol w="2443730"/>
                <a:gridCol w="4572000"/>
              </a:tblGrid>
              <a:tr h="2105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4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Подача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заявки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любое время с момента размещения извещения до даты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времени окончания срока подачи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Нет ни одной заявки или поступила только одна заявка, или все отклонены - срок подачи заявок  продлевается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4 рабочих дня. Продление допускается только 1 раз. Если во  второй раз такая же ситуация - изменения в план-график и новая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закупка (ч.1-2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ст. 82.6).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Рассмотрение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котировочных заявок 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течение 1 рабочего дня после окончания приема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заявок (ч. 1 ст. 82.4)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 итогам продления подачи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подана 1 заявка или только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заявка соответствует всем требованиям -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контракт заключается с единственным поставщиком.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Распространяется только на те процедуры, которые были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продлены.</a:t>
                      </a:r>
                      <a:endParaRPr lang="ru-RU" sz="1200" baseline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Результаты рассмотрения фиксируются в протоколе, протокол не позднее даты окончания рассмотрения направляется оператору ЭП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Оператор размещает протокол на ЕИС и на площадке в течение часа с момента его получения от заказчика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17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7696200" cy="730261"/>
          </a:xfrm>
        </p:spPr>
        <p:txBody>
          <a:bodyPr/>
          <a:lstStyle/>
          <a:p>
            <a:pPr algn="ctr"/>
            <a:r>
              <a:rPr lang="ru-RU" dirty="0" smtClean="0"/>
              <a:t>Запрос котировок в электронной форме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Screen\Рисунок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39800"/>
            <a:ext cx="4176000" cy="317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4216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 рабочий день после окончания приема заявок</a:t>
            </a:r>
            <a:br>
              <a:rPr lang="ru-RU" sz="1200" dirty="0" smtClean="0"/>
            </a:br>
            <a:r>
              <a:rPr lang="ru-RU" sz="1200" dirty="0" smtClean="0"/>
              <a:t>(ч</a:t>
            </a:r>
            <a:r>
              <a:rPr lang="ru-RU" sz="1200" dirty="0"/>
              <a:t>. 1 ст. 82.4)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216400"/>
            <a:ext cx="177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 ранее чем через 7 дней с даты размещения протокола в ЕИС (ч. 9 ст. 83.2)</a:t>
            </a:r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6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Запрос предложений в электронной </a:t>
            </a:r>
            <a:r>
              <a:rPr lang="ru-RU" dirty="0" smtClean="0"/>
              <a:t>форме (Ст. 83.1)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13096"/>
              </p:ext>
            </p:extLst>
          </p:nvPr>
        </p:nvGraphicFramePr>
        <p:xfrm>
          <a:off x="466236" y="1625600"/>
          <a:ext cx="8447556" cy="34690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49081"/>
                <a:gridCol w="1240175"/>
                <a:gridCol w="5658300"/>
              </a:tblGrid>
              <a:tr h="7047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1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Размещение извещения 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документации о запросе предложений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позднее, чем за 5 рабочих дней до даты проведения запроса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(ч.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 ст. 83.1)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Заказчик обязан также направить приглашения принять участие лицам, с которыми в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течение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 месяцев до проведения запроса 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заключались аналогичные контракты,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расторгнутые и исполненные без санкций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 нарушения.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случае проведения запроса предложений в электронной форме в соответствии с п. 2 части 2 ст. 83 заказчик обязан направить приглашения принять участие в запросе предложений в электронной форме только лицам, которые являлись участниками закупок на право заключения контракта, расторжение которого осуществлено в соответствии с положениями части 9 или 15 статьи 95 44-ФЗ, и в отношении заявок которых при осуществлении данных закупок не принято решение об отклонении в связи с несоответствием таких заявок требованиям 44-ФЗ, не позднее чем за 5 рабочих дней до даты проведения запроса предложений в электронной форме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993" y="986971"/>
            <a:ext cx="815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Применяется в отдельных случаях: закупка спортивного инвентаря и экипировки для спортивных сборных,  закупка лекарственных препаратов, несостоявшиеся процедуры (конкурс, аукцион) и т.д.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Запрос предложений в электронной форме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09503"/>
              </p:ext>
            </p:extLst>
          </p:nvPr>
        </p:nvGraphicFramePr>
        <p:xfrm>
          <a:off x="434569" y="1168400"/>
          <a:ext cx="8136137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8233"/>
                <a:gridCol w="2787448"/>
                <a:gridCol w="3260456"/>
              </a:tblGrid>
              <a:tr h="4247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8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Отмена / внесение 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изменений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 момента размещения в ЕИС извещения заказчик не вправе отменять проведение такого запроса или вносить изменения </a:t>
                      </a:r>
                      <a:b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извещение и документацию </a:t>
                      </a:r>
                      <a:b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 проведении такого запроса (ч. 5 ст. 83.1)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88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6858000" cy="872066"/>
          </a:xfrm>
        </p:spPr>
        <p:txBody>
          <a:bodyPr/>
          <a:lstStyle/>
          <a:p>
            <a:pPr algn="ctr"/>
            <a:r>
              <a:rPr lang="ru-RU" dirty="0" smtClean="0"/>
              <a:t>Новые способы </a:t>
            </a:r>
            <a:r>
              <a:rPr lang="ru-RU" dirty="0"/>
              <a:t>закупки (с 2018 года)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86604"/>
              </p:ext>
            </p:extLst>
          </p:nvPr>
        </p:nvGraphicFramePr>
        <p:xfrm>
          <a:off x="539551" y="1220893"/>
          <a:ext cx="7992888" cy="3640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64296"/>
                <a:gridCol w="2952329"/>
                <a:gridCol w="2376263"/>
              </a:tblGrid>
              <a:tr h="58193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Открытые способы </a:t>
                      </a:r>
                      <a:b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электронной форме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Закрытые способы </a:t>
                      </a:r>
                      <a:b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электронной форме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Закупка у единственного поставщика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(сохраняется старый порядок осуществления)</a:t>
                      </a: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09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(открытый,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ограниченным участием, двухэтапный)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Закрытый конкурс, закрытый конкурс </a:t>
                      </a:r>
                      <a:b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ограниченным участием, закрытый двухэтапный конкурс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4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Электронный аукцион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(существует)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Закрытый аукцион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3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Запрос котировок в электронной форме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37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Запрос предложений </a:t>
                      </a:r>
                      <a:b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электронной форме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72022" marB="144044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6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Запрос предложений в электронной форме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13721"/>
              </p:ext>
            </p:extLst>
          </p:nvPr>
        </p:nvGraphicFramePr>
        <p:xfrm>
          <a:off x="533400" y="939801"/>
          <a:ext cx="8136137" cy="42711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05000"/>
                <a:gridCol w="2631505"/>
                <a:gridCol w="3599632"/>
              </a:tblGrid>
              <a:tr h="3485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4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Рассмотрение  заявок 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позднее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рабочего дня, следующего за датой окончания срока подачи заявок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оператор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ЭП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направляет заказчику заявки,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также информацию и электронные документы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участников (ч. 15 ст. 83.1).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течение 1 рабочего дня после размещения выписки участники вправе направить окончательные предложения (без ухудшения условий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). Оценка производится по критериям, установленным в документации. В выписке из протокола указываются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отстраненные заявки и условия, предложенные в лучшей заявке без указания  данных об участнике, который такую заявку предложил.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Окончательное</a:t>
                      </a:r>
                      <a:r>
                        <a:rPr lang="ru-RU" sz="1200" i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предложение</a:t>
                      </a:r>
                      <a:endParaRPr lang="ru-RU" sz="12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течение одного рабочего дня с момента размещения выписки из протокола (ч. 21 ст. 83.1)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Рассмотрение окончательных предложений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существляется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следующий рабочий день после даты окончания срока для направления окончательных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предложений</a:t>
                      </a:r>
                      <a:b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(ч. 23 ст. 83.1)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Результаты фиксируются в итоговом протоколе. Выигрывает окончательное предложение, которое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соответствии с критериями, указанными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документации наилучшим образом соответствует установленным заказчиком требованиям к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Запрос предложений в электронной форме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57853"/>
              </p:ext>
            </p:extLst>
          </p:nvPr>
        </p:nvGraphicFramePr>
        <p:xfrm>
          <a:off x="533400" y="1320800"/>
          <a:ext cx="8136137" cy="32557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8233"/>
                <a:gridCol w="2255167"/>
                <a:gridCol w="3792737"/>
              </a:tblGrid>
              <a:tr h="347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5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Рассмотрение окончательных предложений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существляется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следующий рабочий день после даты окончания срока для направления окончательных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предложений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Результаты фиксируются в итоговом протоколе. Выигрывает окончательное предложение, которое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соответствии с критериями, указанными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документации наилучшим образом соответствует установленным заказчиком требованиям к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ТРУ.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Если запрос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предложений признан не состоявшимся, т.к. подана только 1 заявка, или 1 признана соответствующей, контракт заключается с единственным участником (п.25.3 ч.1 ст.93)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Если запрос предложений признан не состоявшимся, т.к. не подано ни одной заявки или все отклонены, то вносится изменение  в план-график закупки и процедура проводится заново.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7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Запрос предложений в электронной форме</a:t>
            </a:r>
          </a:p>
        </p:txBody>
      </p:sp>
      <p:pic>
        <p:nvPicPr>
          <p:cNvPr id="2050" name="Picture 2" descr="C:\Users\User\Desktop\Screen\Рисун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7" y="939800"/>
            <a:ext cx="8064000" cy="310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107372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 позднее рабочего дня, следующего за датой окончания срока подачи </a:t>
            </a:r>
            <a:r>
              <a:rPr lang="ru-RU" sz="1200" dirty="0" smtClean="0"/>
              <a:t>заявок.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107372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 течение 1</a:t>
            </a:r>
            <a:r>
              <a:rPr lang="ru-RU" sz="1200" dirty="0" smtClean="0"/>
              <a:t> </a:t>
            </a:r>
            <a:r>
              <a:rPr lang="ru-RU" sz="1200" dirty="0"/>
              <a:t>рабочего дня с момента размещения выписки из протокола (ч. 21 ст. 83.1)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097028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 течение 1</a:t>
            </a:r>
            <a:r>
              <a:rPr lang="ru-RU" sz="1200" dirty="0" smtClean="0"/>
              <a:t> </a:t>
            </a:r>
            <a:r>
              <a:rPr lang="ru-RU" sz="1200" dirty="0"/>
              <a:t>рабочего дня с даты окончания срока для направления окончательных предложений</a:t>
            </a:r>
            <a:br>
              <a:rPr lang="ru-RU" sz="1200" dirty="0"/>
            </a:br>
            <a:r>
              <a:rPr lang="ru-RU" sz="1200" dirty="0"/>
              <a:t>(ч. 23 ст. 83.1)</a:t>
            </a:r>
          </a:p>
          <a:p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934199" y="4097028"/>
            <a:ext cx="163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 ранее чем через 7 дней с даты размещения протокола в ЕИС (ч. 9 ст. 83.2)</a:t>
            </a:r>
          </a:p>
          <a:p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1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35200"/>
            <a:ext cx="8061366" cy="1295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2590"/>
              </a:lnSpc>
            </a:pPr>
            <a:r>
              <a:rPr lang="ru-RU" sz="2200" cap="all" spc="-85" dirty="0" smtClean="0">
                <a:solidFill>
                  <a:srgbClr val="FFFFFF"/>
                </a:solidFill>
                <a:latin typeface="Arial"/>
                <a:cs typeface="Arial"/>
              </a:rPr>
              <a:t>НОВЫЙ ПОРЯДОК ЗАКЛЮЧЕНИЯ КОНТРАКТА</a:t>
            </a:r>
            <a:endParaRPr lang="ru-RU" sz="2200" b="1" spc="-85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Порядок заключения контракта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57200" y="1220894"/>
            <a:ext cx="2962672" cy="3484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 2018 года вводится единый порядок заключения контракта по всем видам электронных </a:t>
            </a:r>
            <a:r>
              <a:rPr lang="ru-RU" dirty="0" smtClean="0"/>
              <a:t>процедур.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Контракт может быть заключен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не </a:t>
            </a:r>
            <a:r>
              <a:rPr lang="ru-RU" b="1" dirty="0"/>
              <a:t>ранее чем через 10 дней с даты размещения в ЕИС </a:t>
            </a:r>
            <a:r>
              <a:rPr lang="ru-RU" dirty="0"/>
              <a:t>протоколов подведения итогов и определения победителей, </a:t>
            </a:r>
            <a:r>
              <a:rPr lang="ru-RU" b="1" dirty="0"/>
              <a:t>кроме запросов котировок и запросов </a:t>
            </a:r>
            <a:r>
              <a:rPr lang="ru-RU" b="1" dirty="0" smtClean="0"/>
              <a:t>предложения</a:t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электронной </a:t>
            </a:r>
            <a:r>
              <a:rPr lang="ru-RU" b="1" dirty="0" smtClean="0"/>
              <a:t>форме.</a:t>
            </a: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них срок составляет не ранее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чем </a:t>
            </a:r>
            <a:r>
              <a:rPr lang="ru-RU" dirty="0"/>
              <a:t>через 7 дней с даты размещения в ЕИС вышеперечисленных </a:t>
            </a:r>
            <a:r>
              <a:rPr lang="ru-RU" dirty="0" smtClean="0"/>
              <a:t>протоколов.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716784" y="1213063"/>
            <a:ext cx="4103688" cy="386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400" b="1" dirty="0">
                <a:solidFill>
                  <a:prstClr val="black"/>
                </a:solidFill>
              </a:rPr>
              <a:t>Алгоритм заключения </a:t>
            </a:r>
            <a:r>
              <a:rPr lang="ru-RU" sz="1400" b="1" dirty="0" smtClean="0">
                <a:solidFill>
                  <a:prstClr val="black"/>
                </a:solidFill>
              </a:rPr>
              <a:t>контракта (ст. 83.2)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716784" y="1629560"/>
            <a:ext cx="4103688" cy="3147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prstClr val="black"/>
                </a:solidFill>
              </a:rPr>
              <a:t>Заказчик в течение 5 дней с даты размещения в ЕИС итоговых протоколов направляет победителю проект </a:t>
            </a:r>
            <a:r>
              <a:rPr lang="ru-RU" dirty="0" smtClean="0">
                <a:solidFill>
                  <a:prstClr val="black"/>
                </a:solidFill>
              </a:rPr>
              <a:t>контракта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prstClr val="black"/>
                </a:solidFill>
              </a:rPr>
              <a:t>Победитель в течение 5 дней с даты размещения заказчиком проекта контракта подписывает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его, </a:t>
            </a:r>
            <a:r>
              <a:rPr lang="ru-RU" dirty="0" smtClean="0">
                <a:solidFill>
                  <a:prstClr val="black"/>
                </a:solidFill>
              </a:rPr>
              <a:t>одновременно  </a:t>
            </a:r>
            <a:r>
              <a:rPr lang="ru-RU" dirty="0">
                <a:solidFill>
                  <a:prstClr val="black"/>
                </a:solidFill>
              </a:rPr>
              <a:t>предоставив информацию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об обеспечении </a:t>
            </a:r>
            <a:r>
              <a:rPr lang="ru-RU" dirty="0" smtClean="0">
                <a:solidFill>
                  <a:prstClr val="black"/>
                </a:solidFill>
              </a:rPr>
              <a:t>контракта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prstClr val="black"/>
                </a:solidFill>
              </a:rPr>
              <a:t>Если участник закупки, с которым </a:t>
            </a:r>
            <a:r>
              <a:rPr lang="ru-RU" dirty="0">
                <a:solidFill>
                  <a:prstClr val="black"/>
                </a:solidFill>
              </a:rPr>
              <a:t>заключается контракт, не согласен с проектом, размещенным заказчиком, в течение 5 дней, отведенных ему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на подписание, он должен сформировать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и направить заказчику протокол </a:t>
            </a:r>
            <a:r>
              <a:rPr lang="ru-RU" dirty="0" smtClean="0">
                <a:solidFill>
                  <a:prstClr val="black"/>
                </a:solidFill>
              </a:rPr>
              <a:t>разногласий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prstClr val="black"/>
                </a:solidFill>
              </a:rPr>
              <a:t>Протокол разногласий может быть размещен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на электронной площадке в отношении соответствую-</a:t>
            </a:r>
            <a:r>
              <a:rPr lang="ru-RU" dirty="0" err="1">
                <a:solidFill>
                  <a:prstClr val="black"/>
                </a:solidFill>
              </a:rPr>
              <a:t>щего</a:t>
            </a:r>
            <a:r>
              <a:rPr lang="ru-RU" dirty="0">
                <a:solidFill>
                  <a:prstClr val="black"/>
                </a:solidFill>
              </a:rPr>
              <a:t> контракта не более чем один раз</a:t>
            </a:r>
          </a:p>
        </p:txBody>
      </p:sp>
      <p:pic>
        <p:nvPicPr>
          <p:cNvPr id="2054" name="Picture 6" descr="C:\Users\Drimkast\Desktop\Преза_вашкеба\225881 Презентации по обучению\тема 2\set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84" y="4128826"/>
            <a:ext cx="432000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rimkast\Desktop\Преза_вашкеба\225881 Презентации по обучению\тема 2\set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84" y="1679813"/>
            <a:ext cx="432000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rimkast\Desktop\Преза_вашкеба\225881 Презентации по обучению\тема 2\set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84" y="2344707"/>
            <a:ext cx="432000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rimkast\Desktop\Преза_вашкеба\225881 Презентации по обучению\тема 2\set-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84" y="3154439"/>
            <a:ext cx="432000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6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78" y="1081605"/>
            <a:ext cx="7956000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9539"/>
            <a:ext cx="8229600" cy="8720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ru-RU" dirty="0" smtClean="0"/>
              <a:t>Порядок </a:t>
            </a:r>
            <a:r>
              <a:rPr lang="ru-RU" dirty="0"/>
              <a:t>заключения </a:t>
            </a:r>
            <a:r>
              <a:rPr lang="ru-RU" dirty="0" smtClean="0"/>
              <a:t>контракта (Информационное письмо Минфина РФ от 25.06.2018 г. N 24-06-08/43650)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9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Drimkast\Desktop\Преза_вашкеба\225881 Презентации по обучению\тема 2\shutterstock_251155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31234"/>
          <a:stretch/>
        </p:blipFill>
        <p:spPr bwMode="auto">
          <a:xfrm>
            <a:off x="0" y="-1"/>
            <a:ext cx="1979614" cy="52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09539"/>
            <a:ext cx="6275040" cy="872066"/>
          </a:xfrm>
        </p:spPr>
        <p:txBody>
          <a:bodyPr/>
          <a:lstStyle/>
          <a:p>
            <a:pPr algn="ctr"/>
            <a:r>
              <a:rPr lang="ru-RU" dirty="0"/>
              <a:t>Порядок заключения </a:t>
            </a:r>
            <a:r>
              <a:rPr lang="ru-RU" dirty="0" smtClean="0"/>
              <a:t>контракта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9487" y="1220895"/>
            <a:ext cx="5518249" cy="25383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 </a:t>
            </a:r>
            <a:r>
              <a:rPr lang="ru-RU" dirty="0"/>
              <a:t>течение 3 рабочих дней заказчик размещает новый проект контракта с изменениями, внесенными в соответствии с протоколом разногласий, либо повторно размещает действующий проект контракта с обоснованием непринятия поправок из протокола с указанием причин отказа в отдельном </a:t>
            </a:r>
            <a:r>
              <a:rPr lang="ru-RU" dirty="0" smtClean="0"/>
              <a:t>документе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 </a:t>
            </a:r>
            <a:r>
              <a:rPr lang="ru-RU" dirty="0"/>
              <a:t>течение 3 рабочих дней после повторного размещения заказчиком проекта контракта после рассмотрения протокола разногласий,   победитель обязан его </a:t>
            </a:r>
            <a:r>
              <a:rPr lang="ru-RU" dirty="0" smtClean="0"/>
              <a:t>подписать и приложить обеспечение исполнения контракта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 течение 3 рабочих дней после подписания проекта контракта участником закупки, заказчик обязан подписать его со своей </a:t>
            </a:r>
            <a:r>
              <a:rPr lang="ru-RU" dirty="0" smtClean="0"/>
              <a:t>стороны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11760" y="3912271"/>
            <a:ext cx="6275040" cy="1152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b="1" i="1" dirty="0" smtClean="0">
                <a:solidFill>
                  <a:prstClr val="black"/>
                </a:solidFill>
              </a:rPr>
              <a:t>Примечания:</a:t>
            </a:r>
            <a:endParaRPr lang="ru-RU" b="1" i="1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b="1" i="1" dirty="0" smtClean="0">
                <a:solidFill>
                  <a:prstClr val="black"/>
                </a:solidFill>
              </a:rPr>
              <a:t>При </a:t>
            </a:r>
            <a:r>
              <a:rPr lang="ru-RU" b="1" i="1" dirty="0">
                <a:solidFill>
                  <a:prstClr val="black"/>
                </a:solidFill>
              </a:rPr>
              <a:t>уклонении победителя от подписания контракта, право подписать контракт передается участнику, занявшему второе место.  Он признается победителем, </a:t>
            </a:r>
            <a:r>
              <a:rPr lang="ru-RU" b="1" i="1" dirty="0" smtClean="0">
                <a:solidFill>
                  <a:prstClr val="black"/>
                </a:solidFill>
              </a:rPr>
              <a:t/>
            </a:r>
            <a:br>
              <a:rPr lang="ru-RU" b="1" i="1" dirty="0" smtClean="0">
                <a:solidFill>
                  <a:prstClr val="black"/>
                </a:solidFill>
              </a:rPr>
            </a:br>
            <a:r>
              <a:rPr lang="ru-RU" b="1" i="1" dirty="0" smtClean="0">
                <a:solidFill>
                  <a:prstClr val="black"/>
                </a:solidFill>
              </a:rPr>
              <a:t>и </a:t>
            </a:r>
            <a:r>
              <a:rPr lang="ru-RU" b="1" i="1" dirty="0">
                <a:solidFill>
                  <a:prstClr val="black"/>
                </a:solidFill>
              </a:rPr>
              <a:t>на него распространяются все требования, которые распространяются </a:t>
            </a:r>
            <a:r>
              <a:rPr lang="ru-RU" b="1" i="1" dirty="0" smtClean="0">
                <a:solidFill>
                  <a:prstClr val="black"/>
                </a:solidFill>
              </a:rPr>
              <a:t/>
            </a:r>
            <a:br>
              <a:rPr lang="ru-RU" b="1" i="1" dirty="0" smtClean="0">
                <a:solidFill>
                  <a:prstClr val="black"/>
                </a:solidFill>
              </a:rPr>
            </a:br>
            <a:r>
              <a:rPr lang="ru-RU" b="1" i="1" dirty="0" smtClean="0">
                <a:solidFill>
                  <a:prstClr val="black"/>
                </a:solidFill>
              </a:rPr>
              <a:t>на </a:t>
            </a:r>
            <a:r>
              <a:rPr lang="ru-RU" b="1" i="1" dirty="0">
                <a:solidFill>
                  <a:prstClr val="black"/>
                </a:solidFill>
              </a:rPr>
              <a:t>победителя.</a:t>
            </a:r>
          </a:p>
        </p:txBody>
      </p:sp>
      <p:pic>
        <p:nvPicPr>
          <p:cNvPr id="3074" name="Picture 2" descr="C:\Users\Drimkast\Desktop\Преза_вашкеба\225881 Презентации по обучению\тема 2\set-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1" y="1319685"/>
            <a:ext cx="431999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rimkast\Desktop\Преза_вашкеба\225881 Презентации по обучению\тема 2\set-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1" y="2244764"/>
            <a:ext cx="431999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rimkast\Desktop\Преза_вашкеба\225881 Презентации по обучению\тема 2\set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44" y="3196442"/>
            <a:ext cx="431999" cy="4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7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Общий механизм взаимодействия участника закупки, электронной площадки и банка со </a:t>
            </a:r>
            <a:r>
              <a:rPr lang="ru-RU" dirty="0" err="1" smtClean="0"/>
              <a:t>спецсчетом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36019"/>
            <a:ext cx="2458616" cy="125793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100" dirty="0" smtClean="0"/>
              <a:t>Участник </a:t>
            </a:r>
            <a:r>
              <a:rPr lang="ru-RU" sz="1100" dirty="0"/>
              <a:t>закупки, после регистрации  </a:t>
            </a:r>
            <a:r>
              <a:rPr lang="ru-RU" sz="1100" dirty="0" smtClean="0"/>
              <a:t>в </a:t>
            </a:r>
            <a:r>
              <a:rPr lang="ru-RU" sz="1100" dirty="0"/>
              <a:t>ЕИС и аккредитации на ЭП подает заявку на процедуру.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/>
              <a:t>Предварительно вносит обеспечение на </a:t>
            </a:r>
            <a:r>
              <a:rPr lang="ru-RU" sz="1100" dirty="0" err="1"/>
              <a:t>спецсчет</a:t>
            </a:r>
            <a:r>
              <a:rPr lang="ru-RU" sz="1100" dirty="0"/>
              <a:t> либо получает банковскую гарантию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00400" y="1824953"/>
            <a:ext cx="2530624" cy="1179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Электронная площадка направляет  запрос в банк о наличии средств либо банковской гарантии  в течение 1 часа с момента </a:t>
            </a:r>
            <a:r>
              <a:rPr lang="ru-RU" sz="1100" dirty="0" smtClean="0">
                <a:solidFill>
                  <a:prstClr val="black"/>
                </a:solidFill>
              </a:rPr>
              <a:t>окончания приема всех заявок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71267" y="1726445"/>
            <a:ext cx="2459384" cy="1179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В случае отсутствия средств или БГ заявка в течение часа возвращается участнику закупки.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Если средства имеются, </a:t>
            </a:r>
            <a:r>
              <a:rPr lang="ru-RU" sz="1100" dirty="0" smtClean="0">
                <a:solidFill>
                  <a:prstClr val="black"/>
                </a:solidFill>
              </a:rPr>
              <a:t>или </a:t>
            </a:r>
            <a:r>
              <a:rPr lang="ru-RU" sz="1100" dirty="0">
                <a:solidFill>
                  <a:prstClr val="black"/>
                </a:solidFill>
              </a:rPr>
              <a:t>имеется БГ, то участник допускается  </a:t>
            </a:r>
            <a:r>
              <a:rPr lang="ru-RU" sz="1100" dirty="0" smtClean="0">
                <a:solidFill>
                  <a:prstClr val="black"/>
                </a:solidFill>
              </a:rPr>
              <a:t>до </a:t>
            </a:r>
            <a:r>
              <a:rPr lang="ru-RU" sz="1100" dirty="0">
                <a:solidFill>
                  <a:prstClr val="black"/>
                </a:solidFill>
              </a:rPr>
              <a:t>процедуры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921696" y="3777903"/>
            <a:ext cx="3003104" cy="589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По завершению процедуры банк разблокирует по информации электронной площадки средства </a:t>
            </a:r>
            <a:r>
              <a:rPr lang="ru-RU" sz="1100" dirty="0" smtClean="0">
                <a:solidFill>
                  <a:prstClr val="black"/>
                </a:solidFill>
              </a:rPr>
              <a:t> на </a:t>
            </a:r>
            <a:r>
              <a:rPr lang="ru-RU" sz="1100" dirty="0">
                <a:solidFill>
                  <a:prstClr val="black"/>
                </a:solidFill>
              </a:rPr>
              <a:t>спецсчете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295400" y="3680270"/>
            <a:ext cx="2908261" cy="1179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В случае отзыва заявки, ЭП направляет </a:t>
            </a:r>
            <a:r>
              <a:rPr lang="ru-RU" sz="1100" dirty="0" smtClean="0">
                <a:solidFill>
                  <a:prstClr val="black"/>
                </a:solidFill>
              </a:rPr>
              <a:t/>
            </a:r>
            <a:br>
              <a:rPr lang="ru-RU" sz="1100" dirty="0" smtClean="0">
                <a:solidFill>
                  <a:prstClr val="black"/>
                </a:solidFill>
              </a:rPr>
            </a:br>
            <a:r>
              <a:rPr lang="ru-RU" sz="1100" dirty="0" smtClean="0">
                <a:solidFill>
                  <a:prstClr val="black"/>
                </a:solidFill>
              </a:rPr>
              <a:t>в </a:t>
            </a:r>
            <a:r>
              <a:rPr lang="ru-RU" sz="1100" dirty="0">
                <a:solidFill>
                  <a:prstClr val="black"/>
                </a:solidFill>
              </a:rPr>
              <a:t>банк информацию о необходимости разблокировать средства.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100" dirty="0">
                <a:solidFill>
                  <a:prstClr val="black"/>
                </a:solidFill>
              </a:rPr>
              <a:t>Банк осуществляет разблокировку </a:t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100" dirty="0">
                <a:solidFill>
                  <a:prstClr val="black"/>
                </a:solidFill>
              </a:rPr>
              <a:t>в течение 1 рабочего дня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Drimkast\Desktop\Преза_вашкеба\225881 Презентации по обучению\тема 2\set [Восстановлен]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95" y="3251216"/>
            <a:ext cx="644054" cy="5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imkast\Desktop\Преза_вашкеба\225881 Презентации по обучению\тема 2\set [Восстановлен]-1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0800"/>
            <a:ext cx="644054" cy="5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rimkast\Desktop\Преза_вашкеба\225881 Презентации по обучению\тема 2\set [Восстановлен]-12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27" y="1320799"/>
            <a:ext cx="644054" cy="5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rimkast\Desktop\Преза_вашкеба\225881 Презентации по обучению\тема 2\set [Восстановлен]-13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71" y="1222292"/>
            <a:ext cx="644054" cy="5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rimkast\Desktop\Преза_вашкеба\225881 Презентации по обучению\тема 2\set [Восстановлен]-14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09" y="3149600"/>
            <a:ext cx="644054" cy="5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8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1" y="209539"/>
            <a:ext cx="6707187" cy="872066"/>
          </a:xfrm>
        </p:spPr>
        <p:txBody>
          <a:bodyPr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овые функции ЕИС с 2019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1" y="1220894"/>
            <a:ext cx="6275039" cy="3628231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b="1" dirty="0" smtClean="0"/>
              <a:t>ЕИС – единая </a:t>
            </a:r>
            <a:r>
              <a:rPr lang="ru-RU" b="1" dirty="0"/>
              <a:t>точка входа для </a:t>
            </a:r>
            <a:r>
              <a:rPr lang="ru-RU" b="1" dirty="0" smtClean="0"/>
              <a:t>поставщиков.</a:t>
            </a:r>
            <a:endParaRPr lang="ru-RU" b="1" dirty="0"/>
          </a:p>
          <a:p>
            <a:pPr marL="0" indent="0" fontAlgn="t">
              <a:buNone/>
            </a:pPr>
            <a:r>
              <a:rPr lang="ru-RU" b="1" dirty="0" smtClean="0"/>
              <a:t>С </a:t>
            </a:r>
            <a:r>
              <a:rPr lang="ru-RU" b="1" dirty="0"/>
              <a:t>1 января 2019 года </a:t>
            </a:r>
            <a:r>
              <a:rPr lang="ru-RU" dirty="0"/>
              <a:t>потенциальные участники закупок должны будут регистрироваться </a:t>
            </a:r>
            <a:r>
              <a:rPr lang="ru-RU" dirty="0" smtClean="0"/>
              <a:t>в </a:t>
            </a:r>
            <a:r>
              <a:rPr lang="ru-RU" dirty="0"/>
              <a:t>ЕИС. В ЕИС с 1 января 2019 года будет вестись единый реестр </a:t>
            </a:r>
            <a:r>
              <a:rPr lang="ru-RU" dirty="0" smtClean="0"/>
              <a:t>участников.</a:t>
            </a:r>
            <a:endParaRPr lang="ru-RU" dirty="0"/>
          </a:p>
          <a:p>
            <a:pPr marL="0" indent="0" fontAlgn="t">
              <a:buNone/>
            </a:pPr>
            <a:r>
              <a:rPr lang="ru-RU" dirty="0"/>
              <a:t>В течение 1 дня информация с ЕИС будет перенаправляться на электронные площадки. Регистрация </a:t>
            </a:r>
            <a:r>
              <a:rPr lang="ru-RU" dirty="0" smtClean="0"/>
              <a:t>бесплатная</a:t>
            </a:r>
            <a:r>
              <a:rPr lang="ru-RU" dirty="0"/>
              <a:t>, сроком на 3 </a:t>
            </a:r>
            <a:r>
              <a:rPr lang="ru-RU" dirty="0" smtClean="0"/>
              <a:t>года.</a:t>
            </a:r>
            <a:endParaRPr lang="ru-RU" dirty="0"/>
          </a:p>
          <a:p>
            <a:pPr marL="0" indent="0" fontAlgn="t">
              <a:buNone/>
            </a:pPr>
            <a:r>
              <a:rPr lang="ru-RU" dirty="0"/>
              <a:t>Перерегистрация может быть проведена не ранее, чем за 6 месяцев </a:t>
            </a:r>
            <a:r>
              <a:rPr lang="ru-RU" dirty="0" smtClean="0"/>
              <a:t>до </a:t>
            </a:r>
            <a:r>
              <a:rPr lang="ru-RU" dirty="0"/>
              <a:t>истечения срока регистрации, за 4 месяца до окончания регистрации система уведомит поставщика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 </a:t>
            </a:r>
            <a:r>
              <a:rPr lang="ru-RU" dirty="0"/>
              <a:t>истечении указанного срока, а за 3 месяца, при отсутствии своевременной перерегистрации, участник не сможет подавать заявки на участие в процедурах. </a:t>
            </a:r>
          </a:p>
          <a:p>
            <a:pPr marL="0" indent="0" fontAlgn="t">
              <a:buNone/>
            </a:pPr>
            <a:r>
              <a:rPr lang="ru-RU" dirty="0"/>
              <a:t>Электронные площадки </a:t>
            </a:r>
            <a:r>
              <a:rPr lang="ru-RU" dirty="0" smtClean="0"/>
              <a:t>проводят </a:t>
            </a:r>
            <a:r>
              <a:rPr lang="ru-RU" dirty="0"/>
              <a:t>окончательную аккредитацию </a:t>
            </a:r>
            <a:r>
              <a:rPr lang="ru-RU" dirty="0" smtClean="0"/>
              <a:t>участников.</a:t>
            </a:r>
            <a:endParaRPr lang="ru-RU" dirty="0"/>
          </a:p>
        </p:txBody>
      </p:sp>
      <p:pic>
        <p:nvPicPr>
          <p:cNvPr id="8194" name="Picture 2" descr="C:\Users\Drimkast\Desktop\Преза_вашкеба\217864\картинки\shutterstock_251155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9" b="2394"/>
          <a:stretch/>
        </p:blipFill>
        <p:spPr bwMode="auto">
          <a:xfrm>
            <a:off x="-15613" y="1"/>
            <a:ext cx="1995226" cy="52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72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463800"/>
            <a:ext cx="7086600" cy="228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50000"/>
              </a:lnSpc>
            </a:pPr>
            <a:r>
              <a:rPr lang="ru-RU" sz="2800" b="1" cap="all" dirty="0" smtClean="0">
                <a:solidFill>
                  <a:schemeClr val="bg1"/>
                </a:solidFill>
                <a:latin typeface="Arial"/>
                <a:cs typeface="Arial"/>
              </a:rPr>
              <a:t>Аввакумов Никита Владимирович</a:t>
            </a:r>
            <a:endParaRPr lang="ru-RU" sz="2800" b="1" cap="all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algn="ctr">
              <a:lnSpc>
                <a:spcPct val="150000"/>
              </a:lnSpc>
            </a:pPr>
            <a:endParaRPr lang="ru-RU" sz="1100" cap="all" dirty="0">
              <a:solidFill>
                <a:prstClr val="white"/>
              </a:solidFill>
              <a:latin typeface="Arial"/>
              <a:cs typeface="Arial"/>
            </a:endParaRPr>
          </a:p>
          <a:p>
            <a:pPr marL="12700" algn="ctr">
              <a:lnSpc>
                <a:spcPct val="150000"/>
              </a:lnSpc>
            </a:pPr>
            <a:r>
              <a:rPr lang="ru-RU" sz="2000" cap="all" dirty="0" smtClean="0">
                <a:solidFill>
                  <a:prstClr val="white"/>
                </a:solidFill>
                <a:latin typeface="Arial"/>
                <a:cs typeface="Arial"/>
              </a:rPr>
              <a:t>+7 (931) 315-83-39</a:t>
            </a:r>
            <a:br>
              <a:rPr lang="ru-RU" sz="2000" cap="all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ru-RU" sz="2000" cap="all" dirty="0" smtClean="0">
                <a:solidFill>
                  <a:prstClr val="white"/>
                </a:solidFill>
                <a:latin typeface="Arial"/>
                <a:cs typeface="Arial"/>
              </a:rPr>
              <a:t>+7 (495) 276-16-26, доб. 2614</a:t>
            </a:r>
          </a:p>
          <a:p>
            <a:pPr marL="12700" algn="ctr">
              <a:lnSpc>
                <a:spcPct val="150000"/>
              </a:lnSpc>
            </a:pPr>
            <a:r>
              <a:rPr lang="en-US" sz="2000" cap="small" dirty="0" smtClean="0">
                <a:solidFill>
                  <a:prstClr val="white"/>
                </a:solidFill>
                <a:latin typeface="Arial"/>
                <a:cs typeface="Arial"/>
              </a:rPr>
              <a:t>n.avvakumov@roseltorg.ru</a:t>
            </a:r>
            <a:endParaRPr lang="ru-RU" sz="2000" cap="small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397000"/>
            <a:ext cx="68897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2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54061"/>
          </a:xfrm>
        </p:spPr>
        <p:txBody>
          <a:bodyPr/>
          <a:lstStyle/>
          <a:p>
            <a:pPr algn="ctr"/>
            <a:r>
              <a:rPr lang="ru-RU" dirty="0" smtClean="0"/>
              <a:t>Открытый конкурс в электронной форме (Статья 54.1)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87497"/>
              </p:ext>
            </p:extLst>
          </p:nvPr>
        </p:nvGraphicFramePr>
        <p:xfrm>
          <a:off x="381000" y="1168400"/>
          <a:ext cx="8440936" cy="2514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6463"/>
                <a:gridCol w="2405537"/>
                <a:gridCol w="3868936"/>
              </a:tblGrid>
              <a:tr h="347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1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Публикация </a:t>
                      </a:r>
                      <a:r>
                        <a:rPr lang="ru-RU" sz="12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извещения </a:t>
                      </a:r>
                      <a:br>
                        <a:rPr lang="ru-RU" sz="12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КД </a:t>
                      </a:r>
                      <a:r>
                        <a:rPr lang="ru-RU" sz="12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ЕИС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менее, чем за 15 рабочих дней до даты окончания подачи заявок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(ч. 1 ст. 54.2).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Извещение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и документация наряду с ЕИС могут быть опубликованы в любых СМИ и печатных изданиях.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9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Внесение </a:t>
                      </a:r>
                      <a:r>
                        <a:rPr lang="ru-RU" sz="12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изменений</a:t>
                      </a:r>
                      <a:br>
                        <a:rPr lang="ru-RU" sz="12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извещение и документацию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позднее, чем за 5 дней до даты окончания приема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заявок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принимается решение о внесении изменений (ч. 4 ст. 54.2).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 подачи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заявок продлевается таким образом, чтобы до окончания подачи заявок оставалось не менее 10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рабочих дней (ч. 4 ст. 54.2)</a:t>
                      </a:r>
                      <a:endParaRPr lang="en-U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Изменение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объекта закупки, увеличение размера обеспечения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заявок не допускается.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1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54061"/>
          </a:xfrm>
        </p:spPr>
        <p:txBody>
          <a:bodyPr/>
          <a:lstStyle/>
          <a:p>
            <a:pPr algn="ctr"/>
            <a:r>
              <a:rPr lang="ru-RU" dirty="0"/>
              <a:t>Открытый конкурс в электронной </a:t>
            </a:r>
            <a:r>
              <a:rPr lang="ru-RU" dirty="0" smtClean="0"/>
              <a:t>форме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9571"/>
              </p:ext>
            </p:extLst>
          </p:nvPr>
        </p:nvGraphicFramePr>
        <p:xfrm>
          <a:off x="381000" y="1168401"/>
          <a:ext cx="8440936" cy="36220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0200"/>
                <a:gridCol w="1295400"/>
                <a:gridCol w="5545336"/>
              </a:tblGrid>
              <a:tr h="688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 (ст. 54.4)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3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Прием </a:t>
                      </a:r>
                      <a:r>
                        <a:rPr lang="ru-RU" sz="12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заявок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(от аккредитованных на площадке участников закупок)</a:t>
                      </a:r>
                      <a:r>
                        <a:rPr lang="ru-RU" sz="120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12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менее, чем 15 рабочих дней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Заявка состоит из 3 электронных документов: </a:t>
                      </a:r>
                      <a:b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заявки в 2 частях и ценового предложения, которые направляются оператору ЭП одновременно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Первая часть: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согласие участника,   предложение с характеристиками ТРУ в соответствии с документацией  (отсутствие предложения не является основанием отказа в допуске к участию).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первой части запрещено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указывать сведения об участнике закупок (нельзя прилагать письма на бланке организации и т.д., за это участник отклоняется).</a:t>
                      </a:r>
                      <a:endParaRPr lang="ru-RU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Вторая часть: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сведения об участнике закупки и копии подтверждающих соответствие ТРУ и соответствии участника закупки требованиям в соответствии с КД (лицензии, декларация о принадлежности к СМП, СОНКО, о получении преимуществ как организация инвалидов или учреждение УИС, о </a:t>
                      </a:r>
                      <a:r>
                        <a:rPr lang="ru-RU" sz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нацрежиме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о квалификации)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7800"/>
            <a:ext cx="676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5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Открытый конкурс в электронной форме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35641"/>
              </p:ext>
            </p:extLst>
          </p:nvPr>
        </p:nvGraphicFramePr>
        <p:xfrm>
          <a:off x="539554" y="1220893"/>
          <a:ext cx="8136137" cy="34516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5046"/>
                <a:gridCol w="2209800"/>
                <a:gridCol w="3951291"/>
              </a:tblGrid>
              <a:tr h="347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1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Запросы на разъяснение положений КД 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(ч. 8 ст. 54.3) </a:t>
                      </a:r>
                      <a:endParaRPr lang="ru-RU" sz="12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позднее, чем за 5 дней до окончания срока подачи заявок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Участник вправе направить не более 3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запросов,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ответ предоставляется заказчиком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течение 2 рабочих дней с даты поступления запроса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Рассмотрение первых 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частей 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(ч. 1 ст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54.5)</a:t>
                      </a:r>
                      <a:endParaRPr lang="ru-RU" sz="12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более, чем 5 рабочих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дней,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даты окончания срока подачи заявок.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Если НМЦК 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млн руб.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рабочий день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 даты окончания подачи заявок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Протокол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рассмотрения и оценки первых частей заявок направляется заказчиком оператору ЭП.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течение 1 часа после публикации оператор направляет всем участникам решение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заказчика в отношении конкретного участника, сведения о лучшем предложении без указания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сведений об этом участнике,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 наличии российских ТРУ (если установлены запреты, ограничения допуска по ст. 14) ч. 9 ст. 54.5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130949"/>
            <a:ext cx="676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6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Открытый конкурс в электронной форме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25506"/>
              </p:ext>
            </p:extLst>
          </p:nvPr>
        </p:nvGraphicFramePr>
        <p:xfrm>
          <a:off x="539554" y="1204530"/>
          <a:ext cx="8136137" cy="17164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8233"/>
                <a:gridCol w="2376264"/>
                <a:gridCol w="3671640"/>
              </a:tblGrid>
              <a:tr h="347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1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Рассмотрение первых 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частей</a:t>
                      </a:r>
                      <a:r>
                        <a:rPr lang="ru-RU" sz="1200" i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наука, культура, искусство</a:t>
                      </a:r>
                      <a:r>
                        <a:rPr lang="ru-RU" sz="1200" i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(ч. 1 ст. 54.5).</a:t>
                      </a:r>
                      <a:endParaRPr lang="ru-RU" sz="12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случае закупки ТРУ в сфере науки, культуры или искусства </a:t>
                      </a:r>
                      <a:b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более 10 рабочих дней с даты окончания срока подачи заявок независимо от НМЦК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Оценка проводится по критерию качественные, функциональные, экологические характеристики объекта закупки. 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130949"/>
            <a:ext cx="676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149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было подано ни одной заявки на участие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рассмотрения 1-ых частей не допущено ни одной заявки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итогам рассмотрения 2-ых частей ни одна заявка не соответствует требованиям КД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подачи заявок продлевается на 10 дней (однократно) ч.3 ст. 55.1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3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Открытый конкурс в электронной форме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20366"/>
              </p:ext>
            </p:extLst>
          </p:nvPr>
        </p:nvGraphicFramePr>
        <p:xfrm>
          <a:off x="539554" y="1220893"/>
          <a:ext cx="8136137" cy="35870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0246"/>
                <a:gridCol w="2895600"/>
                <a:gridCol w="3570291"/>
              </a:tblGrid>
              <a:tr h="347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7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Подача окончательных ценовых 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предложений (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ст. 54.6)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течение 3 часов в рабочий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день,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следующего после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истечения 1 рабочего дня с даты окончания срока рассмотрения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оценки первых частей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заявок (ч. 2-3 ст. 54.6)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Окончательное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предложение может быть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только ниже ранее предоставленного ценового предложения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Если нового предложения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не подано, то окончательным признается поданное первоначально. По итогам  оператор электронной площадки в течение 1 часа формирует протокол подачи окончательных ценовых предложений.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Рассмотрение вторых частей заявок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более 3 рабочих дней, а если НМЦК  не превышает 1 млн руб., не более 1 раб. дня с даты направления заказчику вторых частей заявок на участие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(ч. 2 ст. 54.7).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Вторые части направляются заказчику в течение 1 часа с момента формирования протокола подачи окончательных предложений. Протокол рассмотрения и оценки вторых частей заявок направляется заказчиком оператору ЭП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7800"/>
            <a:ext cx="676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Открытый конкурс в электронной форме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6113"/>
              </p:ext>
            </p:extLst>
          </p:nvPr>
        </p:nvGraphicFramePr>
        <p:xfrm>
          <a:off x="539554" y="1220893"/>
          <a:ext cx="8136137" cy="25241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2646"/>
                <a:gridCol w="2514600"/>
                <a:gridCol w="3798891"/>
              </a:tblGrid>
              <a:tr h="347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Рассмотрение вторых частей заявок (наука, культура, искусство)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может превышать пять рабочих дней с даты направления заказчику вторых частей заявок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независимо от начальной (максимальной) цены контракта. (ч. 2 ст. 54.7).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Оценка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вторых частей 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проводится по критериям: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расходы на эксплуатацию и ремонт товаров, использование результатов работ;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квалификация участников закупки, в том числе наличие у них финансовых ресурсов, на праве собственности или ином законном основании оборудования и других материальных ресурсов, опыта работы, связанного с предметом контракта, и деловой репутации, специалистов и иных работников определенного уровня квалификации.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7800"/>
            <a:ext cx="676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5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8229600" cy="654061"/>
          </a:xfrm>
        </p:spPr>
        <p:txBody>
          <a:bodyPr/>
          <a:lstStyle/>
          <a:p>
            <a:pPr algn="ctr"/>
            <a:r>
              <a:rPr lang="ru-RU" dirty="0"/>
              <a:t>Открытый конкурс в электронной форме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75135"/>
              </p:ext>
            </p:extLst>
          </p:nvPr>
        </p:nvGraphicFramePr>
        <p:xfrm>
          <a:off x="381000" y="787400"/>
          <a:ext cx="8136137" cy="40148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8233"/>
                <a:gridCol w="2172813"/>
                <a:gridCol w="3875091"/>
              </a:tblGrid>
              <a:tr h="3477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Этапы проведения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Сроки, выделенные на этап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Примечания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2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Направление заказчику оператором </a:t>
                      </a:r>
                      <a:r>
                        <a:rPr lang="ru-RU" sz="1200" b="1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ранее сформированного протокола подачи окончательных ценовых предложений</a:t>
                      </a: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течение 1 часа после размещения протоколов рассмотрения первых и вторых частей заявок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участников оператором ЭП.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Протокол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окончательных ценовых предложений не направляется ранее публикации протокола рассмотрения 2-х частей   (ч. 10 ст. 54.7)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5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Подведение итогов открытого </a:t>
                      </a:r>
                      <a:r>
                        <a:rPr lang="ru-RU" sz="12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конкурса (ч. 11 ст. 54.7)</a:t>
                      </a:r>
                      <a:endParaRPr lang="ru-RU" sz="12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позднее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следующего рабочего дня после получения от оператора ЭП протокола подачи окончательных ценовых предложений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 итогам оформляется протокол подведения итогов открытого конкурса, который в день подписания размещается заказчиком в ЕИС и направляется оператору ЭП. Заказчик присваивает каждой заявке на участие в открытом конкурсе в электронной форме порядковый номер в порядке уменьшения степени выгодности содержащихся в них условий исполнения контракта. Заявке на участие в открытом конкурсе в электронной форме, в которой содержатся лучшие условия исполнения контракта, присваивается первый номер.</a:t>
                      </a:r>
                    </a:p>
                  </a:txBody>
                  <a:tcPr marL="90000" marR="90000" marT="72022" marB="108033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7778"/>
            <a:ext cx="752473" cy="36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2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85E5460-1489-4372-82E1-8BD4DE1986F4}"/>
  <p:tag name="GENSWF_ADVANCE_TIME" val="154.7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A4E8CE2-DA1A-41BE-B1FD-B47BA88A97B7}"/>
  <p:tag name="GENSWF_ADVANCE_TIME" val="144.1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A4E8CE2-DA1A-41BE-B1FD-B47BA88A97B7}"/>
  <p:tag name="GENSWF_ADVANCE_TIME" val="144.1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CFD9928-8815-4BA8-91D3-69C1B657F47F}"/>
  <p:tag name="GENSWF_ADVANCE_TIME" val="61.8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99DAA6D-D56C-4DB6-89D0-877E117FF2EF}"/>
  <p:tag name="GENSWF_ADVANCE_TIME" val="78.2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99DAA6D-D56C-4DB6-89D0-877E117FF2EF}"/>
  <p:tag name="GENSWF_ADVANCE_TIME" val="78.2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99DAA6D-D56C-4DB6-89D0-877E117FF2EF}"/>
  <p:tag name="GENSWF_ADVANCE_TIME" val="78.2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92D4566-CBDD-406F-8801-E1F4C8C6EC41}"/>
  <p:tag name="GENSWF_ADVANCE_TIME" val="148.2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92D4566-CBDD-406F-8801-E1F4C8C6EC41}"/>
  <p:tag name="GENSWF_ADVANCE_TIME" val="148.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16FA8AB-C36B-4DE4-8F15-8757DD4AC083}"/>
  <p:tag name="GENSWF_ADVANCE_TIME" val="59.5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16FA8AB-C36B-4DE4-8F15-8757DD4AC083}"/>
  <p:tag name="GENSWF_ADVANCE_TIME" val="59.5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9F462DF-2E55-4EDF-B8D8-04C2659C0731}"/>
  <p:tag name="GENSWF_ADVANCE_TIME" val="188.4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16FA8AB-C36B-4DE4-8F15-8757DD4AC083}"/>
  <p:tag name="GENSWF_ADVANCE_TIME" val="59.5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34433DC-EE14-4BF6-B96E-B95DC484244A}"/>
  <p:tag name="GENSWF_ADVANCE_TIME" val="88.2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F921465-213F-4E2F-9DA0-4E3280840BD0}"/>
  <p:tag name="GENSWF_ADVANCE_TIME" val="243.26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1D04D34-C536-4204-87AD-1DDC5C30F17A}"/>
  <p:tag name="GENSWF_ADVANCE_TIME" val="157.3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1BDECD2-E20A-418A-8E4E-7E61BCE8C3FA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9F462DF-2E55-4EDF-B8D8-04C2659C0731}"/>
  <p:tag name="GENSWF_ADVANCE_TIME" val="188.4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429F7D-71EF-4CEF-86E1-362D8B166148}"/>
  <p:tag name="GENSWF_ADVANCE_TIME" val="128.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429F7D-71EF-4CEF-86E1-362D8B166148}"/>
  <p:tag name="GENSWF_ADVANCE_TIME" val="128.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0DC6426-1E30-472E-A33B-BBB19A4B20C3}"/>
  <p:tag name="GENSWF_ADVANCE_TIME" val="88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0DC6426-1E30-472E-A33B-BBB19A4B20C3}"/>
  <p:tag name="GENSWF_ADVANCE_TIME" val="88.3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918B23C-5395-4C50-8F7B-5643DD94BD31}"/>
  <p:tag name="GENSWF_ADVANCE_TIME" val="44.7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46BA7ED-1C81-4F72-A6B2-62F757F2EBC1}"/>
  <p:tag name="GENSWF_ADVANCE_TIME" val="60.7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2447</Words>
  <Application>Microsoft Office PowerPoint</Application>
  <PresentationFormat>Произвольный</PresentationFormat>
  <Paragraphs>255</Paragraphs>
  <Slides>29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Office Theme</vt:lpstr>
      <vt:lpstr>Тема Office</vt:lpstr>
      <vt:lpstr>1_Office Theme</vt:lpstr>
      <vt:lpstr>2_Office Theme</vt:lpstr>
      <vt:lpstr>Презентация PowerPoint</vt:lpstr>
      <vt:lpstr>Новые способы закупки (с 2018 года)</vt:lpstr>
      <vt:lpstr>Открытый конкурс в электронной форме (Статья 54.1)</vt:lpstr>
      <vt:lpstr>Открытый конкурс в электронной форме</vt:lpstr>
      <vt:lpstr>Открытый конкурс в электронной форме</vt:lpstr>
      <vt:lpstr>Открытый конкурс в электронной форме</vt:lpstr>
      <vt:lpstr>Открытый конкурс в электронной форме</vt:lpstr>
      <vt:lpstr>Открытый конкурс в электронной форме</vt:lpstr>
      <vt:lpstr>Открытый конкурс в электронной форме</vt:lpstr>
      <vt:lpstr>Презентация PowerPoint</vt:lpstr>
      <vt:lpstr>Конкурс с ограниченным  участием в электронной форме (Ст. 56.1)</vt:lpstr>
      <vt:lpstr>Двухэтапный конкурс в электронной форме (Ст. 57.1)</vt:lpstr>
      <vt:lpstr>Двухэтапный конкурс в электронной форме</vt:lpstr>
      <vt:lpstr>Запрос котировок в электронной форме (Ст. 82.1)</vt:lpstr>
      <vt:lpstr>Запрос котировок в электронной форме (Ст. 82.1)</vt:lpstr>
      <vt:lpstr>Запрос котировок в электронной форме</vt:lpstr>
      <vt:lpstr>Запрос котировок в электронной форме</vt:lpstr>
      <vt:lpstr>Запрос предложений в электронной форме (Ст. 83.1)</vt:lpstr>
      <vt:lpstr>Запрос предложений в электронной форме</vt:lpstr>
      <vt:lpstr>Запрос предложений в электронной форме</vt:lpstr>
      <vt:lpstr>Запрос предложений в электронной форме</vt:lpstr>
      <vt:lpstr>Запрос предложений в электронной форме</vt:lpstr>
      <vt:lpstr>Презентация PowerPoint</vt:lpstr>
      <vt:lpstr>Порядок заключения контракта</vt:lpstr>
      <vt:lpstr>Презентация PowerPoint</vt:lpstr>
      <vt:lpstr>Порядок заключения контракта</vt:lpstr>
      <vt:lpstr>Общий механизм взаимодействия участника закупки, электронной площадки и банка со спецсчетом</vt:lpstr>
      <vt:lpstr>Новые функции ЕИС с 2019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d.sozaeva</dc:creator>
  <cp:lastModifiedBy>User</cp:lastModifiedBy>
  <cp:revision>195</cp:revision>
  <dcterms:created xsi:type="dcterms:W3CDTF">2017-09-19T14:31:01Z</dcterms:created>
  <dcterms:modified xsi:type="dcterms:W3CDTF">2018-10-17T14:19:44Z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2017-06-28T00:00:00Z</vt:filetime>
  </property>
  <property fmtid="{D5CDD505-2E9C-101B-9397-08002B2CF9AE}" pid="3" name="LastSaved">
    <vt:filetime>2017-09-19T00:00:00Z</vt:filetime>
  </property>
</Properties>
</file>