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4" r:id="rId2"/>
  </p:sldMasterIdLst>
  <p:notesMasterIdLst>
    <p:notesMasterId r:id="rId16"/>
  </p:notesMasterIdLst>
  <p:sldIdLst>
    <p:sldId id="1134" r:id="rId3"/>
    <p:sldId id="1135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42" r:id="rId13"/>
    <p:sldId id="1133" r:id="rId14"/>
    <p:sldId id="445" r:id="rId15"/>
  </p:sldIdLst>
  <p:sldSz cx="9144000" cy="5232400"/>
  <p:notesSz cx="9144000" cy="5232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9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ябова Мария" initials="РМ" lastIdx="4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000"/>
    <a:srgbClr val="075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89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61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61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DCCE1-A6BC-4AAA-B1CB-7C36F7B8D736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92113"/>
            <a:ext cx="3429000" cy="1962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86025"/>
            <a:ext cx="7315200" cy="2354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970463"/>
            <a:ext cx="3962400" cy="260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970463"/>
            <a:ext cx="3962400" cy="260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EE23D-9525-4A6F-8B55-D2BA3C27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7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>
            <a:extLst>
              <a:ext uri="{FF2B5EF4-FFF2-40B4-BE49-F238E27FC236}">
                <a16:creationId xmlns="" xmlns:a16="http://schemas.microsoft.com/office/drawing/2014/main" id="{B0AAF9CF-C68F-4D73-B670-5BFC4A9A8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Заметки 2">
            <a:extLst>
              <a:ext uri="{FF2B5EF4-FFF2-40B4-BE49-F238E27FC236}">
                <a16:creationId xmlns="" xmlns:a16="http://schemas.microsoft.com/office/drawing/2014/main" id="{49EB8097-48C3-4DD4-A349-20AD8EA267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47256F9-E6B0-4AF8-AC52-B48295C2A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E79138-9F79-48D4-A750-03B5ECB94748}" type="slidenum">
              <a:rPr lang="ru-RU" alt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4172687" y="1036510"/>
            <a:ext cx="1461664" cy="31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 userDrawn="1"/>
        </p:nvSpPr>
        <p:spPr>
          <a:xfrm>
            <a:off x="3892601" y="1080953"/>
            <a:ext cx="206921" cy="300369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 userDrawn="1"/>
        </p:nvSpPr>
        <p:spPr>
          <a:xfrm>
            <a:off x="3833785" y="1079154"/>
            <a:ext cx="93577" cy="13281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 userDrawn="1"/>
        </p:nvSpPr>
        <p:spPr>
          <a:xfrm>
            <a:off x="3714619" y="883124"/>
            <a:ext cx="300278" cy="206984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 userDrawn="1"/>
        </p:nvSpPr>
        <p:spPr>
          <a:xfrm>
            <a:off x="3712822" y="1055337"/>
            <a:ext cx="132778" cy="93605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 userDrawn="1"/>
        </p:nvSpPr>
        <p:spPr>
          <a:xfrm>
            <a:off x="3516853" y="967774"/>
            <a:ext cx="206921" cy="300369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 userDrawn="1"/>
        </p:nvSpPr>
        <p:spPr>
          <a:xfrm>
            <a:off x="3689011" y="1137122"/>
            <a:ext cx="93577" cy="13281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 userDrawn="1"/>
        </p:nvSpPr>
        <p:spPr>
          <a:xfrm>
            <a:off x="3601474" y="1258987"/>
            <a:ext cx="300278" cy="206984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 userDrawn="1"/>
        </p:nvSpPr>
        <p:spPr>
          <a:xfrm>
            <a:off x="3770772" y="1200155"/>
            <a:ext cx="132778" cy="93605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11991"/>
            <a:ext cx="7772400" cy="1121574"/>
          </a:xfrm>
        </p:spPr>
        <p:txBody>
          <a:bodyPr anchor="ctr">
            <a:normAutofit/>
          </a:bodyPr>
          <a:lstStyle>
            <a:lvl1pPr algn="ctr">
              <a:defRPr sz="2200" b="0">
                <a:solidFill>
                  <a:srgbClr val="3236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302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24.09.2019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1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9880"/>
            <a:ext cx="2057400" cy="340469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9880"/>
            <a:ext cx="6019800" cy="34046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24.09.2019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3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220004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72687" y="1036195"/>
            <a:ext cx="1461664" cy="312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892600" y="1080625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33784" y="1078827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714619" y="882856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712822" y="1055016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516852" y="967480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3689010" y="1136777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601474" y="1258605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770772" y="1199790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622044"/>
            <a:ext cx="7772400" cy="10988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930144"/>
            <a:ext cx="6400799" cy="1308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2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5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299" y="1120683"/>
            <a:ext cx="3505576" cy="33158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00" y="1120683"/>
            <a:ext cx="3468527" cy="28089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2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25190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5713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5068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350" y="3125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4396" y="4212004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3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1376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3515428"/>
            <a:ext cx="1257472" cy="17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180175" y="3395209"/>
            <a:ext cx="512840" cy="448310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13254" y="3631412"/>
            <a:ext cx="274366" cy="137306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46317" y="3398482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884994" y="3612889"/>
            <a:ext cx="343877" cy="140088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246317" y="3398482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029215" y="3398675"/>
            <a:ext cx="251206" cy="192786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536948" y="3395188"/>
            <a:ext cx="450466" cy="361086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431226" y="3398377"/>
            <a:ext cx="545553" cy="354698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079474" y="3507009"/>
            <a:ext cx="871959" cy="26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039133" y="3507909"/>
            <a:ext cx="12" cy="252120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5726441" y="4163680"/>
            <a:ext cx="63936" cy="88912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5795691" y="4163680"/>
            <a:ext cx="91300" cy="88912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5897822" y="4163680"/>
            <a:ext cx="72123" cy="88912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5987746" y="4163680"/>
            <a:ext cx="74295" cy="88912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5726438" y="4305736"/>
            <a:ext cx="60288" cy="88912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5782986" y="4305748"/>
            <a:ext cx="91312" cy="88912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5878114" y="4304717"/>
            <a:ext cx="60805" cy="90567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5953060" y="4305745"/>
            <a:ext cx="62772" cy="88912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030934" y="4305741"/>
            <a:ext cx="77076" cy="88912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6153519" y="4321476"/>
            <a:ext cx="0" cy="73177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6118835" y="4313609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6198999" y="4305741"/>
            <a:ext cx="77088" cy="88912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6289438" y="4305734"/>
            <a:ext cx="67690" cy="88925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5020701" y="4440763"/>
            <a:ext cx="84257" cy="34213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5341470" y="4439852"/>
            <a:ext cx="77294" cy="34963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020706" y="4385589"/>
            <a:ext cx="78917" cy="33528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900736" y="4163876"/>
            <a:ext cx="736942" cy="426224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202923" y="756110"/>
            <a:ext cx="262829" cy="414682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244951" y="756399"/>
            <a:ext cx="141757" cy="237139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601027" y="879205"/>
            <a:ext cx="1434807" cy="168423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6812803" y="2334891"/>
            <a:ext cx="591794" cy="710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200"/>
            </a:lvl1pPr>
            <a:lvl2pPr>
              <a:lnSpc>
                <a:spcPct val="100000"/>
              </a:lnSpc>
              <a:spcBef>
                <a:spcPts val="1200"/>
              </a:spcBef>
              <a:defRPr sz="12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200"/>
            </a:lvl4pPr>
            <a:lvl5pPr>
              <a:lnSpc>
                <a:spcPct val="100000"/>
              </a:lnSpc>
              <a:spcBef>
                <a:spcPts val="1200"/>
              </a:spcBef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Академия контрактных управляющих</a:t>
            </a:r>
          </a:p>
        </p:txBody>
      </p:sp>
      <p:pic>
        <p:nvPicPr>
          <p:cNvPr id="6" name="Picture 2" descr="C:\Users\Drimkast\Desktop\Преза_вашкеба\217864\Логотип_АКУ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3"/>
          <a:stretch/>
        </p:blipFill>
        <p:spPr bwMode="auto">
          <a:xfrm>
            <a:off x="8321617" y="167185"/>
            <a:ext cx="576064" cy="2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4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62302"/>
            <a:ext cx="7772400" cy="1039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17715"/>
            <a:ext cx="7772400" cy="11445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24.09.2019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8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31416"/>
            <a:ext cx="4038600" cy="26331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31416"/>
            <a:ext cx="4038600" cy="26331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24.09.2019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39"/>
            <a:ext cx="8229600" cy="87206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71235"/>
            <a:ext cx="4040188" cy="488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59349"/>
            <a:ext cx="4040188" cy="3014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71235"/>
            <a:ext cx="4041775" cy="488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59349"/>
            <a:ext cx="4041775" cy="3014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24.09.2019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8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24.09.2019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0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24.09.2019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8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8327"/>
            <a:ext cx="3008313" cy="8866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8327"/>
            <a:ext cx="5111750" cy="4465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94928"/>
            <a:ext cx="3008313" cy="3579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24.09.2019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62680"/>
            <a:ext cx="5486400" cy="432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7525"/>
            <a:ext cx="5486400" cy="3139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95080"/>
            <a:ext cx="5486400" cy="614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24.09.2019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5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39"/>
            <a:ext cx="8229600" cy="87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20894"/>
            <a:ext cx="8229600" cy="345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51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rgbClr val="32364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299" y="612471"/>
            <a:ext cx="4885400" cy="6769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203452"/>
            <a:ext cx="8229599" cy="34533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5038743"/>
            <a:ext cx="1969544" cy="1018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435894" y="663476"/>
            <a:ext cx="554706" cy="517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5" name="object 4"/>
          <p:cNvSpPr/>
          <p:nvPr/>
        </p:nvSpPr>
        <p:spPr>
          <a:xfrm>
            <a:off x="1076281" y="753706"/>
            <a:ext cx="1419269" cy="337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0" y="922463"/>
            <a:ext cx="4654815" cy="4134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6"/>
          <a:stretch/>
        </p:blipFill>
        <p:spPr>
          <a:xfrm>
            <a:off x="4662407" y="922463"/>
            <a:ext cx="4481593" cy="43099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5CFA82-AB9B-4776-A1BD-50D8E91CC8F8}"/>
              </a:ext>
            </a:extLst>
          </p:cNvPr>
          <p:cNvSpPr txBox="1"/>
          <p:nvPr/>
        </p:nvSpPr>
        <p:spPr>
          <a:xfrm>
            <a:off x="0" y="-20890"/>
            <a:ext cx="3598487" cy="796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7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roseltorg.ru</a:t>
            </a:r>
            <a:endParaRPr lang="ru-RU" sz="4578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4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3199"/>
            <a:ext cx="6324600" cy="143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1115"/>
            <a:ext cx="4876800" cy="338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589546"/>
            <a:ext cx="43330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"Дерево связей"</a:t>
            </a:r>
            <a:endParaRPr lang="ru-RU" sz="2400" dirty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>Позволяет просматривать взаимосвязи между компаниями и проверять их аффилированность. На интерактивной схеме информация структурирована и легко доступна для восприятия.</a:t>
            </a:r>
          </a:p>
        </p:txBody>
      </p:sp>
      <p:sp>
        <p:nvSpPr>
          <p:cNvPr id="11" name="object 13"/>
          <p:cNvSpPr/>
          <p:nvPr/>
        </p:nvSpPr>
        <p:spPr>
          <a:xfrm>
            <a:off x="457200" y="236953"/>
            <a:ext cx="2057400" cy="529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0" y="28620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rPr>
              <a:t>Проверка контрагента</a:t>
            </a:r>
            <a:endParaRPr lang="ru-RU" sz="2200" b="1" dirty="0">
              <a:solidFill>
                <a:srgbClr val="32364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712800"/>
            <a:ext cx="9144000" cy="35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/>
              <a:t>География присутствия</a:t>
            </a:r>
            <a:endParaRPr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0"/>
            <a:ext cx="821266" cy="6159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86660" y="1625600"/>
            <a:ext cx="4557339" cy="3606800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7"/>
          <p:cNvSpPr txBox="1"/>
          <p:nvPr/>
        </p:nvSpPr>
        <p:spPr>
          <a:xfrm>
            <a:off x="4586661" y="1156145"/>
            <a:ext cx="45573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Точки выдачи ЭП в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Ульяновске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Тольятти</a:t>
            </a:r>
            <a:endParaRPr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0" y="1163633"/>
            <a:ext cx="45573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в Самарской области</a:t>
            </a:r>
            <a:endParaRPr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153DBF7-8352-41CC-98A2-B84652304E07}"/>
              </a:ext>
            </a:extLst>
          </p:cNvPr>
          <p:cNvSpPr/>
          <p:nvPr/>
        </p:nvSpPr>
        <p:spPr>
          <a:xfrm>
            <a:off x="0" y="1625600"/>
            <a:ext cx="4572000" cy="3606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5CFA82-AB9B-4776-A1BD-50D8E91CC8F8}"/>
              </a:ext>
            </a:extLst>
          </p:cNvPr>
          <p:cNvSpPr txBox="1"/>
          <p:nvPr/>
        </p:nvSpPr>
        <p:spPr>
          <a:xfrm>
            <a:off x="0" y="-20890"/>
            <a:ext cx="3598487" cy="796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7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roseltorg.ru</a:t>
            </a:r>
            <a:endParaRPr lang="ru-RU" sz="4578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DDCF81-75BB-46D6-9ACC-F0B988C7B6F4}"/>
              </a:ext>
            </a:extLst>
          </p:cNvPr>
          <p:cNvSpPr/>
          <p:nvPr/>
        </p:nvSpPr>
        <p:spPr>
          <a:xfrm>
            <a:off x="152400" y="711200"/>
            <a:ext cx="8915400" cy="4521201"/>
          </a:xfrm>
          <a:prstGeom prst="rect">
            <a:avLst/>
          </a:prstGeom>
          <a:blipFill dpi="0" rotWithShape="1">
            <a:blip r:embed="rId3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73">
              <a:solidFill>
                <a:prstClr val="white"/>
              </a:solidFill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F114D08C-AB71-487B-BA40-3FEC0119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734" y="610447"/>
            <a:ext cx="6976533" cy="4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4800" tIns="27467" rIns="137333" bIns="27467" anchor="ctr"/>
          <a:lstStyle/>
          <a:p>
            <a:pPr>
              <a:defRPr/>
            </a:pPr>
            <a:endParaRPr lang="ru-RU" sz="1755" spc="-99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1F38636-AC14-42DF-BBB5-D8F1E147D8BF}"/>
              </a:ext>
            </a:extLst>
          </p:cNvPr>
          <p:cNvSpPr/>
          <p:nvPr/>
        </p:nvSpPr>
        <p:spPr>
          <a:xfrm>
            <a:off x="152400" y="3437231"/>
            <a:ext cx="8915399" cy="12194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62" b="1" spc="38" dirty="0">
                <a:ln w="11430"/>
                <a:solidFill>
                  <a:srgbClr val="C00000"/>
                </a:solidFill>
                <a:latin typeface="Calibri"/>
              </a:rPr>
              <a:t>Вы можете проводить имущественные торги в электронном виде на </a:t>
            </a:r>
            <a:r>
              <a:rPr lang="en-US" sz="3662" b="1" spc="38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roseltorg</a:t>
            </a:r>
            <a:r>
              <a:rPr lang="en-US" sz="3662" b="1" spc="38" dirty="0">
                <a:ln w="11430"/>
                <a:solidFill>
                  <a:srgbClr val="C00000"/>
                </a:solidFill>
                <a:latin typeface="Calibri"/>
              </a:rPr>
              <a:t>!</a:t>
            </a:r>
            <a:endParaRPr lang="ru-RU" sz="3662" b="1" spc="38" dirty="0">
              <a:ln w="11430"/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A50377-CECB-4374-AFC9-3223ADA727F6}"/>
              </a:ext>
            </a:extLst>
          </p:cNvPr>
          <p:cNvSpPr txBox="1"/>
          <p:nvPr/>
        </p:nvSpPr>
        <p:spPr>
          <a:xfrm>
            <a:off x="4461781" y="856322"/>
            <a:ext cx="3598486" cy="796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7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178-</a:t>
            </a:r>
            <a:r>
              <a:rPr lang="ru-RU" sz="457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5CFA82-AB9B-4776-A1BD-50D8E91CC8F8}"/>
              </a:ext>
            </a:extLst>
          </p:cNvPr>
          <p:cNvSpPr txBox="1"/>
          <p:nvPr/>
        </p:nvSpPr>
        <p:spPr>
          <a:xfrm>
            <a:off x="0" y="-20890"/>
            <a:ext cx="3598487" cy="796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7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roseltorg.ru</a:t>
            </a:r>
            <a:endParaRPr lang="ru-RU" sz="4578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311400"/>
            <a:ext cx="9144000" cy="228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Arial"/>
                <a:cs typeface="Arial"/>
              </a:rPr>
              <a:t>Мартьянов Илья Вячеславович</a:t>
            </a:r>
          </a:p>
          <a:p>
            <a:pPr marL="12700" algn="ct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Arial"/>
                <a:cs typeface="Arial"/>
              </a:rPr>
              <a:t>Руководитель </a:t>
            </a:r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Поволжского филиала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algn="ctr">
              <a:lnSpc>
                <a:spcPct val="150000"/>
              </a:lnSpc>
            </a:pPr>
            <a:r>
              <a:rPr lang="ru-RU" sz="2000" cap="all" dirty="0">
                <a:solidFill>
                  <a:prstClr val="white"/>
                </a:solidFill>
                <a:latin typeface="Arial"/>
                <a:cs typeface="Arial"/>
              </a:rPr>
              <a:t>+79277167000</a:t>
            </a:r>
            <a:br>
              <a:rPr lang="ru-RU" sz="2000" cap="all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ru-RU" sz="2000" cap="all" dirty="0">
                <a:solidFill>
                  <a:prstClr val="white"/>
                </a:solidFill>
                <a:latin typeface="Arial"/>
                <a:cs typeface="Arial"/>
              </a:rPr>
              <a:t>8 (800) 200-18-77, </a:t>
            </a:r>
            <a:r>
              <a:rPr lang="ru-RU" sz="1200" cap="all" dirty="0">
                <a:solidFill>
                  <a:prstClr val="white"/>
                </a:solidFill>
                <a:latin typeface="Arial"/>
                <a:cs typeface="Arial"/>
              </a:rPr>
              <a:t>доб. </a:t>
            </a:r>
            <a:r>
              <a:rPr lang="ru-RU" sz="2000" cap="all" dirty="0">
                <a:solidFill>
                  <a:prstClr val="white"/>
                </a:solidFill>
                <a:latin typeface="Arial"/>
                <a:cs typeface="Arial"/>
              </a:rPr>
              <a:t>2646</a:t>
            </a:r>
            <a:endParaRPr lang="en-US" sz="2000" cap="all" dirty="0">
              <a:solidFill>
                <a:prstClr val="white"/>
              </a:solidFill>
              <a:latin typeface="Arial"/>
              <a:cs typeface="Arial"/>
            </a:endParaRPr>
          </a:p>
          <a:p>
            <a:pPr marL="12700" algn="ctr">
              <a:lnSpc>
                <a:spcPct val="150000"/>
              </a:lnSpc>
            </a:pPr>
            <a:r>
              <a:rPr lang="en-US" sz="2000" dirty="0" smtClean="0">
                <a:solidFill>
                  <a:prstClr val="white"/>
                </a:solidFill>
                <a:latin typeface="Arial"/>
                <a:cs typeface="Arial"/>
              </a:rPr>
              <a:t>i.martianov@roseltorg.ru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374775"/>
            <a:ext cx="6073775" cy="114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2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435894" y="663476"/>
            <a:ext cx="554706" cy="517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5" name="object 4"/>
          <p:cNvSpPr/>
          <p:nvPr/>
        </p:nvSpPr>
        <p:spPr>
          <a:xfrm>
            <a:off x="1076281" y="753706"/>
            <a:ext cx="1419269" cy="337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2085" y="1423449"/>
            <a:ext cx="4092294" cy="589002"/>
          </a:xfrm>
          <a:prstGeom prst="round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001" tIns="34500" rIns="69001" bIns="34500" rtlCol="0" anchor="ctr"/>
          <a:lstStyle/>
          <a:p>
            <a:pPr algn="ctr"/>
            <a:r>
              <a:rPr lang="ru-RU" sz="1300" b="1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«Обоснование НМЦК»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47978" y="1423449"/>
            <a:ext cx="4092295" cy="589002"/>
          </a:xfrm>
          <a:prstGeom prst="round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001" tIns="34500" rIns="69001" bIns="34500" rtlCol="0" anchor="ctr"/>
          <a:lstStyle/>
          <a:p>
            <a:pPr algn="ctr"/>
            <a:r>
              <a:rPr lang="ru-RU" sz="1300" b="1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«Проверка контрагента»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4" y="2121648"/>
            <a:ext cx="4092295" cy="2930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r="17032"/>
          <a:stretch/>
        </p:blipFill>
        <p:spPr>
          <a:xfrm>
            <a:off x="4747978" y="2121648"/>
            <a:ext cx="4092295" cy="29303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87577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rPr>
              <a:t>Сервисы</a:t>
            </a:r>
            <a:endParaRPr lang="ru-RU" sz="2200" b="1" dirty="0">
              <a:solidFill>
                <a:srgbClr val="32364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5CFA82-AB9B-4776-A1BD-50D8E91CC8F8}"/>
              </a:ext>
            </a:extLst>
          </p:cNvPr>
          <p:cNvSpPr txBox="1"/>
          <p:nvPr/>
        </p:nvSpPr>
        <p:spPr>
          <a:xfrm>
            <a:off x="0" y="-20890"/>
            <a:ext cx="3598487" cy="796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7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roseltorg.ru</a:t>
            </a:r>
            <a:endParaRPr lang="ru-RU" sz="4578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5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620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rPr>
              <a:t>Расчёт НМЦК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7290"/>
            <a:ext cx="9165394" cy="269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896" y="4374262"/>
            <a:ext cx="520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 поисковой строке можно использовать код ОКПД 2 либо наименование товара или МНН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0800000">
            <a:off x="3799148" y="4366324"/>
            <a:ext cx="4876799" cy="824092"/>
          </a:xfrm>
          <a:prstGeom prst="wedgeRoundRectCallout">
            <a:avLst>
              <a:gd name="adj1" fmla="val 52985"/>
              <a:gd name="adj2" fmla="val 109046"/>
              <a:gd name="adj3" fmla="val 16667"/>
            </a:avLst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922"/>
            <a:ext cx="9144000" cy="91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20534"/>
            <a:ext cx="6400800" cy="76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13"/>
          <p:cNvSpPr/>
          <p:nvPr/>
        </p:nvSpPr>
        <p:spPr>
          <a:xfrm>
            <a:off x="457200" y="236953"/>
            <a:ext cx="2057400" cy="5293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5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682230"/>
            <a:ext cx="7141045" cy="214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56084" y="4038245"/>
            <a:ext cx="2088232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858138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803198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4044625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858138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5896" y="4044625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85800" y="41545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Автоматический подсчет показателей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3376" y="4154504"/>
            <a:ext cx="183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Полная интеграция с ОКПД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2240" y="413374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изменения количества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536" y="866039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Формирование НМЦК сразу по нескольким позициям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3376" y="845912"/>
            <a:ext cx="2000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изменения единиц измерения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76256" y="833687"/>
            <a:ext cx="2035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фильтрации позиций  по ОКПД 2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139952" y="1627290"/>
            <a:ext cx="432048" cy="329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619672" y="1572351"/>
            <a:ext cx="288032" cy="329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19672" y="1572351"/>
            <a:ext cx="0" cy="1483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411760" y="3440292"/>
            <a:ext cx="360040" cy="549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355976" y="3769928"/>
            <a:ext cx="576064" cy="274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860032" y="1517411"/>
            <a:ext cx="2160240" cy="93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7884368" y="3385352"/>
            <a:ext cx="576064" cy="714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13"/>
          <p:cNvSpPr/>
          <p:nvPr/>
        </p:nvSpPr>
        <p:spPr>
          <a:xfrm>
            <a:off x="457200" y="236953"/>
            <a:ext cx="2057400" cy="529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0" y="28620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rPr>
              <a:t>Расчёт НМЦК</a:t>
            </a:r>
          </a:p>
        </p:txBody>
      </p:sp>
    </p:spTree>
    <p:extLst>
      <p:ext uri="{BB962C8B-B14F-4D97-AF65-F5344CB8AC3E}">
        <p14:creationId xmlns:p14="http://schemas.microsoft.com/office/powerpoint/2010/main" val="20807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58138"/>
            <a:ext cx="6086598" cy="19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3000776"/>
            <a:ext cx="4638675" cy="97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594020"/>
            <a:ext cx="1847850" cy="4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858138"/>
            <a:ext cx="2088232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847048"/>
            <a:ext cx="2088232" cy="771097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957086"/>
            <a:ext cx="2088232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983214"/>
            <a:ext cx="2088232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858138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Доступ к полному перечню контрактов по указанной позиции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879481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Анализ контрактов по дате заключения и региону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2932635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замены подобранных контрактов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411265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корректировки цен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067944" y="3000776"/>
            <a:ext cx="4680520" cy="988910"/>
          </a:xfrm>
          <a:prstGeom prst="wedgeRoundRectCallout">
            <a:avLst>
              <a:gd name="adj1" fmla="val 33509"/>
              <a:gd name="adj2" fmla="val -80495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131840" y="398968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РАСЧЕТ НМЦК  менее 1 мин</a:t>
            </a:r>
          </a:p>
        </p:txBody>
      </p:sp>
      <p:pic>
        <p:nvPicPr>
          <p:cNvPr id="18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44626"/>
            <a:ext cx="228600" cy="174413"/>
          </a:xfrm>
          <a:prstGeom prst="rect">
            <a:avLst/>
          </a:prstGeom>
          <a:noFill/>
        </p:spPr>
      </p:pic>
      <p:pic>
        <p:nvPicPr>
          <p:cNvPr id="19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484141"/>
            <a:ext cx="228600" cy="17441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203848" y="437426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Моментальная выгрузка по форме обоснования НМЦК</a:t>
            </a:r>
          </a:p>
        </p:txBody>
      </p:sp>
      <p:sp>
        <p:nvSpPr>
          <p:cNvPr id="21" name="object 13"/>
          <p:cNvSpPr/>
          <p:nvPr/>
        </p:nvSpPr>
        <p:spPr>
          <a:xfrm>
            <a:off x="457200" y="236953"/>
            <a:ext cx="2057400" cy="5293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0" y="28620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rPr>
              <a:t>Расчёт НМЦК</a:t>
            </a:r>
          </a:p>
        </p:txBody>
      </p:sp>
    </p:spTree>
    <p:extLst>
      <p:ext uri="{BB962C8B-B14F-4D97-AF65-F5344CB8AC3E}">
        <p14:creationId xmlns:p14="http://schemas.microsoft.com/office/powerpoint/2010/main" val="15959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231624"/>
            <a:ext cx="9143999" cy="193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40292"/>
            <a:ext cx="1491630" cy="9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25962" y="4324138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20022" y="4352690"/>
            <a:ext cx="2160240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09390" y="4448186"/>
            <a:ext cx="217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изменения  формы выпуска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5962" y="441963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изменения дозировки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426438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Формирование НМЦК сразу по нескольким позициям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4333262"/>
            <a:ext cx="2232248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32835"/>
            <a:ext cx="5148065" cy="108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724128" y="1352593"/>
            <a:ext cx="2304256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91200" y="1462472"/>
            <a:ext cx="216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Лингвистически умный поиск по МНН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5220072" y="1572351"/>
            <a:ext cx="504056" cy="219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11560" y="3714989"/>
            <a:ext cx="720080" cy="494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427984" y="3550171"/>
            <a:ext cx="1080120" cy="549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164288" y="3385352"/>
            <a:ext cx="288032" cy="769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3" y="3220534"/>
            <a:ext cx="1633339" cy="10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bject 13"/>
          <p:cNvSpPr/>
          <p:nvPr/>
        </p:nvSpPr>
        <p:spPr>
          <a:xfrm>
            <a:off x="457200" y="236953"/>
            <a:ext cx="2057400" cy="5293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0" y="28620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rPr>
              <a:t>Расчёт </a:t>
            </a:r>
            <a:r>
              <a:rPr lang="ru-RU" sz="2200" b="1" dirty="0" smtClean="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rPr>
              <a:t>НМЦК. Медикаменты.</a:t>
            </a:r>
            <a:endParaRPr lang="ru-RU" sz="2200" b="1" dirty="0">
              <a:solidFill>
                <a:srgbClr val="32364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3381"/>
            <a:ext cx="9144000" cy="91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2211"/>
            <a:ext cx="9144000" cy="335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ашивка 9"/>
          <p:cNvSpPr/>
          <p:nvPr/>
        </p:nvSpPr>
        <p:spPr>
          <a:xfrm rot="16200000">
            <a:off x="7376981" y="1772878"/>
            <a:ext cx="395250" cy="474103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2280" y="1549400"/>
            <a:ext cx="1008112" cy="24270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13"/>
          <p:cNvSpPr/>
          <p:nvPr/>
        </p:nvSpPr>
        <p:spPr>
          <a:xfrm>
            <a:off x="457200" y="236953"/>
            <a:ext cx="2057400" cy="529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0" y="3302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rPr>
              <a:t>Проверка контрагента</a:t>
            </a:r>
            <a:endParaRPr lang="ru-RU" sz="2200" b="1" dirty="0">
              <a:solidFill>
                <a:srgbClr val="32364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4" y="1689630"/>
            <a:ext cx="8982075" cy="185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50170"/>
            <a:ext cx="4133850" cy="133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264384"/>
            <a:ext cx="914400" cy="76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4989"/>
            <a:ext cx="4391025" cy="56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968017"/>
            <a:ext cx="3514725" cy="32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923928" y="803198"/>
            <a:ext cx="2232248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818442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Поиск по ИНН, КПП ОГРН, названию, ФИО, телефону, электронной почте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248" y="793992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910775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Фильтры по ОКФС, ОКВЭД2, региону и т.д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6300192" y="1022956"/>
            <a:ext cx="288032" cy="267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3"/>
          <p:cNvSpPr/>
          <p:nvPr/>
        </p:nvSpPr>
        <p:spPr>
          <a:xfrm>
            <a:off x="457200" y="236953"/>
            <a:ext cx="2057400" cy="5293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0" y="28620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rPr>
              <a:t>Проверка контрагента</a:t>
            </a:r>
            <a:endParaRPr lang="ru-RU" sz="2200" b="1" dirty="0">
              <a:solidFill>
                <a:srgbClr val="32364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cosmoberry.ru/files/bigstock-exclamation-point-9027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487211"/>
            <a:ext cx="1524744" cy="10987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2128" y="743302"/>
            <a:ext cx="6763072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Регистрационные данные</a:t>
            </a:r>
            <a:endParaRPr lang="ru-RU" sz="1400" dirty="0"/>
          </a:p>
          <a:p>
            <a:pPr algn="just"/>
            <a:r>
              <a:rPr lang="ru-RU" sz="1200" dirty="0"/>
              <a:t>Возможность получать выписку из ЕГРЮЛ и ЕГРИП в один клик, проверять массовость адреса и телефона. Возможность пользоваться актуальной базой телефонов, собранной из 13 открытых источников.</a:t>
            </a:r>
          </a:p>
          <a:p>
            <a:pPr algn="just"/>
            <a:r>
              <a:rPr lang="ru-RU" sz="1150" b="1" dirty="0"/>
              <a:t> </a:t>
            </a:r>
          </a:p>
          <a:p>
            <a:pPr algn="just"/>
            <a:r>
              <a:rPr lang="ru-RU" sz="1400" b="1" dirty="0" err="1"/>
              <a:t>Госконтракты</a:t>
            </a:r>
            <a:r>
              <a:rPr lang="ru-RU" sz="1400" b="1" dirty="0"/>
              <a:t> и реестр недобросовестных поставщиков</a:t>
            </a:r>
            <a:endParaRPr lang="ru-RU" sz="1400" dirty="0"/>
          </a:p>
          <a:p>
            <a:pPr algn="just"/>
            <a:r>
              <a:rPr lang="ru-RU" sz="1200" dirty="0"/>
              <a:t>Информация о заключенных госконтрактах и по участию в госзакупках. Сервис поможет выяснить, насколько добросовестно исполняет компания свои обязательства по контрактам.</a:t>
            </a:r>
          </a:p>
          <a:p>
            <a:pPr algn="just"/>
            <a:endParaRPr lang="ru-RU" sz="1150" b="1" dirty="0"/>
          </a:p>
          <a:p>
            <a:pPr algn="just"/>
            <a:r>
              <a:rPr lang="ru-RU" sz="1400" b="1" dirty="0"/>
              <a:t>Экспресс-анализ финансовых показателей</a:t>
            </a:r>
          </a:p>
          <a:p>
            <a:pPr algn="just"/>
            <a:r>
              <a:rPr lang="ru-RU" sz="1200" dirty="0"/>
              <a:t>На основе бухгалтерского баланса рассчитаны ликвидность, платежеспособность, финансовая устойчивость, рентабельность и чистые активы организаций.</a:t>
            </a:r>
          </a:p>
          <a:p>
            <a:pPr algn="just"/>
            <a:endParaRPr lang="ru-RU" sz="1150" b="1" dirty="0"/>
          </a:p>
          <a:p>
            <a:pPr algn="just"/>
            <a:r>
              <a:rPr lang="ru-RU" sz="1400" b="1" dirty="0"/>
              <a:t>Арбитражные дела и исполнительные производства</a:t>
            </a:r>
            <a:endParaRPr lang="ru-RU" sz="1400" dirty="0"/>
          </a:p>
          <a:p>
            <a:pPr algn="just"/>
            <a:r>
              <a:rPr lang="ru-RU" sz="1200" dirty="0"/>
              <a:t>Сервис сообщит насколько благонадежной является интересующая фирма: в каких арбитражных спорах она участвовала, какое решение вынес суд, кто являлся остальными участниками. </a:t>
            </a:r>
          </a:p>
          <a:p>
            <a:pPr algn="just"/>
            <a:endParaRPr lang="ru-RU" sz="1150" b="1" dirty="0"/>
          </a:p>
          <a:p>
            <a:pPr algn="just"/>
            <a:r>
              <a:rPr lang="ru-RU" sz="1400" b="1" dirty="0"/>
              <a:t>Индекс благонадежности</a:t>
            </a:r>
          </a:p>
          <a:p>
            <a:pPr algn="just"/>
            <a:r>
              <a:rPr lang="ru-RU" sz="1200" dirty="0"/>
              <a:t>Оценка юридических лиц по методике, разработанной ФНС. </a:t>
            </a:r>
          </a:p>
          <a:p>
            <a:pPr algn="just"/>
            <a:endParaRPr lang="ru-RU" sz="1150" b="1" dirty="0"/>
          </a:p>
          <a:p>
            <a:pPr algn="just"/>
            <a:r>
              <a:rPr lang="ru-RU" sz="1400" b="1" dirty="0"/>
              <a:t>Лицензии и патенты, товарные знаки</a:t>
            </a:r>
            <a:endParaRPr lang="ru-RU" sz="1400" dirty="0"/>
          </a:p>
          <a:p>
            <a:pPr algn="just"/>
            <a:r>
              <a:rPr lang="ru-RU" sz="1200" dirty="0"/>
              <a:t>Сервис позволяет определить наличие у компании интеллектуальной собственности и разрешения на деятельность в определенных сферах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12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61090"/>
            <a:ext cx="228600" cy="174413"/>
          </a:xfrm>
          <a:prstGeom prst="rect">
            <a:avLst/>
          </a:prstGeom>
          <a:noFill/>
        </p:spPr>
      </p:pic>
      <p:pic>
        <p:nvPicPr>
          <p:cNvPr id="13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51382"/>
            <a:ext cx="228600" cy="174413"/>
          </a:xfrm>
          <a:prstGeom prst="rect">
            <a:avLst/>
          </a:prstGeom>
          <a:noFill/>
        </p:spPr>
      </p:pic>
      <p:pic>
        <p:nvPicPr>
          <p:cNvPr id="14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27309"/>
            <a:ext cx="228600" cy="174413"/>
          </a:xfrm>
          <a:prstGeom prst="rect">
            <a:avLst/>
          </a:prstGeom>
          <a:noFill/>
        </p:spPr>
      </p:pic>
      <p:pic>
        <p:nvPicPr>
          <p:cNvPr id="15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90043"/>
            <a:ext cx="228600" cy="174413"/>
          </a:xfrm>
          <a:prstGeom prst="rect">
            <a:avLst/>
          </a:prstGeom>
          <a:noFill/>
        </p:spPr>
      </p:pic>
      <p:pic>
        <p:nvPicPr>
          <p:cNvPr id="16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03199"/>
            <a:ext cx="228600" cy="174413"/>
          </a:xfrm>
          <a:prstGeom prst="rect">
            <a:avLst/>
          </a:prstGeom>
          <a:noFill/>
        </p:spPr>
      </p:pic>
      <p:pic>
        <p:nvPicPr>
          <p:cNvPr id="17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91248"/>
            <a:ext cx="228600" cy="174413"/>
          </a:xfrm>
          <a:prstGeom prst="rect">
            <a:avLst/>
          </a:prstGeom>
          <a:noFill/>
        </p:spPr>
      </p:pic>
      <p:sp>
        <p:nvSpPr>
          <p:cNvPr id="20" name="object 13"/>
          <p:cNvSpPr/>
          <p:nvPr/>
        </p:nvSpPr>
        <p:spPr>
          <a:xfrm>
            <a:off x="457200" y="236953"/>
            <a:ext cx="2057400" cy="529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164288" y="2451382"/>
            <a:ext cx="1827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C00000"/>
                </a:solidFill>
              </a:rPr>
              <a:t>Ежедневное </a:t>
            </a:r>
          </a:p>
          <a:p>
            <a:pPr algn="r"/>
            <a:r>
              <a:rPr lang="ru-RU" sz="1600" b="1" dirty="0">
                <a:solidFill>
                  <a:srgbClr val="C00000"/>
                </a:solidFill>
              </a:rPr>
              <a:t>обновление </a:t>
            </a:r>
          </a:p>
          <a:p>
            <a:pPr algn="r"/>
            <a:r>
              <a:rPr lang="ru-RU" sz="1600" b="1" dirty="0">
                <a:solidFill>
                  <a:srgbClr val="C00000"/>
                </a:solidFill>
              </a:rPr>
              <a:t>базы</a:t>
            </a:r>
          </a:p>
          <a:p>
            <a:pPr algn="r"/>
            <a:r>
              <a:rPr lang="ru-RU" sz="1600" b="1" dirty="0">
                <a:solidFill>
                  <a:srgbClr val="C00000"/>
                </a:solidFill>
              </a:rPr>
              <a:t>данных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8620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rPr>
              <a:t>Проверка контрагента</a:t>
            </a:r>
            <a:endParaRPr lang="ru-RU" sz="2200" b="1" dirty="0">
              <a:solidFill>
                <a:srgbClr val="32364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4660</TotalTime>
  <Words>355</Words>
  <Application>Microsoft Office PowerPoint</Application>
  <PresentationFormat>Произвольный</PresentationFormat>
  <Paragraphs>68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География присутствия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d.sozaeva</dc:creator>
  <cp:lastModifiedBy>Мартьянов Илья</cp:lastModifiedBy>
  <cp:revision>258</cp:revision>
  <dcterms:created xsi:type="dcterms:W3CDTF">2017-09-19T14:31:01Z</dcterms:created>
  <dcterms:modified xsi:type="dcterms:W3CDTF">2019-09-24T16:34:40Z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2017-06-28T00:00:00Z</vt:filetime>
  </property>
  <property fmtid="{D5CDD505-2E9C-101B-9397-08002B2CF9AE}" pid="3" name="LastSaved">
    <vt:filetime>2017-09-19T00:00:00Z</vt:filetime>
  </property>
</Properties>
</file>