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6" r:id="rId2"/>
    <p:sldId id="448" r:id="rId3"/>
    <p:sldId id="502" r:id="rId4"/>
    <p:sldId id="503" r:id="rId5"/>
    <p:sldId id="504" r:id="rId6"/>
    <p:sldId id="505" r:id="rId7"/>
    <p:sldId id="506" r:id="rId8"/>
    <p:sldId id="507" r:id="rId9"/>
    <p:sldId id="508" r:id="rId10"/>
    <p:sldId id="493" r:id="rId11"/>
    <p:sldId id="487" r:id="rId12"/>
    <p:sldId id="488" r:id="rId13"/>
    <p:sldId id="489" r:id="rId14"/>
    <p:sldId id="491" r:id="rId15"/>
    <p:sldId id="497" r:id="rId16"/>
    <p:sldId id="498" r:id="rId17"/>
    <p:sldId id="494" r:id="rId18"/>
    <p:sldId id="492" r:id="rId19"/>
    <p:sldId id="499" r:id="rId20"/>
    <p:sldId id="470" r:id="rId21"/>
    <p:sldId id="495" r:id="rId22"/>
    <p:sldId id="496" r:id="rId23"/>
    <p:sldId id="473" r:id="rId24"/>
    <p:sldId id="474" r:id="rId25"/>
    <p:sldId id="480" r:id="rId26"/>
    <p:sldId id="486" r:id="rId27"/>
    <p:sldId id="500" r:id="rId28"/>
    <p:sldId id="501" r:id="rId29"/>
    <p:sldId id="451" r:id="rId30"/>
    <p:sldId id="452" r:id="rId31"/>
    <p:sldId id="453" r:id="rId32"/>
    <p:sldId id="510" r:id="rId33"/>
    <p:sldId id="511" r:id="rId34"/>
    <p:sldId id="512" r:id="rId35"/>
    <p:sldId id="461" r:id="rId36"/>
    <p:sldId id="407" r:id="rId37"/>
    <p:sldId id="408" r:id="rId38"/>
    <p:sldId id="428" r:id="rId39"/>
    <p:sldId id="410" r:id="rId40"/>
    <p:sldId id="429" r:id="rId41"/>
    <p:sldId id="430" r:id="rId42"/>
    <p:sldId id="431" r:id="rId43"/>
    <p:sldId id="432" r:id="rId44"/>
    <p:sldId id="513" r:id="rId45"/>
    <p:sldId id="515" r:id="rId46"/>
    <p:sldId id="530" r:id="rId47"/>
    <p:sldId id="516" r:id="rId48"/>
    <p:sldId id="517" r:id="rId49"/>
    <p:sldId id="528" r:id="rId50"/>
    <p:sldId id="531" r:id="rId51"/>
    <p:sldId id="519" r:id="rId52"/>
    <p:sldId id="520" r:id="rId53"/>
    <p:sldId id="521" r:id="rId54"/>
    <p:sldId id="534" r:id="rId55"/>
    <p:sldId id="535" r:id="rId56"/>
    <p:sldId id="533" r:id="rId57"/>
    <p:sldId id="523" r:id="rId58"/>
    <p:sldId id="524" r:id="rId59"/>
    <p:sldId id="525" r:id="rId60"/>
    <p:sldId id="526" r:id="rId61"/>
    <p:sldId id="527" r:id="rId62"/>
    <p:sldId id="514" r:id="rId63"/>
    <p:sldId id="536" r:id="rId64"/>
    <p:sldId id="286" r:id="rId6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341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50259-FA7A-48B4-B496-53D1FE55C90A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99DC-9170-4415-87CA-1ACA6AAC0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9C7D-D70F-4456-A52F-65A9BAA99CAC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6EA61-509C-4006-BB74-EFEC98E1A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610BA-D166-49FB-8CC7-2ECAB0B3F3F7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C86D-8813-4391-B7F0-D04DD2D59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295DE-4957-4B66-807C-BE9ABF231B68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DD67-76BD-4C26-AE1D-7732ABF05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952D-676A-4FC1-B9BE-444EDDC86FC9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DF7B-47CA-406F-B52F-5F735BD5B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2BC7-9B2A-4DE1-BC28-173CF8C057A4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F8E1-38B6-42D5-8F8A-C85C82519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3120-305F-437B-9B8E-024FBC2CB756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7535-1E0B-48C4-9374-B435B04B1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15687-89C0-41CF-A4EE-03A59B0F2F0F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296C-69AE-4354-9471-F1844EF2C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954FA-0943-4839-8DF9-5583ACEA13EA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DB1E-012E-4EA5-B83A-4C354A583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BD3D-C22C-41E1-9665-C16574ABC35C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2414C-4E35-44A9-9B39-5AB68DAAA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43DC-FCE8-4B23-943F-9EDC34533057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E94F-7817-4289-B423-5E8909C9E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B49162-D03A-4339-B434-7DE72484C138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24EFF5-D84C-4591-9320-806615FD2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268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778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Самарский университет государственного управления «Международный </a:t>
                      </a:r>
                      <a:endParaRPr lang="ru-RU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институт </a:t>
                      </a: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рынка»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Управление организации торгов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Администрации г.о. Самара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Электронная торговая площадка </a:t>
                      </a:r>
                      <a:r>
                        <a:rPr lang="ru-RU" sz="1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Сбербанк-АСТ</a:t>
                      </a:r>
                      <a:endParaRPr lang="ru-RU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sberbank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US" sz="1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ast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n-US" sz="1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ru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7" name="Рисунок 4" descr="\\Aqua\shared\_ГРАФИЧЕСКИЕ МАТЕРИАЛЫ\логотип цвет\большой белый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14478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3140968"/>
            <a:ext cx="8229600" cy="341223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ОБУЧАЮЩИЙ СЕМИНАР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муниципальных заказчиков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г.о. Самара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«АКТУАЛЬНЫЕ ВОПРОСЫ ОРГАНИЗАЦИИ 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ЗАКУПОЧНОЙ ДЕЯТЕЛЬНОСТИ В СООТВЕТСТВИИ 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ЗАКОНОМ О КОНТРАКТНОЙ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СИСТЕМЕ, 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ПОСЛЕДНИЕ ИЗМЕНЕНИЯ В 44-ФЗ»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05 февраля 2019 года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0" name="Рисунок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14400"/>
            <a:ext cx="3000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dntaxitoday.ru/imag/samara1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2232248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2500330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изменения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проведении закупочной деятельности</a:t>
            </a:r>
            <a:b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соответствии с законодательством</a:t>
            </a:r>
            <a:b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контрактной системе </a:t>
            </a:r>
            <a:b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2019 году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 1 января 2019 года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от 31.12.2017 № 504-ФЗ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/>
          <a:lstStyle/>
          <a:p>
            <a:pPr marL="457200" indent="-457200" algn="just">
              <a:buClr>
                <a:srgbClr val="C00000"/>
              </a:buClr>
              <a:buSzPct val="120000"/>
              <a:buNone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Заказчики обязаны закупать продукцию только электронными процедурами.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Проводить конкурентные процедуры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 в электронной форме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можно 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соответствии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ч.44 ст.112 Закона № 44-ФЗ в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случае осуществления закупок, указанных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ст.75, 76, 80, 82, 84, 93, 111 и 111.1 </a:t>
            </a: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закупки заказчиков за рубежом;</a:t>
            </a:r>
          </a:p>
          <a:p>
            <a:pPr marL="457200" indent="-457200" algn="just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запросы котировок на закупки продовольствия, средств для скорой медпомощи, лекарств и топлива, которые проводят после расторгнутых заказчиком или отмененных судом и ФАС контрактов по результатам конкурсов или аукционов;</a:t>
            </a:r>
          </a:p>
          <a:p>
            <a:pPr marL="457200" indent="-457200" algn="just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предварительные отборы участников и последующие запросы котировок на гуманитарную помощь или ликвидацию последствий ЧС;</a:t>
            </a:r>
          </a:p>
          <a:p>
            <a:pPr marL="457200" indent="-457200" algn="just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закрытые процедуры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закрытые конкурсы, закрытый аукцион), по которым нет решения Правительства;</a:t>
            </a:r>
          </a:p>
          <a:p>
            <a:pPr marL="457200" indent="-457200" algn="just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 закупки у единственного поставщика;</a:t>
            </a:r>
          </a:p>
          <a:p>
            <a:pPr marL="457200" indent="-457200" algn="just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конкретные закупки, особенности которых определило Правительство.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от 31.12.2017 № 504-ФЗ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Электронные закупки проводят на площадках, которые отобрало Правительство РФ.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Закрытые процедуры проводят на специализированной площадке.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Заявки на электронные закупки участники подают только через ЭТП.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Потенциальные участники закупки должны зарегистрироваться в ЕИС.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Затем в течение одного дня информация об участниках попадает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 все электронные площадки,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которые отобрали для закупок по Закону № 44-ФЗ. Участника регистрируют в ЕИС и аккредитуют на площадке на три года.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Участники, которые аккредитованы на электронных площадках, также обязаны пройти регистрацию в ЕИС.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8680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от 29.07.2018 № 267-ФЗ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001056" cy="4768865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 вправе провести запрос предложений 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электронной форме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 закупке жилых помещений для детей-сирот и детей, которые остались без попечения родителей, лиц из числа таких детей.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 этом закупку проводят у физических лиц – собственников жилых помещений.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pPr>
              <a:buClr>
                <a:srgbClr val="C00000"/>
              </a:buClr>
              <a:buSzPct val="120000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Постановление Правительства  РФ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 30.12.2018 № 1752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72032"/>
          </a:xfrm>
        </p:spPr>
        <p:txBody>
          <a:bodyPr/>
          <a:lstStyle/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Участвовать в закупках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могут только организации из реестра участников в ЕИС. 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Утвердили правила, по которым участники проходят регистрацию.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Вести реестр участников поручили Казначейству.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Процедуру регистрации в ЕИС должно выполнить уполномоченное лицо.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Операторов ЭТП обязали заблокировать возможность подавать заявки участникам,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которые аккредитовались на электронной площадке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 1 января 2019 года,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 не зарегистрировались в реестре участников ЕИС.</a:t>
            </a: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от 31.12.2017 № 504-ФЗ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Объем закупок у СМП, СОНКО считают по скорректированной формуле.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Заказчики должны включать в расчет СГОЗ контракты с ед. поставщиком, которые заключили в результате несостоявшейся конкурентной закупки среди СМП и СОНКО.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Такие контракты заключают по пунктам 25–25.3 части 1 статьи 93 Закона № 44-ФЗ и учитывают в объеме закупок среди СМП и СОНКО.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 вправе отменить ограничение при несостоявшейся закупке только среди СМП и СОНКО и объявить процедуру на общих основаниях.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 возможно, когда закупку признали несостоявшейся, поскольку не подано ни одной заявки, окончательного предложения или все заявки, окончательные предложения комиссия отклонила.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Информацию, что закупка с участием СМП, СОНКО не состоялась, больше не включают в отчет о малых закупках.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от 03.08.2018 № 303-ФЗ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(изменение в Налоговый кодекс РФ)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Ставка НДС, которую заказчики применяют при расчете НМЦК, составляет 20 процентов.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Льготную ставку 10 процентов для отдельных видов продовольственных товаров, детских товаров, лекарств оставили неизменной.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продукция облагается налогом, то обязательно включите НДС 20 процентов, когда рассчитываете НМЦК.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Исключение составляют объекты закупки, которые налогом НЕ ОБЛАГАЮТСЯ, например, ортопедические изделия.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500063" y="838200"/>
            <a:ext cx="8215312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indent="-539750" algn="ctr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 изменения  в  Законе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контрактной системе в 2019 году.</a:t>
            </a:r>
          </a:p>
          <a:p>
            <a:pPr marL="539750" indent="-539750" algn="ctr">
              <a:spcAft>
                <a:spcPts val="600"/>
              </a:spcAft>
              <a:buClr>
                <a:srgbClr val="002060"/>
              </a:buCl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Актуальные вопросы организации закупочной деятельности.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539750" indent="-539750" algn="ctr">
              <a:spcAft>
                <a:spcPts val="600"/>
              </a:spcAft>
              <a:buClr>
                <a:srgbClr val="C00000"/>
              </a:buClr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539750" indent="-539750" algn="ctr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применения положений Закона о контрактной системе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требованиям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8.1 статьи 3 Закона № 223-ФЗ.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Приказ Минстроя от 05.06.2018 № 336/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Графики строительно-монтажных работ и оплаты контрактов по реконструкции и строительству капитальных объектов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заказчики должны составить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одновременно с проектом контракта и разместить в ЕИС вместе с документацией о закупке.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график работ включите информацию о сроке начала и конца строительства или реконструкции объекта, даты окончания отдельных этапов работ.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 график оплаты – сведения о сроках и размере оплаты по каждому этапу и отдельному виду работ.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Оба графика оформите в виде таблицы.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Постановление Правительства РФ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 19.12.2018 № 1590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ПП РФ № 102)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01122" cy="4900634"/>
          </a:xfrm>
        </p:spPr>
        <p:txBody>
          <a:bodyPr/>
          <a:lstStyle/>
          <a:p>
            <a:pPr algn="just">
              <a:buNone/>
            </a:pP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закупке одноразовых </a:t>
            </a:r>
            <a:r>
              <a:rPr lang="ru-RU" sz="2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медизделий</a:t>
            </a: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 перечня заказчики будут отклонять заявки с иностранным товаром, </a:t>
            </a: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 получили хотя бы две заявки с товаром из ЕАЭС. </a:t>
            </a:r>
          </a:p>
          <a:p>
            <a:pPr algn="just">
              <a:buNone/>
            </a:pP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 этом заявки из ЕАЭС должны одновременно отвечать трем условиям:</a:t>
            </a:r>
          </a:p>
          <a:p>
            <a:pPr lvl="0"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участник предлагает товар от разных производителей;</a:t>
            </a:r>
          </a:p>
          <a:p>
            <a:pPr lvl="0"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доля стоимости материалов иностранного происхождения в 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медизделиях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цене конечной продукции отвечает показателям локализации;</a:t>
            </a:r>
          </a:p>
          <a:p>
            <a:pPr lvl="0"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производителя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медизделий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есть документ о том, что производство отвечает требованиям ГОСТ ISO 13485–2017.</a:t>
            </a:r>
          </a:p>
          <a:p>
            <a:pPr algn="just">
              <a:buNone/>
            </a:pP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Условие о том, что УЧАСТНИК должен входить в реестр поставщиков </a:t>
            </a:r>
            <a:r>
              <a:rPr lang="ru-RU" sz="2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медизделий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исключили.</a:t>
            </a:r>
            <a:endParaRPr lang="ru-RU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Постановление Правительства РФ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 19.12.2018 № 1589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Приняли коэффициенты локализации производства для 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медизделий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из ПВХ.</a:t>
            </a:r>
          </a:p>
          <a:p>
            <a:pPr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Распоряжение Правительства РФ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 10.12.2018 № 2738-р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Утвердили новый перечень ЖНВЛП На 2019 год в него включили 735 наименований.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Постановление Правительства РФ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 12.05.2018 № 572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429156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Предоставьте </a:t>
            </a:r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15-процентную преференцию в цене лекарствам из стран ЕАЭС.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 того как заказчик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применил ограничения для лекарств из перечня ЖНВЛП и отклонил иностранные препараты, последует еще один этап.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Предложению с лекарством, все стадии производства которого проходили в России или другой стране ЕАЭС и сведения о </a:t>
            </a:r>
            <a:r>
              <a:rPr lang="ru-RU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фармсубстанциях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которого содержит регистрационное досье, </a:t>
            </a:r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предоставьте условия допуска по приказу Минфина от 04.06.2018 № 126н.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1500174"/>
            <a:ext cx="8064500" cy="4929222"/>
          </a:xfrm>
        </p:spPr>
        <p:txBody>
          <a:bodyPr/>
          <a:lstStyle/>
          <a:p>
            <a:pPr marL="57150" indent="0" algn="ctr">
              <a:buFont typeface="Arial" charset="0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Уточнены особенности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национального режима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отношении иностранных </a:t>
            </a: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товаров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(ч.4 ст. 14 Закона 44-ФЗ )</a:t>
            </a:r>
          </a:p>
          <a:p>
            <a:pPr marL="57150" indent="0" algn="just">
              <a:buFont typeface="Arial" charset="0"/>
              <a:buNone/>
              <a:defRPr/>
            </a:pPr>
            <a:endParaRPr lang="ru-RU" sz="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57150" indent="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Приказ Министерства финансов РФ</a:t>
            </a:r>
          </a:p>
          <a:p>
            <a:pPr marL="57150" indent="0" algn="ctr">
              <a:buFont typeface="Arial" charset="0"/>
              <a:buNone/>
              <a:defRPr/>
            </a:pPr>
            <a:r>
              <a:rPr lang="ru-RU" sz="2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 04 июня 2018 года № 126н</a:t>
            </a:r>
          </a:p>
          <a:p>
            <a:pPr marL="57150" indent="0" algn="ctr">
              <a:buFont typeface="Arial" charset="0"/>
              <a:buNone/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зарегистрирован в Минюсте РФ</a:t>
            </a:r>
            <a:r>
              <a:rPr 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24.10.2018г. N 52516</a:t>
            </a:r>
          </a:p>
          <a:p>
            <a:pPr marL="57150" indent="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 условиях допуска </a:t>
            </a:r>
            <a:r>
              <a:rPr lang="ru-RU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товаров,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происходящих </a:t>
            </a:r>
            <a:b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иностранного государства или группы иностранных государств, для целей осуществления закупок товаров </a:t>
            </a:r>
            <a:b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обеспечения государственных и муниципальных нужд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marL="57150" indent="0" algn="ctr">
              <a:buFont typeface="Arial" charset="0"/>
              <a:buNone/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5715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Действует с 05 ноября 2018 года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42910" y="214290"/>
            <a:ext cx="7920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Преференции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производителям государств – членов Евразийского экономического союза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Определены условия допуска лекарств ЖНВЛП,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которых есть ограничения (п. 1.4)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Приказ устанавливает условия, при одновременном соблюдении которых можно заключить контракт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предложенной участником цене, если часть заявок отклонили по Постановлению N 1289: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 стадии производства лекарств осуществляются в странах ЕАЭС;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 фармацевтические субстанции в составе лекарств зарегистрированы в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госреестре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лекарственных средств;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предложена наименьшая цена по сравнению с ценами в заявках, не отклоненных по Постановлению N 1289 и отвечающих названным условиям;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цена не превышает более чем на 25% цену контракта, предложенную участником, чьи товары не соответствуют требованиям о производстве лекарств в странах ЕАЭС и регистрации их компонентов в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госреестре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Учитываются только заявки, не отклоненные по Постановлению N 1289.</a:t>
            </a:r>
            <a:endParaRPr lang="ru-RU" sz="185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пункт 3 Постановления Правительства РФ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 20.03.2017 № 315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осуществления контроля, предусмотренного частью 5 статьи 99 44-ФЗ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00596"/>
          </a:xfrm>
        </p:spPr>
        <p:txBody>
          <a:bodyPr/>
          <a:lstStyle/>
          <a:p>
            <a:pPr algn="just"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Контролеры из Федерального казначейства, финансовых органов субъектов РФ и муниципальных образований, органов управления государственными внебюджетными фондами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проверяют информацию, которую региональные и муниципальные заказчики размещают в ЕИС.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проверят:</a:t>
            </a:r>
          </a:p>
          <a:p>
            <a:pPr lvl="0"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информацию из плана закупок, плана-графика закупок, извещения, проекты контрактов, а также сведения, которые заказчик направляет в реестр контрактов;</a:t>
            </a:r>
          </a:p>
          <a:p>
            <a:pPr lvl="0"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объемы финансирования и идентификационный код закупки;</a:t>
            </a:r>
          </a:p>
          <a:p>
            <a:pPr lvl="0"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изменения в перечисленные выше документы.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 7 января 2019 года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от 27.12.2018 № 512-ФЗ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00594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Экспертные организации,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которые письменно не подтвердили заказчику и контрагенту право проводить экспертизу,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несут административную ответственность.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Правки внесли в часть 7 статьи 41 и часть 5 статьи 94 Закона № 44-ФЗ.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от 27.12.2018 № 510-ФЗ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КОДЕКС РФ ОБ АДМИНИСТРАТИВНЫХ ПРАВОНАРУШЕНИЯХ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изменения с 07.01.2019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608512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Статья 7.32.6. Заведомо ложное экспертное заключение в сфере закупок товаров, работ, услуг для обеспечения государственных и муниципальных нужд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Дача экспертом, экспертной организацией, уполномоченным представителем экспертной организации заведомо ложного экспертного заключения в сфере закупок товаров, работ, услуг для обеспечения государственных и муниципальных нужд, если это действие не содержит уголовно наказуемого деяния, -</a:t>
            </a:r>
          </a:p>
          <a:p>
            <a:pPr algn="just">
              <a:lnSpc>
                <a:spcPct val="114000"/>
              </a:lnSpc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buFont typeface="Arial" pitchFamily="34" charset="0"/>
              <a:buChar char="−"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штраф на должностных лиц в размере 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30 000 до 50 000 рублей</a:t>
            </a:r>
          </a:p>
          <a:p>
            <a:pPr algn="just">
              <a:lnSpc>
                <a:spcPct val="114000"/>
              </a:lnSpc>
              <a:buNone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дисквалификацию на срок от 6 мес. до 1 года; </a:t>
            </a:r>
          </a:p>
          <a:p>
            <a:pPr algn="just">
              <a:lnSpc>
                <a:spcPct val="114000"/>
              </a:lnSpc>
              <a:buFont typeface="Arial" pitchFamily="34" charset="0"/>
              <a:buChar char="−"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юридических лиц - 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100 000 до 150 000 тысяч рублей.</a:t>
            </a:r>
            <a:endParaRPr lang="ru-RU" sz="19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от 27.12.2018 № 520-ФЗ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УГОЛОВНЫЙ КОДЕКС РФ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(1)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изменения с 08.01.2019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040560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Статья 200.6.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Заведомо ложное экспертное заключение в сфере закупок товаров, работ, услуг для обеспечения государственных и муниципальных нужд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Дача экспертом, уполномоченным представителем экспертной организации заведомо ложного экспертного заключения в сфере закупок товаров, работ, услуг для обеспечения государственных и муниципальных нужд, если это повлекло причинение крупного ущерба, -</a:t>
            </a:r>
          </a:p>
          <a:p>
            <a:pPr algn="just">
              <a:buNone/>
            </a:pPr>
            <a:r>
              <a:rPr lang="ru-RU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наказывается штрафом в размере </a:t>
            </a:r>
            <a:r>
              <a:rPr lang="ru-RU" sz="17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300 000 рублей или в размере заработной платы или иного дохода осужденного за период до 1 года</a:t>
            </a:r>
            <a:r>
              <a:rPr lang="ru-RU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 лишением права занимать определенные должности или заниматься определенной деятельностью на срок до 3-х лет или без такового, </a:t>
            </a:r>
          </a:p>
          <a:p>
            <a:pPr algn="just">
              <a:buNone/>
            </a:pPr>
            <a:r>
              <a:rPr lang="ru-RU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либо </a:t>
            </a:r>
            <a:r>
              <a:rPr lang="ru-RU" sz="17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принудительными работами на срок до 1 года </a:t>
            </a:r>
            <a:r>
              <a:rPr lang="ru-RU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лишением права занимать определенные должности </a:t>
            </a:r>
            <a:r>
              <a:rPr lang="ru-RU" sz="17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</a:t>
            </a:r>
            <a:r>
              <a:rPr lang="ru-RU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заниматься определенной деятельностью на срок до 3-х лет </a:t>
            </a:r>
            <a:r>
              <a:rPr lang="ru-RU" sz="17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</a:t>
            </a:r>
            <a:r>
              <a:rPr lang="ru-RU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без такового, </a:t>
            </a:r>
          </a:p>
          <a:p>
            <a:pPr algn="just">
              <a:buNone/>
            </a:pPr>
            <a:r>
              <a:rPr lang="ru-RU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либо </a:t>
            </a:r>
            <a:r>
              <a:rPr lang="ru-RU" sz="17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лишением свободы на срок до 1 года </a:t>
            </a:r>
            <a:r>
              <a:rPr lang="ru-RU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лишением права занимать определенные должности </a:t>
            </a:r>
            <a:r>
              <a:rPr lang="ru-RU" sz="17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</a:t>
            </a:r>
            <a:r>
              <a:rPr lang="ru-RU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заниматься определенной деятельностью на срок до 3-х лет </a:t>
            </a:r>
            <a:r>
              <a:rPr lang="ru-RU" sz="17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</a:t>
            </a:r>
            <a:r>
              <a:rPr lang="ru-RU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без такового.</a:t>
            </a:r>
            <a:endParaRPr lang="ru-RU" sz="1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ИЗМЕНЕНИЯ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Закон № 44-ФЗ,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которые произошли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конце 2018 года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УГОЛОВНЫЙ КОДЕКС РФ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(2)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изменения с 08.01.2019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328592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Статья 200.6.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Заведомо ложное экспертное заключение в сфере закупок товаров, работ, услуг для обеспечения государственных и муниципальных нужд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То же деяние, повлекшее по неосторожности причинение тяжкого вреда здоровью или смерть человека, -</a:t>
            </a:r>
          </a:p>
          <a:p>
            <a:pPr algn="just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наказывается штрафом в размере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300  000 до 500 000 рублей или в размере заработной платы или иного дохода осужденного за период от 1 года до 3-х лет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лишением права занимать определенные должности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заниматься определенной деятельностью на срок до 4-х лет или без такового, </a:t>
            </a:r>
          </a:p>
          <a:p>
            <a:pPr algn="just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либо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принудительными работами на срок до 3-х лет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лишением права занимать определенные должности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заниматься определенной деятельностью на срок до 4-х лет или без такового, </a:t>
            </a:r>
          </a:p>
          <a:p>
            <a:pPr algn="just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либо лишением свободы на срок до 3-х лет с лишением права занимать определенные должности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заниматься определенной деятельностью на срок до 4-х лет или без такового.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УГОЛОВНЫЙ КОДЕКС РФ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(3)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изменения с 08.01.2019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12568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Статья 200.6.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Заведомо ложное экспертное заключение в сфере закупок товаров, работ, услуг для обеспечения государственных и муниципальных нужд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Деяние, предусмотренное частью первой настоящей статьи, повлекшее по неосторожности смерть двух и более лиц, -</a:t>
            </a:r>
          </a:p>
          <a:p>
            <a:pPr algn="just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наказывается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ограничением свободы на срок до 4-х лет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лишением права занимать определенные должности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заниматься определенной деятельностью на срок до 5 лет или без такового,</a:t>
            </a:r>
          </a:p>
          <a:p>
            <a:pPr algn="just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либо принудительными работами на срок до 4-х лет с лишением права занимать определенные должности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заниматься определенной деятельностью на срок до пяти лет или без такового, </a:t>
            </a:r>
          </a:p>
          <a:p>
            <a:pPr algn="just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либо лишением свободы на тот же срок с лишением права занимать определенные должности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заниматься определенной деятельностью на срок до 5 лет или без такового.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 12 января 2019 года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Постановление Правительства РФ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 30.12.2018 № 1779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Изменения в ПП РФ от 8 июня 2018 г. № 658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 централизованных закупках офисного программного обеспечения, программного обеспечения для ведения бюджетного учета, а также программного обеспечения в сфере информационной безопасности»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506162"/>
          </a:xfrm>
        </p:spPr>
        <p:txBody>
          <a:bodyPr/>
          <a:lstStyle/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 централизованных закупках ПО заказчики определят потребность с учетом плана-графика перехода на отечественные программы.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Также скорректировали определение программ по информационной безопасности.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Средства антивирусной защиты должны относиться к классу «средства обеспечения информационной безопасности», сведения о которых есть в едином реестре российских программ.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541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 16 января 2019 года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пункт 9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Постановления Правительства РФ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 14.01.2017 № 9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22186"/>
          </a:xfrm>
        </p:spPr>
        <p:txBody>
          <a:bodyPr/>
          <a:lstStyle/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Заказчики больше не вправе купить иностранные товары, которые не входят в перечень и которые на территории России не производят. </a:t>
            </a:r>
          </a:p>
          <a:p>
            <a:pPr algn="just">
              <a:buClr>
                <a:srgbClr val="C00000"/>
              </a:buClr>
              <a:buSzPct val="120000"/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Правило касается закупок для нужд обороны и безопасности.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2819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 6 февраля 2019 года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25.01.2019 № 41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изменение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ПП РФ от 28.11.2013 № 1085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22186"/>
          </a:xfrm>
        </p:spPr>
        <p:txBody>
          <a:bodyPr/>
          <a:lstStyle/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оценки заявок и окончательных предложений распространили на запрос предложений. </a:t>
            </a:r>
          </a:p>
          <a:p>
            <a:pPr algn="just">
              <a:buClr>
                <a:srgbClr val="C00000"/>
              </a:buClr>
              <a:buSzPct val="120000"/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Нельзя установить по своему усмотрению стоимостные и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нестоимостные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критерии оценки, величины значимости.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от 27.12.2018 N 502-ФЗ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 № 44-ФЗ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(7)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изменения с 01.07.2019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Статья 96. Обеспечение исполнения контракта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ходе исполнения контракта поставщик (подрядчик, исполнитель) вправе изменить способ обеспечения исполнения контракта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(или) предоставить заказчику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взамен ранее предоставленного обеспечения исполнения контракта новое обеспечение исполнения контракта, размер которого может быть уменьшен в порядке и случаях, которые предусмотрены частями 7.2 и 7.3 настоящей статьи.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</a:p>
          <a:p>
            <a:pPr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Также внесены изменения в отношении банковских гарантий, реестра банковских гарантий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ожидании изменений в </a:t>
            </a:r>
            <a:r>
              <a:rPr lang="ru-RU" sz="23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КоАП</a:t>
            </a:r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РФ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(1)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2925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просрочку в отправке оператору документов будут штрафовать как за опоздание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размещением в ЕИС</a:t>
            </a:r>
          </a:p>
          <a:p>
            <a:pPr algn="just">
              <a:buFont typeface="Arial" charset="0"/>
              <a:buNone/>
              <a:defRPr/>
            </a:pPr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Части 1, 1.1, 1.2, 1.3 и 3 ст. 7.30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КоАП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РФ поправят так, чтобы можно было наказывать за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ненаправление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документов оператору электронной площадки, а также за опоздание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направлении.</a:t>
            </a:r>
          </a:p>
          <a:p>
            <a:pPr algn="just">
              <a:buFont typeface="Arial" charset="0"/>
              <a:buNone/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примеру, при проведении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открытого конкурса 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электронной форме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протокол рассмотрения первых частей заявок заказчик должен направить оператору электронной площадки. Аналогичным образом нужно поступить и с протоколом рассмотрения вторых частей. </a:t>
            </a:r>
          </a:p>
          <a:p>
            <a:pPr algn="just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этом ответственность установлена только за нарушение сроков размещения документов в ЕИС либо за их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неразмещение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системе.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ожидании изменений в </a:t>
            </a:r>
            <a:r>
              <a:rPr lang="ru-RU" sz="23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КоАП</a:t>
            </a:r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РФ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(2)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500687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Наказание за неправомерные требования 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товарным знакам станет мягче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50 тыс. до 30 тыс. руб.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может снизиться максимальное наказание, которое будет грозить должностным лицам 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незаконные требования к объекту закупки с указанием товарных знаков, фирменных наименований и некоторых других ограничений. 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Штрафовать за такие нарушения будут не по ч. 4.1, </a:t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по ч. 4 ст. 7.30 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КоАП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РФ.</a:t>
            </a:r>
          </a:p>
          <a:p>
            <a:pPr marL="63500" indent="-63500" algn="ctr">
              <a:buFont typeface="Arial" charset="0"/>
              <a:buNone/>
              <a:defRPr/>
            </a:pPr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500" indent="-6350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Будут штрафовать за незаконное признание участника уклонившимся от заключения контракта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Должностное лицо,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неправомерно признавшее участника уклонистом,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хотят наказывать на 50 тыс. руб.</a:t>
            </a:r>
          </a:p>
          <a:p>
            <a:pPr algn="ctr">
              <a:buFont typeface="Arial" charset="0"/>
              <a:buNone/>
              <a:defRPr/>
            </a:pPr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Контроль за </a:t>
            </a:r>
            <a:r>
              <a:rPr lang="ru-RU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госзаказчиками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могут усилить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Планируют расширить перечень лиц, которые вправе выносить постановления о привлечении к административной ответственности за нарушения в сфере госзаказа. 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Ожидание изменений в Закон № 44-ФЗ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Федерального закона № 602614-7</a:t>
            </a:r>
          </a:p>
          <a:p>
            <a:pPr algn="ctr">
              <a:buFont typeface="Arial" charset="0"/>
              <a:buNone/>
              <a:defRPr/>
            </a:pPr>
            <a:endParaRPr lang="ru-RU" sz="3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Внесен в Государственную Думу ФС РФ 06 декабря 2018 года</a:t>
            </a:r>
            <a:endParaRPr lang="ru-RU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ПЛАНИРОВАНИЕ ЗАКУПОК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правки предложили в ст. 17 и 21 Закона № 44-ФЗ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85750" y="1000125"/>
            <a:ext cx="8572500" cy="5643563"/>
          </a:xfrm>
        </p:spPr>
        <p:txBody>
          <a:bodyPr/>
          <a:lstStyle/>
          <a:p>
            <a:pPr marL="346075" indent="-346075" algn="just">
              <a:spcBef>
                <a:spcPts val="600"/>
              </a:spcBef>
              <a:spcAft>
                <a:spcPts val="8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планировании закупок заказчикам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нужно будет составлять один документ – план-график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проводить закупки только на основании этого документа. 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Обязанность составлять план закупок отменят. </a:t>
            </a:r>
            <a:r>
              <a:rPr lang="ru-RU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Требование, чтобы план-график составляли на основании плана закупок, перестанет действовать.</a:t>
            </a:r>
          </a:p>
          <a:p>
            <a:pPr marL="346075" indent="-346075" algn="just">
              <a:spcBef>
                <a:spcPts val="600"/>
              </a:spcBef>
              <a:spcAft>
                <a:spcPts val="8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Скорректируют срок, на который планируют закупки. </a:t>
            </a:r>
            <a:b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Сейчас заказчики формируют планы закупок на период, в который приняли федеральный бюджет, – на три года: очередной финансовый год и плановый период. План-график – на год. </a:t>
            </a:r>
          </a:p>
          <a:p>
            <a:pPr marL="346075" indent="-346075" algn="just">
              <a:spcBef>
                <a:spcPts val="600"/>
              </a:spcBef>
              <a:spcAft>
                <a:spcPts val="8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 проект примут, заказчики начнут составлять только план-график. 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ОДНАКО,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документ составят на срок действия нормативных правовых актов о бюджете!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Например, заказчик оплачивает закупки из средств федерального или регионального бюджета, который приняли на трехлетний период. В этом случае план-график составят на три года. Местный бюджет принимают на срок в один год, поэтому муниципальные заказчики составят план-график на год.</a:t>
            </a:r>
          </a:p>
          <a:p>
            <a:pPr indent="3175" algn="just">
              <a:spcBef>
                <a:spcPts val="600"/>
              </a:spcBef>
              <a:spcAft>
                <a:spcPts val="800"/>
              </a:spcAft>
              <a:buFont typeface="Arial" charset="0"/>
              <a:buNone/>
              <a:defRPr/>
            </a:pP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мнению авторов поправок, </a:t>
            </a:r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 закупок носит формальный характер, </a:t>
            </a:r>
            <a:b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план-график в основном информирует потенциальных поставщиков о предстоящих закупках. Поэтому целесообразно упразднить план закупок, сделать план-график единственным документом планирования.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от 27.12.2018 N 502-ФЗ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 № 44-ФЗ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(1)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изменения с 27.12.2018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Статья 37. Антидемпинговые меры при проведении конкурса и аукциона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Если при проведении конкурса или аукциона Н(М)ЦК составляет 15 000 000 рублей и менее и участником закупки, с которым заключается контракт, предложена цена контракта, которая на 25 и более % ниже Н(М)ЦК, контракт заключается только после предоставления таким участником обеспечения исполнения контракта в размере, указанном в части 1 настоящей статьи, или информации, подтверждающей добросовестность такого участника на дату подачи заявки в соответствии с частью 3 настоящей статьи,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одновременным предоставлением таким участником обеспечения исполнения контракта в размере обеспечения исполнения контракта, указанном в документации о закупке.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ПРЕФЕРЕНЦИИ ПРИ ЗАКУПКАХ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правки предложили в ст. 28 и 29 Закона № 44-ФЗ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143875" cy="5000625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Предложили скорректировать правила,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которым предоставят преференции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организациям инвалидов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учреждениям уголовно-исполнительной системы.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 проекте ФЗ прописали, что преимущество предоставят, если ВСЕ НАИМЕНОВАНИЯ закупки или лота включены в перечни Правительства.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 обязан предоставить преимущество ОИ или предприятию (учреждению) УИС в размере 15 процентов от цены контракта при закупках из перечня, который утверждены в ПП РФ № 341 или 649.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Бонус к стоимости предоставляют после того, как победитель подтвердит свой статус. Итоговая цена не должна превышать НМЦК.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ЗАКЛЮЧЕНИЕ КОНТРАКТА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правки предложили в ст. 34 Закона № 44-ФЗ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500063" y="1071563"/>
            <a:ext cx="8215312" cy="5572125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Стоимость каждого наименования из контракта обяжут снизить пропорционально размеру, на который победитель снизил стоимость всей закупки.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Правило применят, если предмет контракта: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техобслуживание или ремонт техники, оборудования;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юридические, медицинские, образовательные, гостиничные услуги;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услуги связи, общественного питания, переводчика, оценки;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перевозка грузов, пассажиров и багажа.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Авторы проекта пояснили: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сейчас в спецификации к контракту зачастую снижают цену наименее востребованных позиций и завышают стоимость наиболее важных для заказчика запасных частей, работ, услуг.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Поправки исключат такую возможность и облегчат работу заказчиков.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ОТЧЕТ ОБ ИСПОЛНЕНИИ КОНТРАКТА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правки предложили в ст. 94 и ст. 103 Закона № 44-ФЗ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215312" cy="51435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реестр контрактов включат сведения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нарушении контракта исполнителем.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Отменят обязанность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размещать в ЕИС отчет об исполнении контракта.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Arial" charset="0"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Авторы проекта пояснили: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сведения об исполнении контрактов заказчик направляет в Казначейство.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Arial" charset="0"/>
              <a:buNone/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Ведомство размещает сведения в реестре контрактов. Практически одновременно эту же информацию заказчик обязан разместить в реестре отчетов об исполнении контрактов в ЕИС.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Arial" charset="0"/>
              <a:buNone/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Формирование двух самостоятельных документов с идентичной информацией увеличивает трудозатраты заказчика и нагрузку на ЕИС.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ЗАКУПКА У ЕДИНСТВЕННОГО ПОСТАВЩИКА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правки предложили в ст. 95 Закона № 44-ФЗ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715375" cy="57150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отдельных закупках у ед. поставщика разрешат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менять существенные условия контракта.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заказчик предложил увеличить количество продукции в объеме от 10% до 50% или уменьшить более чем на 10%, ЦК разрешат менять по соглашению сторон. Корректировать стоимость будут пропорционально объему закупки. 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Правило распространят на закупки у ед.поставщика, когда:</a:t>
            </a:r>
          </a:p>
          <a:p>
            <a:pPr algn="just"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поставщик – монополист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(п. 1 ч. 1 ст. 93 Закона № 44-ФЗ);</a:t>
            </a:r>
          </a:p>
          <a:p>
            <a:pPr algn="just"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закупают водоснабжение,  …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(п. 8 ч. 1 ст. 93 Закона № 44-ФЗ);</a:t>
            </a:r>
          </a:p>
          <a:p>
            <a:pPr algn="just"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заключают договор энергоснабжения … с гарантирующим поставщиком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(п. 29 ч. 1 ст. 93 Закона № 44-ФЗ).</a:t>
            </a:r>
          </a:p>
          <a:p>
            <a:pPr algn="just">
              <a:buFont typeface="Arial" charset="0"/>
              <a:buNone/>
              <a:defRPr/>
            </a:pP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Авторы поправок сообщили: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исполнении контрактов из списка потребность в продукции меняется как в большую, так и в меньшую сторону. Увеличить стоимость контракта заказчики вправе максимум на 10 процентов. Поэтому необходимо предусмотреть корректировку стоимости закупок у ЕП по пп.1, 8, 29 ч.1 ст.93 Закона № 44-ФЗ на сумму свыше 10%. Поправки оптимизируют закупки у ЕП, сэкономят средства бюджетов всех уровней.</a:t>
            </a: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4000"/>
              </a:lnSpc>
              <a:buNone/>
            </a:pPr>
            <a:r>
              <a:rPr lang="ru-RU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Порядок применения положений Закона о контрактной системе </a:t>
            </a:r>
            <a:br>
              <a:rPr lang="ru-RU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соответствии с требованиям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части 8.1  статьи 3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Закона  №  223-ФЗ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ПРОВОДИТ ОБЯЗАТЕЛЬНУЮ ЗАКУПКУ ПРОДУКЦИИ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МАЛОГО И СРЕДНЕГО БИЗНЕСА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СОСТАВЛЯЕТ ГОДОВОЙ ОТЧЕТ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15370" cy="5072098"/>
          </a:xfrm>
        </p:spPr>
        <p:txBody>
          <a:bodyPr/>
          <a:lstStyle/>
          <a:p>
            <a:pPr lvl="0" algn="ctr">
              <a:buClr>
                <a:srgbClr val="C00000"/>
              </a:buClr>
              <a:buSzPct val="120000"/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1 января 2018 года</a:t>
            </a:r>
          </a:p>
          <a:p>
            <a:pPr lvl="0" algn="ctr">
              <a:buClr>
                <a:srgbClr val="C00000"/>
              </a:buClr>
              <a:buSzPct val="120000"/>
              <a:buNone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(извлечение из ПП РФ от 11.12.2014 № 1352)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организации с объемом выручки за предшествующий календарный год выше 500 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руб.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При этом организации не относят к МСП;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автономные учреждения,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которые в предшествующем году заключили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договоры по результатам закупок более чем на 250 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руб.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 1 января, следующего за годом, в котором заказчик зарегистрировался в ЕГРЮЛ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 зарегистрировался в ЕГРЮЛ после того, как вступило в силу Положение, утвержденное ПП РФ № 1352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Должны ли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МУПы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проводить закупки,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участниками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которых могут быть только субъекты МСП?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/>
          <a:lstStyle/>
          <a:p>
            <a:pPr algn="just">
              <a:buNone/>
            </a:pP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Должны, если проводят закупки по Закону № 223-ФЗ и выручка за предыдущий год составила более 500 </a:t>
            </a:r>
            <a:r>
              <a:rPr lang="ru-RU" sz="2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руб.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 этом сказано </a:t>
            </a: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 абзаце 9 пункта 2, пункте 5 положения из ПП РФ № 1352.</a:t>
            </a:r>
          </a:p>
          <a:p>
            <a:pPr algn="just">
              <a:buNone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Унитарные предприятия вправе проводить закупки по Закону № 223-ФЗ: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 счет грантов, переданных безвозмездно и безвозвратно;</a:t>
            </a:r>
          </a:p>
          <a:p>
            <a:pPr lvl="0"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 качестве исполнителя по договору;</a:t>
            </a:r>
          </a:p>
          <a:p>
            <a:pPr lvl="0"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 счет внебюджетных средств.</a:t>
            </a:r>
          </a:p>
          <a:p>
            <a:pPr algn="just">
              <a:buNone/>
            </a:pPr>
            <a:r>
              <a:rPr lang="ru-RU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Чтобы проводить закупки по Закону № 223-ФЗ, муниципальное предприятие обязано </a:t>
            </a:r>
            <a:r>
              <a:rPr lang="ru-RU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утвердить</a:t>
            </a:r>
            <a:r>
              <a:rPr lang="ru-RU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 </a:t>
            </a:r>
            <a:r>
              <a:rPr lang="ru-RU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опубликовать</a:t>
            </a:r>
            <a:r>
              <a:rPr lang="ru-RU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 ЕИС 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положение о закупке, </a:t>
            </a:r>
            <a:r>
              <a:rPr lang="ru-RU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также принять решение работать по Закону № 223-ФЗ. </a:t>
            </a:r>
            <a:r>
              <a:rPr lang="ru-RU" sz="2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 этом сказано в пункте 5 части 2 статьи 1 Закона № 223-ФЗ, частях 2.1 и 3 статьи 15 Закона № 44-ФЗ.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Чтобы рассчитать, в каком объеме проводить закупки у субъектов МСП, воспользуйтесь неравенствами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(п.5 Положения ПП РФ № 1352)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3742"/>
          <a:ext cx="8229600" cy="286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6"/>
                <a:gridCol w="428628"/>
                <a:gridCol w="461486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Годовой объем закупок 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субъектов МСП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≥</a:t>
                      </a: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18% от совокупного годового стоимостного объема договоров, которые заключил заказчик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Договоры в результате закупок, </a:t>
                      </a: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которых </a:t>
                      </a: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участвовали только субъекты МСП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≥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 совокупного годового стоимостного объема договоров, которые заключил </a:t>
                      </a: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заказчик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5357826"/>
            <a:ext cx="8429684" cy="1214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совокупном годовом стоимостном объеме договоров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 учитывает не все закупки.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Какие закупки не учитывать – см. в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п.7 Положения ПП РФ № 1352.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совокупном годовом стоимостном объеме договоров 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 учитывает не все закупки. 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Какие закупки не учитывать – см. в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п.7 Положения ПП РФ № 1352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86412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НАПРИМЕР:</a:t>
            </a:r>
          </a:p>
          <a:p>
            <a:pPr algn="just"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а)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закупки для обеспечения обороны страны и безопасности государства;</a:t>
            </a:r>
          </a:p>
          <a:p>
            <a:pPr algn="just"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б)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закупки в области использования атомной энергии;</a:t>
            </a:r>
          </a:p>
          <a:p>
            <a:pPr algn="just"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в)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закупки, которые относятся к сфере деятельности субъектов естественных монополий…</a:t>
            </a:r>
          </a:p>
          <a:p>
            <a:pPr algn="just"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закупки услуг по водоснабжению, водоотведению, теплоснабжению и газоснабжению …по регулируемым …ценам (тарифам);</a:t>
            </a:r>
          </a:p>
          <a:p>
            <a:pPr algn="just"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е)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закупки, сведения о которых составляют государственную тайну</a:t>
            </a:r>
          </a:p>
          <a:p>
            <a:pPr algn="just"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л)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закупки, предметом которых является аренда и (или) приобретение в собственность объектов недвижимого имущества;</a:t>
            </a:r>
          </a:p>
          <a:p>
            <a:pPr algn="just"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м)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закупки энергоносителей;</a:t>
            </a:r>
          </a:p>
          <a:p>
            <a:pPr algn="just"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закупки услуг образовательных организаций …;</a:t>
            </a:r>
          </a:p>
          <a:p>
            <a:pPr algn="just"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я)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закупки работ, услуг по строительству, реконструкции, капитальному ремонту и обслуживанию особо опасных, технически сложных и уникальных объектов капитального строительства…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algn="ctr">
              <a:buNone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Объем закупок у МСП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(схема)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52736"/>
            <a:ext cx="5857916" cy="537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от 27.12.2018 N 502-ФЗ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 № 44-ФЗ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(2)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изменения с 27.12.2018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Статья 44. Обеспечение заявок на участие в конкурсах и аукционах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Примечание: По 30.06.2019 включительно обеспечение заявок на участие в конкурсах в электронной форме, электронном аукционе может предоставляться участником закупки только путем внесения денежных средств.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Требование об обеспечении заявки на участие в определении поставщика (подрядчика, исполнителя) в равной мере относится ко всем участникам закупки, за исключением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ГОСУДАРСТВЕННЫХ, МУНИЦИПАЛЬНЫХ УЧРЕЖДЕНИЙ,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которые не предоставляют обеспечение подаваемых ими заявок на участие в определении поставщиков (подрядчиков, исполнителей).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ВАЖНО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01122" cy="5715040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Заказчики,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которые не попадают под действие ПП РФ № 1352,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ОБЯЗАНЫ: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закупать продукцию у субъектов МСП;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составлять отчет.</a:t>
            </a:r>
          </a:p>
          <a:p>
            <a:pPr algn="ctr">
              <a:buNone/>
            </a:pPr>
            <a:r>
              <a:rPr lang="ru-RU" sz="1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письмо Минэкономразвития РФ от 10.02.2016 г. № Д28и-250</a:t>
            </a:r>
          </a:p>
          <a:p>
            <a:pPr algn="ctr">
              <a:buNone/>
            </a:pPr>
            <a:endParaRPr lang="ru-RU" sz="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48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Заказчики,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которые не попадают под действие ПП РФ № 1352,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ИМЕЮТ ПРАВА </a:t>
            </a:r>
          </a:p>
          <a:p>
            <a:pPr algn="just">
              <a:spcBef>
                <a:spcPts val="48"/>
              </a:spcBef>
              <a:buFont typeface="Wingdings" pitchFamily="2" charset="2"/>
              <a:buChar char="ü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проводить закупку продукции только для субъектов МСП!</a:t>
            </a:r>
          </a:p>
          <a:p>
            <a:pPr algn="just">
              <a:lnSpc>
                <a:spcPct val="110000"/>
              </a:lnSpc>
              <a:buNone/>
            </a:pPr>
            <a:endParaRPr lang="ru-RU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предоставите преимущества участникам из числа МСП, нарушите принцип равноправия, справедливости, отсутствия дискриминации и необоснованных ограничений конкуренции по отношению к участникам закупки. 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Организация, которая не обязана проводить закупки среди МСП, не вправе устанавливать требования о том, что участником может быть только МСП, а также требовать от участников декларацию о статусе МСП. 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Вывод следует из п.2 ч.1 ст.3 Закона № 223-ФЗ, п.2 Положения из ПП РФ № 1352.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1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письмо Минэкономразвития РФ от 30.10.2015 № Д28и-3279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Какую продукцию закупать у субъектов МСП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429684" cy="5126055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5000"/>
              <a:buFont typeface="Wingdings" pitchFamily="2" charset="2"/>
              <a:buChar char="Ø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 должен утвердить перечень товаров, работ, услуг, инновационной и высокотехнологичной продукции, закупки которых проведет только среди субъектов МСП. </a:t>
            </a:r>
          </a:p>
          <a:p>
            <a:pPr marL="914400" indent="-347663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5000"/>
              <a:buFont typeface="Wingdings" pitchFamily="2" charset="2"/>
              <a:buChar char="ü"/>
            </a:pPr>
            <a:r>
              <a:rPr lang="ru-RU" sz="18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этом заказчик </a:t>
            </a:r>
            <a:r>
              <a:rPr lang="ru-RU" sz="1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вправе</a:t>
            </a:r>
            <a:r>
              <a:rPr lang="ru-RU" sz="18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закупать </a:t>
            </a:r>
            <a:r>
              <a:rPr lang="ru-RU" sz="1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продукцию</a:t>
            </a:r>
            <a:r>
              <a:rPr lang="ru-RU" sz="18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br>
              <a:rPr lang="ru-RU" sz="18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которую включил в перечень, </a:t>
            </a:r>
            <a:r>
              <a:rPr lang="ru-RU" sz="1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любых юридических лиц,</a:t>
            </a:r>
            <a:br>
              <a:rPr lang="ru-RU" sz="1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не только у субъектов МСП.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5000"/>
              <a:buFont typeface="Wingdings" pitchFamily="2" charset="2"/>
              <a:buChar char="Ø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перечне продукции, которую закупите только у МСП, укажите наименования товаров, работ, услуг и код ОКПД2 (с детализацией).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5000"/>
              <a:buFont typeface="Wingdings" pitchFamily="2" charset="2"/>
              <a:buChar char="ü"/>
            </a:pPr>
            <a:r>
              <a:rPr lang="ru-RU" sz="18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Перечень разместите в ЕИС и на сайте заказчика в интернете.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5000"/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п.9 Положения ПП РФ № 1352.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5000"/>
              <a:buFont typeface="Wingdings" pitchFamily="2" charset="2"/>
              <a:buChar char="Ø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проводите закупку только для субъектов МСП,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продукцию, которую не включили в перечень,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закупить у малого и среднего бизнеса нельзя.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5000"/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п.8 Положения ПП РФ № 1352,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письмо МЭР РФ от 28.08.2015 № Д28и-2498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Какими способами привлечь субъектов МСП к закупке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п.4,6 Положения ПП РФ № 1352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Заказчик проводит закупки среди всех участников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 ограничений субъектов МСП.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 проводит закупку, в которой вправе участвовать любые юридические или физические лица, в том числе субъекты МСП.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этом стать участниками вправе несколько юридических лиц, которые выступают на стороне одного участника закупки, или несколько физических лиц и ИП, которые выступают на стороне одного участника закупки.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Организационно-правовая форма, форма собственности, место нахождения и места происхождения капитала участника не имеют значения.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Главное, чтобы участник соответствовал требованиям, которые заказчик установил в Положении о закупке.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в закупке победит субъект МСП, заказчик учтет договор в годовом объеме закупок у малого и среднего бизнеса.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Какими способами привлечь субъектов МСП к закупке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п.4,6 Положения ПП РФ № 1352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/>
          <a:lstStyle/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Заказчик проводит закупку, в которой 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вправе участвовать только субъекты МСП.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 ограничивает доступ к закупке участников, у которых </a:t>
            </a:r>
            <a:b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нет статуса субъекта МСП. 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None/>
            </a:pP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Договор, который стороны заключат в результате закупки, заказчик включит в годовой объем закупок </a:t>
            </a:r>
            <a:b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малого и среднего бизнеса.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Заказчик проводит закупку, участники которой обязаны привлекать субъекты МСП.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ü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Победитель закупки привлечет субъекты МСП как субподрядчиков или соисполнителей по договору в объеме, который стороны укажут в договоре.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 годовом объеме закупок у малого и среднего бизнеса заказчик учтет договоры, которые контрагенты заключили с субъектами МСП.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pPr marL="457200" indent="-457200" algn="just">
              <a:buClr>
                <a:srgbClr val="C00000"/>
              </a:buClr>
              <a:buSzPct val="120000"/>
              <a:buFont typeface="+mj-lt"/>
              <a:buAutoNum type="arabicParenR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Договоры с единственным поставщиком учитывайте, когда считаете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18% от совокупного годового стоимостного объема договоров. </a:t>
            </a:r>
          </a:p>
          <a:p>
            <a:pPr marL="457200" indent="-457200" algn="just">
              <a:buClr>
                <a:srgbClr val="002060"/>
              </a:buClr>
              <a:buSzPct val="120000"/>
              <a:buFont typeface="+mj-lt"/>
              <a:buAutoNum type="arabicParenR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Когда рассчитываете 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15%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– учитывайте только закупки у единственного поставщика, извещения о которых публиковали в ЕИС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(п. 5 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положения из ПП РФ № 1352, </a:t>
            </a:r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письмо Минэкономразвития от 09.07.2015 № Д28и-2073)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рассчитать  объем закупок у МСП: </a:t>
            </a:r>
          </a:p>
          <a:p>
            <a:pPr algn="just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Заключили договор с субъектом МСП на срок более календарного года. </a:t>
            </a:r>
          </a:p>
          <a:p>
            <a:pPr algn="just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этом закупку провели только среди субъектов МСП или среди любых участников, в том числе МСП. 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Тогда в годовом объеме закупок у МСП учтите совокупные годовые стоимостные объемы закупок, которые рассчитаны на соответствующий календарный год. 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Например,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 2019 году провели закупку среди МСП. Договор заключили на два года – в 2019 году заплатите контрагенту 100 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руб., в 2020 году – 50 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руб. В объеме закупок у субъектов МСП за 2019 год учтите 100 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руб., а за 2020 год – 50 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руб.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Последовательность расчета объема закупок у МСП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39" y="1772816"/>
            <a:ext cx="8462933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Статья 3.4.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Особенности осуществления конкурентной закупки в электронной форме и функционирования электронной площадки для целей осуществления конкурентной закупки, участниками которой могут быть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только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СУБЪЕКТЫ МАЛОГО И СРЕДНЕГО ПРЕДПРИНИМАТЕЛЬСТВА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286279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Способы только: конкурсы, аукцион, запрос котировок, запрос предложений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Проведение конкурентной закупки с участием субъектов МСП осуществляется заказчиком на электронной площадке, функционирующей в соответствии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едиными требованиями, предусмотренными Федеральным законом от 5 апреля 2013 года N 44-ФЗ «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контрактной системе в сфере закупок товаров, работ, услуг для обеспечения государственных и муниципальных нужд»,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дополнительными требованиями, установленными Правительством Российской Федерации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Весь процесс закупки через отобранные площадки детализирован!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КАКИЕ ТРЕБОВАНИЯ УСТАНОВИТЬ К УЧАСТНИКАМ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5054617"/>
          </a:xfrm>
        </p:spPr>
        <p:txBody>
          <a:bodyPr/>
          <a:lstStyle/>
          <a:p>
            <a:pPr algn="just">
              <a:buNone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Заказчик проводит закупки среди всех участников без ограничения субъектов МСП. </a:t>
            </a:r>
            <a:endPara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документации заказчик вправе установить, что участник </a:t>
            </a:r>
            <a:b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составе заявки должен предоставить 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ДЕКЛАРАЦИЮ </a:t>
            </a:r>
            <a:b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СВЕДЕНИЯ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из единого реестра МСП. 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в закупке победил участник из малого или среднего бизнеса – проверьте, отвечает ли победитель критериям субъекта МСП </a:t>
            </a:r>
            <a:r>
              <a:rPr lang="ru-RU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(проверьте декларацию или сведения из ед. реестра МСП).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ЕСТЬ ПРАВО проверить, действительно ли победитель – субъект МСП, даже если не установили требование предоставить декларацию или сведения из ед. реестра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(п.14 Положения из ПП РФ № 1352). 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Причины, по которым заказчик вправе отклонить заявку, если проводит закупку среди всех участников без ограничений, пропишите в Положении о закупке.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Закупки, в которых участвуют ТОЛЬКО субъекты МСП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 18 Положения ПП РФ № 1352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SzPct val="120000"/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ОБЯЗАН провести закупку только среди субъектов МСП,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если приобретает продукцию из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перечня, который утвердил в Положении о закупке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начальная (максимальная) цена договора или лота меньше 200 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руб. 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SzPct val="120000"/>
              <a:buAutoNum type="arabicPeriod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SzPct val="120000"/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же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НМЦ договора или лота в диапазоне от 200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400 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руб.,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ВПРАВЕ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выбрать: 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закупить продукцию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только среди МСП 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провести процедуру, в которой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вправе участвовать любые юридические или физические лица.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КАКИЕ ТРЕБОВАНИЯ УСТАНОВИТЬ К УЧАСТНИКАМ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5429288"/>
          </a:xfrm>
        </p:spPr>
        <p:txBody>
          <a:bodyPr/>
          <a:lstStyle/>
          <a:p>
            <a:pPr algn="just">
              <a:spcBef>
                <a:spcPts val="600"/>
              </a:spcBef>
              <a:buNone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 проводит закупку, в которой вправе участвовать только субъекты МСП, или обязывает победителя привлекать МСП как субподрядчиков.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Установите в документации, что вместе с заявкой участник должен предоставить:</a:t>
            </a:r>
          </a:p>
          <a:p>
            <a:pPr lvl="0" algn="just">
              <a:spcBef>
                <a:spcPts val="600"/>
              </a:spcBef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документ со сведениями из единого реестра МСП;</a:t>
            </a:r>
          </a:p>
          <a:p>
            <a:pPr lvl="0" algn="just">
              <a:spcBef>
                <a:spcPts val="600"/>
              </a:spcBef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декларацию о том, что участник отвечает критериям субъекта МСП.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Декларацию предоставляют, только если в реестре субъектов МСП нет сведений об участнике закупки. 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Участник заполняет декларацию по форме, которая установлена приложением к Положению, утвержденному ПП РФ № 1352. </a:t>
            </a:r>
          </a:p>
          <a:p>
            <a:pPr algn="ctr">
              <a:spcBef>
                <a:spcPts val="600"/>
              </a:spcBef>
              <a:buNone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Требовать от участников другие документы нельзя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(п. 11, 13 Положения из ПП РФ № 1352).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от 30.10.2018 N 393-ФЗ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 № 44-ФЗ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(4)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изменения с 11.11.2018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Статья 93. Осуществление закупки у единственного поставщика (подрядчика, исполнителя)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Закупка у единственного поставщика (подрядчика, исполнителя) может осуществляться заказчиком в следующих случаях:</a:t>
            </a:r>
          </a:p>
          <a:p>
            <a:pPr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5) осуществление закупки товара, работы или услуги…,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государственной или муниципальной научной организацией,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…на сумму, не превышающую 400 000 рублей. При этом годовой объем закупок, которые заказчик вправе осуществить на основании настоящего пункта, не должен превышать 50%  совокупного годового объема закупок заказчика и не должен составлять более чем 20 000 000 рублей;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 ВПРАВЕ ОТКЛОНИТЬ ЗАЯВКУ УЧАСТНИКА,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когда проводит закупку для МСП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с привлечением субподрядчиков из МСП: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txBody>
          <a:bodyPr/>
          <a:lstStyle/>
          <a:p>
            <a:pPr marL="457200" indent="-457200" algn="just">
              <a:lnSpc>
                <a:spcPct val="112000"/>
              </a:lnSpc>
              <a:spcBef>
                <a:spcPts val="600"/>
              </a:spcBef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Сведений об участнике, субподрядчике или соисполнителе нет в едином реестре субъектов МСП.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этом ни участник,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 субподрядчики и соисполнители не предоставили декларацию.</a:t>
            </a:r>
          </a:p>
          <a:p>
            <a:pPr marL="457200" indent="-457200" algn="just">
              <a:lnSpc>
                <a:spcPct val="112000"/>
              </a:lnSpc>
              <a:spcBef>
                <a:spcPts val="600"/>
              </a:spcBef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Участник предоставил декларацию о том, что он, субподрядчик или соисполнитель соответствуют критериям субъекта МСП. 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Однако сведения из декларации не соответствуют критериям субъекта МСП.</a:t>
            </a:r>
          </a:p>
          <a:p>
            <a:pPr marL="457200" indent="-457200" algn="just">
              <a:lnSpc>
                <a:spcPct val="112000"/>
              </a:lnSpc>
              <a:spcBef>
                <a:spcPts val="600"/>
              </a:spcBef>
              <a:buNone/>
            </a:pP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2000"/>
              </a:lnSpc>
              <a:spcBef>
                <a:spcPts val="600"/>
              </a:spcBef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сведения о субъекте МСП в декларации не соответствуют сведениям в едином реестре субъектов МСП, то заказчик использует сведения из реестра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(п. 14.2 Положения из ПП РФ № 1352).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КАКОЙ СРОК РАЗМЕСТИТЬ ОТЧЕТ В ЕИС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401080" cy="5786478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Разместите отчет в ЕИС до 1 февраля года, следующего за отчетным. Например, отчет за 2017 год опубликуйте до 1 февраля 2018 года.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Датой составления отчета считают дату, когда заказчик разместил документ в ЕИС. Такие правила установлены в ч. 21 ст. 4 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Закона № 223-ФЗ, п.35 Положения, которое утверждено ПП РФ № 1352.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ВНИМАНИЕ: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заказчикам, которые не разместят отчет в ЕИС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опоздают со сроками, грозит штраф.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None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разместили отчет вовремя?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Штраф для должностных лиц составит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 2000 до 5000 руб.,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юридических лиц –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 10 000 до 30 000 руб.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None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Вовсе не разместили отчет?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Штраф для должностных лиц составит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 30 000 до 50 000 руб.,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юридических лиц –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 100 000 до 300 000 руб.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None/>
            </a:pP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части 4, 5 статьи 7.32.3 </a:t>
            </a:r>
            <a:r>
              <a:rPr lang="ru-RU" sz="1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КоАП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РФ</a:t>
            </a: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заказчик 223-ФЗ не выполнит требование по объему закупок среди субъектов МСП, 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 будет обязан работать по правилам Закона № 44-ФЗ с 1 февраля и до конца года. 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этом случае по Закону № 44-ФЗ он будет обязан: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000528"/>
          </a:xfrm>
        </p:spPr>
        <p:txBody>
          <a:bodyPr/>
          <a:lstStyle/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arenR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обосновывать НМЦК, цену контракта с единственным поставщиком;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arenR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выбирать способ закупки;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arenR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проводить закупки у СМП, СОНКО в порядке частей 1–3, 5–8 статьи 30 Закона № 44-ФЗ.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 совокупным годовым объемом закупок в данном случае понимают совокупный объем цен договоров, заключенных заказчиком с 1 февраля до окончания календарного года;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arenR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применять требования к участникам закупок;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marL="457200" lvl="0" indent="-45720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arenR" startAt="5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оценивать заявки, окончательные предложения участников закупок;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arenR" startAt="5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создавать комиссии по закупкам;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arenR" startAt="5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выбирать поставщика, исполнителя, подрядчика согласно параграфам 2–5 главы 3 Закона № 44-ФЗ;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arenR" startAt="5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проводить закупки у единственного поставщика в случаях из части 1 статьи 93 Закона № 44-ФЗ.</a:t>
            </a:r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часть 8.1 статьи 3 Закона № 223-ФЗ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143125"/>
            <a:ext cx="8229600" cy="147161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от 27.12.2018 N 502-ФЗ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 № 44-ФЗ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(5)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изменения с 27.12.2018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Статья 93. Осуществление закупки у единственного поставщика (подрядчика, исполнителя)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Закупка у единственного поставщика (подрядчика, исполнителя) может осуществляться заказчиком в следующих случаях: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55) заключение контракта на оказание услуг по изготовлению бланков документов,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удостоверяющих личность гражданина РФ на территории РФ и за пределами территории РФ,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удостоверяющих личность иностранного гражданина или лица без гражданства, выдаваемых в РФ в случаях, установленных законодательством РФ ,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бланков свидетельств о государственной регистрации актов гражданского состояния,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бланков временных документов, удостоверяющих личность гражданина РФ и дающих ему право на въезд (возвращение) в РФ,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бланков документов для въезда в РФ и выезда из РФ иностранных граждан и лиц без гражданства.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11175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 вправе заключить контракт с ед.поставщиком: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643937" cy="5832648"/>
          </a:xfrm>
          <a:solidFill>
            <a:schemeClr val="bg1"/>
          </a:solidFill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состоялся запрос котировок на закупку товаров, работ, услуг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гуманитарной помощи либо ликвидации последствий ЧС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(п. 9 ч. 1 ст. 93 Закона № 44-ФЗ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(дополнили)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недостаточно продукции, которую купили запросом котировок для гуманитарной помощи либо ликвидации последствий ЧС.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Недостающий объем заказчик вправе купить у ед.поставщика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(п. 9 ч. 1 ст. 93 Закона № 44-ФЗ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(дополнили)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состоялись в электронной форме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открытый конкурс, конкурс с ограниченным участием и двухэтапный конкурс, запрос котировок и запрос предложений, электронный аукцион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(было).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Единственного участника таких закупок приравнивают к победителю закупки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(п. 25.1, 25.2, 25.3 ч. 1 ст. 93 Закона № 44-ФЗ)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обязательная экспертиза,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 есть внешняя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 –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ОТМЕНЕНА с 27.12.2018!!!!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Однако, по контрактам, заключенным до 28.12.2018 обязанность по проведению внешней экспертизы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СОХРАНЯЕТСЯ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закон от 27.12.2018 N 502-ФЗ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 № 44-ФЗ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(6)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изменения с 27.12.2018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Глава 8. ЗАКЛЮЧИТЕЛЬНЫЕ ПОЛОЖЕНИЯ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Статья 112. Заключительные положения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1 октября 2019 года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рамках срока исполнения контракта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допускается по соглашению сторон изменение цены заключенного до 1 января 2019 года контракта в пределах увеличения в соответствии с законодательством РФ ставки налога на добавленную стоимость в отношении товаров, работ, услуг, приемка которых осуществляется после 1 января 2019 года, если увеличенный размер ставки налога на добавленную стоимость не предусмотрен условиями контракта.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Государственным или муниципальным заказчиком как получателем бюджетных средств предусмотренное настоящей частью изменение может быть осуществлено в пределах доведенных в соответствии с бюджетным законодательством РФ лимитов бюджетных обязательств на срок исполнения контракта.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2000</Words>
  <Application>Microsoft Office PowerPoint</Application>
  <PresentationFormat>Экран (4:3)</PresentationFormat>
  <Paragraphs>348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ОБУЧАЮЩИЙ СЕМИНАР для муниципальных заказчиков г.о. Самара   «АКТУАЛЬНЫЕ ВОПРОСЫ ОРГАНИЗАЦИИ  ЗАКУПОЧНОЙ ДЕЯТЕЛЬНОСТИ В СООТВЕТСТВИИ  С ЗАКОНОМ О КОНТРАКТНОЙ СИСТЕМЕ,  ПОСЛЕДНИЕ ИЗМЕНЕНИЯ В 44-ФЗ»  05 февраля 2019 года</vt:lpstr>
      <vt:lpstr>Слайд 2</vt:lpstr>
      <vt:lpstr>Слайд 3</vt:lpstr>
      <vt:lpstr>Федеральный закон от 27.12.2018 N 502-ФЗ  Закон № 44-ФЗ (1)  изменения с 27.12.2018</vt:lpstr>
      <vt:lpstr>Федеральный закон от 27.12.2018 N 502-ФЗ  Закон № 44-ФЗ (2)  изменения с 27.12.2018</vt:lpstr>
      <vt:lpstr>Федеральный закон от 30.10.2018 N 393-ФЗ  Закон № 44-ФЗ (4)  изменения с 11.11.2018</vt:lpstr>
      <vt:lpstr>Федеральный закон от 27.12.2018 N 502-ФЗ  Закон № 44-ФЗ (5)  изменения с 27.12.2018</vt:lpstr>
      <vt:lpstr>Заказчик вправе заключить контракт с ед.поставщиком:</vt:lpstr>
      <vt:lpstr>Федеральный закон от 27.12.2018 N 502-ФЗ  Закон № 44-ФЗ (6)  изменения с 27.12.2018</vt:lpstr>
      <vt:lpstr>Слайд 10</vt:lpstr>
      <vt:lpstr>С 1 января 2019 года Федеральный закон от 31.12.2017 № 504-ФЗ (1)</vt:lpstr>
      <vt:lpstr>Федеральный закон от 31.12.2017 № 504-ФЗ (2)</vt:lpstr>
      <vt:lpstr>Слайд 13</vt:lpstr>
      <vt:lpstr>Слайд 14</vt:lpstr>
      <vt:lpstr>Федеральный закон от 29.07.2018 № 267-ФЗ</vt:lpstr>
      <vt:lpstr>Слайд 16</vt:lpstr>
      <vt:lpstr>Постановление Правительства  РФ  от 30.12.2018 № 1752</vt:lpstr>
      <vt:lpstr>Федеральный закон от 31.12.2017 № 504-ФЗ (3)</vt:lpstr>
      <vt:lpstr>Федеральный закон от 03.08.2018 № 303-ФЗ (изменение в Налоговый кодекс РФ)</vt:lpstr>
      <vt:lpstr>Приказ Минстроя от 05.06.2018 № 336/пр</vt:lpstr>
      <vt:lpstr>Постановление Правительства РФ от 19.12.2018 № 1590 (изменения ПП РФ № 102)</vt:lpstr>
      <vt:lpstr>Слайд 22</vt:lpstr>
      <vt:lpstr>Постановление Правительства РФ от 12.05.2018 № 572</vt:lpstr>
      <vt:lpstr>Слайд 24</vt:lpstr>
      <vt:lpstr>Определены условия допуска лекарств ЖНВЛП,  для которых есть ограничения (п. 1.4)</vt:lpstr>
      <vt:lpstr>пункт 3 Постановления Правительства РФ от 20.03.2017 № 315 Правила осуществления контроля, предусмотренного частью 5 статьи 99 44-ФЗ</vt:lpstr>
      <vt:lpstr>С 7 января 2019 года Федеральный закон от 27.12.2018 № 512-ФЗ</vt:lpstr>
      <vt:lpstr>Федеральный закон от 27.12.2018 № 510-ФЗ КОДЕКС РФ ОБ АДМИНИСТРАТИВНЫХ ПРАВОНАРУШЕНИЯХ изменения с 07.01.2019</vt:lpstr>
      <vt:lpstr>Федеральный закон от 27.12.2018 № 520-ФЗ УГОЛОВНЫЙ КОДЕКС РФ (1) изменения с 08.01.2019</vt:lpstr>
      <vt:lpstr>УГОЛОВНЫЙ КОДЕКС РФ (2) изменения с 08.01.2019</vt:lpstr>
      <vt:lpstr>УГОЛОВНЫЙ КОДЕКС РФ (3) изменения с 08.01.2019</vt:lpstr>
      <vt:lpstr>С 12 января 2019 года Постановление Правительства РФ от 30.12.2018 № 1779 Изменения в ПП РФ от 8 июня 2018 г. № 658   «О централизованных закупках офисного программного обеспечения, программного обеспечения для ведения бюджетного учета, а также программного обеспечения в сфере информационной безопасности» </vt:lpstr>
      <vt:lpstr>С 16 января 2019 года пункт 9 Постановления Правительства РФ от 14.01.2017 № 9</vt:lpstr>
      <vt:lpstr>С 6 февраля 2019 года Постановление Правительства РФ  от 25.01.2019 № 41 изменение ПП РФ от 28.11.2013 № 1085</vt:lpstr>
      <vt:lpstr>Федеральный закон от 27.12.2018 N 502-ФЗ  Закон № 44-ФЗ (7)  изменения с 01.07.2019</vt:lpstr>
      <vt:lpstr>В ожидании изменений в КоАП РФ (1)</vt:lpstr>
      <vt:lpstr>В ожидании изменений в КоАП РФ(2)</vt:lpstr>
      <vt:lpstr>Слайд 38</vt:lpstr>
      <vt:lpstr>ПЛАНИРОВАНИЕ ЗАКУПОК правки предложили в ст. 17 и 21 Закона № 44-ФЗ</vt:lpstr>
      <vt:lpstr>ПРЕФЕРЕНЦИИ ПРИ ЗАКУПКАХ правки предложили в ст. 28 и 29 Закона № 44-ФЗ</vt:lpstr>
      <vt:lpstr>ЗАКЛЮЧЕНИЕ КОНТРАКТА правки предложили в ст. 34 Закона № 44-ФЗ</vt:lpstr>
      <vt:lpstr>ОТЧЕТ ОБ ИСПОЛНЕНИИ КОНТРАКТА правки предложили в ст. 94 и ст. 103 Закона № 44-ФЗ</vt:lpstr>
      <vt:lpstr>ЗАКУПКА У ЕДИНСТВЕННОГО ПОСТАВЩИКА правки предложили в ст. 95 Закона № 44-ФЗ</vt:lpstr>
      <vt:lpstr>Слайд 44</vt:lpstr>
      <vt:lpstr>КТО ПРОВОДИТ ОБЯЗАТЕЛЬНУЮ ЗАКУПКУ ПРОДУКЦИИ У МАЛОГО И СРЕДНЕГО БИЗНЕСА  И СОСТАВЛЯЕТ ГОДОВОЙ ОТЧЕТ</vt:lpstr>
      <vt:lpstr>Должны ли МУПы проводить закупки, участниками  которых могут быть только субъекты МСП?</vt:lpstr>
      <vt:lpstr>Чтобы рассчитать, в каком объеме проводить закупки у субъектов МСП, воспользуйтесь неравенствами (п.5 Положения ПП РФ № 1352):</vt:lpstr>
      <vt:lpstr>В совокупном годовом стоимостном объеме договоров  заказчик учитывает не все закупки.  Какие закупки не учитывать – см. в п.7 Положения ПП РФ № 1352</vt:lpstr>
      <vt:lpstr>Объем закупок у МСП (схема)</vt:lpstr>
      <vt:lpstr>ВАЖНО!</vt:lpstr>
      <vt:lpstr>Какую продукцию закупать у субъектов МСП</vt:lpstr>
      <vt:lpstr>Какими способами привлечь субъектов МСП к закупке  п.4,6 Положения ПП РФ № 1352</vt:lpstr>
      <vt:lpstr>Какими способами привлечь субъектов МСП к закупке п.4,6 Положения ПП РФ № 1352</vt:lpstr>
      <vt:lpstr>Слайд 54</vt:lpstr>
      <vt:lpstr>Последовательность расчета объема закупок у МСП</vt:lpstr>
      <vt:lpstr>Статья 3.4. Особенности осуществления конкурентной закупки в электронной форме и функционирования электронной площадки для целей осуществления конкурентной закупки, участниками которой могут быть только СУБЪЕКТЫ МАЛОГО И СРЕДНЕГО ПРЕДПРИНИМАТЕЛЬСТВА</vt:lpstr>
      <vt:lpstr>КАКИЕ ТРЕБОВАНИЯ УСТАНОВИТЬ К УЧАСТНИКАМ</vt:lpstr>
      <vt:lpstr>Закупки, в которых участвуют ТОЛЬКО субъекты МСП п. 18 Положения ПП РФ № 1352</vt:lpstr>
      <vt:lpstr>КАКИЕ ТРЕБОВАНИЯ УСТАНОВИТЬ К УЧАСТНИКАМ</vt:lpstr>
      <vt:lpstr>ЗАКАЗЧИК ВПРАВЕ ОТКЛОНИТЬ ЗАЯВКУ УЧАСТНИКА,  когда проводит закупку для МСП  или с привлечением субподрядчиков из МСП:</vt:lpstr>
      <vt:lpstr>В КАКОЙ СРОК РАЗМЕСТИТЬ ОТЧЕТ В ЕИС</vt:lpstr>
      <vt:lpstr>Если заказчик 223-ФЗ не выполнит требование по объему закупок среди субъектов МСП,  то будет обязан работать по правилам Закона № 44-ФЗ с 1 февраля и до конца года.  В этом случае по Закону № 44-ФЗ он будет обязан:</vt:lpstr>
      <vt:lpstr>Слайд 63</vt:lpstr>
      <vt:lpstr>Слайд 64</vt:lpstr>
    </vt:vector>
  </TitlesOfParts>
  <Company>Администрация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Трапезникова</dc:creator>
  <cp:lastModifiedBy>annag</cp:lastModifiedBy>
  <cp:revision>392</cp:revision>
  <dcterms:created xsi:type="dcterms:W3CDTF">2018-05-13T16:23:51Z</dcterms:created>
  <dcterms:modified xsi:type="dcterms:W3CDTF">2019-02-05T07:32:54Z</dcterms:modified>
</cp:coreProperties>
</file>